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FF66"/>
    <a:srgbClr val="006600"/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2" name="Picture 14" descr="https://r.mtdata.ru/r480x-/u19/photo0F6F/20890808034-0/original.jp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667" b="96667" l="10000" r="90000"/>
                    </a14:imgEffect>
                    <a14:imgEffect>
                      <a14:brightnessContrast contrast="-6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976" r="12600"/>
          <a:stretch/>
        </p:blipFill>
        <p:spPr bwMode="auto">
          <a:xfrm>
            <a:off x="4572000" y="2012051"/>
            <a:ext cx="1339414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http://photoshopia.ru/clipart/data/1319/medium/1442769904315_photoshopia_ru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-45000"/>
                    </a14:imgEffect>
                    <a14:imgEffect>
                      <a14:brightnessContrast bright="28000" contrast="-3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93543">
            <a:off x="3642434" y="1713882"/>
            <a:ext cx="2721658" cy="3332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://i.kam-solnyshko.ru/u/fd/fbdb4e904b11e5a2f1bbf5530a7ed6/-/img%20%281%29.png"/>
          <p:cNvPicPr>
            <a:picLocks noChangeAspect="1" noChangeArrowheads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28" r="5049"/>
          <a:stretch/>
        </p:blipFill>
        <p:spPr bwMode="auto">
          <a:xfrm>
            <a:off x="0" y="4365104"/>
            <a:ext cx="9144000" cy="2743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Скругленный прямоугольник 15"/>
          <p:cNvSpPr/>
          <p:nvPr userDrawn="1"/>
        </p:nvSpPr>
        <p:spPr>
          <a:xfrm>
            <a:off x="4918697" y="5478664"/>
            <a:ext cx="4216591" cy="1296144"/>
          </a:xfrm>
          <a:prstGeom prst="roundRect">
            <a:avLst/>
          </a:prstGeom>
          <a:solidFill>
            <a:srgbClr val="99FF66">
              <a:alpha val="75000"/>
            </a:srgbClr>
          </a:solidFill>
          <a:ln w="50800">
            <a:solidFill>
              <a:srgbClr val="92D050">
                <a:alpha val="71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5090" y="404665"/>
            <a:ext cx="8221366" cy="1080120"/>
          </a:xfr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918697" y="5478664"/>
            <a:ext cx="4216591" cy="1368152"/>
          </a:xfrm>
        </p:spPr>
        <p:txBody>
          <a:bodyPr/>
          <a:lstStyle>
            <a:lvl1pPr marL="0" indent="0" algn="ctr">
              <a:buNone/>
              <a:defRPr>
                <a:solidFill>
                  <a:srgbClr val="00206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gradFill flip="none" rotWithShape="1">
          <a:gsLst>
            <a:gs pos="0">
              <a:srgbClr val="99FF66"/>
            </a:gs>
            <a:gs pos="57000">
              <a:schemeClr val="accent1">
                <a:tint val="44500"/>
                <a:satMod val="160000"/>
              </a:schemeClr>
            </a:gs>
            <a:gs pos="100000">
              <a:srgbClr val="92D050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кругленный прямоугольник 10"/>
          <p:cNvSpPr/>
          <p:nvPr userDrawn="1"/>
        </p:nvSpPr>
        <p:spPr>
          <a:xfrm>
            <a:off x="455090" y="404665"/>
            <a:ext cx="8221366" cy="1080119"/>
          </a:xfrm>
          <a:prstGeom prst="roundRect">
            <a:avLst/>
          </a:prstGeom>
          <a:solidFill>
            <a:srgbClr val="99FF66">
              <a:alpha val="75000"/>
            </a:srgbClr>
          </a:solidFill>
          <a:ln w="50800">
            <a:solidFill>
              <a:srgbClr val="92D050">
                <a:alpha val="71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14" descr="https://r.mtdata.ru/r480x-/u19/photo0F6F/20890808034-0/original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667" b="96667" l="10000" r="90000"/>
                    </a14:imgEffect>
                    <a14:imgEffect>
                      <a14:brightnessContrast contrast="-6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976" r="12600"/>
          <a:stretch/>
        </p:blipFill>
        <p:spPr bwMode="auto">
          <a:xfrm rot="2062218">
            <a:off x="7232974" y="4026964"/>
            <a:ext cx="1339414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772816"/>
            <a:ext cx="8229600" cy="4525963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Picture 16" descr="http://photoshopia.ru/clipart/data/1319/medium/1442769904315_photoshopia_ru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24000"/>
                    </a14:imgEffect>
                    <a14:imgEffect>
                      <a14:brightnessContrast bright="-7000" contrast="-2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55761">
            <a:off x="6303408" y="3728795"/>
            <a:ext cx="2721658" cy="3332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Pr>
        <a:gradFill flip="none" rotWithShape="1">
          <a:gsLst>
            <a:gs pos="0">
              <a:srgbClr val="99FF66"/>
            </a:gs>
            <a:gs pos="28000">
              <a:schemeClr val="accent1">
                <a:tint val="44500"/>
                <a:satMod val="160000"/>
              </a:schemeClr>
            </a:gs>
            <a:gs pos="100000">
              <a:srgbClr val="92D050"/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 userDrawn="1"/>
        </p:nvSpPr>
        <p:spPr>
          <a:xfrm>
            <a:off x="455090" y="404665"/>
            <a:ext cx="8221366" cy="1080119"/>
          </a:xfrm>
          <a:prstGeom prst="roundRect">
            <a:avLst/>
          </a:prstGeom>
          <a:solidFill>
            <a:srgbClr val="99FF66">
              <a:alpha val="75000"/>
            </a:srgbClr>
          </a:solidFill>
          <a:ln w="50800">
            <a:solidFill>
              <a:srgbClr val="92D050">
                <a:alpha val="71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4008" y="1600200"/>
            <a:ext cx="404279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9" name="Picture 2" descr="http://i.kam-solnyshko.ru/u/fd/fbdb4e904b11e5a2f1bbf5530a7ed6/-/img%20%281%29.pn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19000"/>
                    </a14:imgEffect>
                    <a14:imgEffect>
                      <a14:brightnessContrast contrast="-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128" r="5049"/>
          <a:stretch/>
        </p:blipFill>
        <p:spPr bwMode="auto">
          <a:xfrm>
            <a:off x="0" y="5229200"/>
            <a:ext cx="9144000" cy="1879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кругленный прямоугольник 9"/>
          <p:cNvSpPr/>
          <p:nvPr userDrawn="1"/>
        </p:nvSpPr>
        <p:spPr>
          <a:xfrm>
            <a:off x="455091" y="1700808"/>
            <a:ext cx="3972894" cy="4320480"/>
          </a:xfrm>
          <a:prstGeom prst="roundRect">
            <a:avLst/>
          </a:prstGeom>
          <a:noFill/>
          <a:ln w="50800">
            <a:solidFill>
              <a:srgbClr val="99FF66"/>
            </a:solidFill>
            <a:prstDash val="solid"/>
            <a:round/>
          </a:ln>
          <a:effectLst>
            <a:outerShdw blurRad="63500" sx="102000" sy="102000" algn="ctr" rotWithShape="0">
              <a:schemeClr val="accent3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 userDrawn="1"/>
        </p:nvSpPr>
        <p:spPr>
          <a:xfrm>
            <a:off x="4716016" y="1675112"/>
            <a:ext cx="3960440" cy="4320480"/>
          </a:xfrm>
          <a:prstGeom prst="roundRect">
            <a:avLst/>
          </a:prstGeom>
          <a:noFill/>
          <a:ln w="50800">
            <a:solidFill>
              <a:srgbClr val="99FF66"/>
            </a:solidFill>
            <a:prstDash val="solid"/>
            <a:round/>
          </a:ln>
          <a:effectLst>
            <a:outerShdw blurRad="63500" sx="102000" sy="102000" algn="ctr" rotWithShape="0">
              <a:schemeClr val="accent3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Pr>
        <a:gradFill flip="none" rotWithShape="1">
          <a:gsLst>
            <a:gs pos="0">
              <a:srgbClr val="99FF66"/>
            </a:gs>
            <a:gs pos="63000">
              <a:schemeClr val="accent1">
                <a:tint val="44500"/>
                <a:satMod val="160000"/>
              </a:schemeClr>
            </a:gs>
            <a:gs pos="100000">
              <a:srgbClr val="92D050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012974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6" name="Picture 16" descr="http://photoshopia.ru/clipart/data/1319/medium/1442769904315_photoshopia_ru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4000"/>
                    </a14:imgEffect>
                    <a14:imgEffect>
                      <a14:brightnessContrast bright="-7000" contrast="-2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75604">
            <a:off x="6477953" y="3728794"/>
            <a:ext cx="2721658" cy="3332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6" descr="http://photoshopia.ru/clipart/data/1319/medium/1442769904315_photoshopia_ru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4000"/>
                    </a14:imgEffect>
                    <a14:imgEffect>
                      <a14:brightnessContrast bright="-7000" contrast="-2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80742" flipH="1">
            <a:off x="-38655" y="3739698"/>
            <a:ext cx="2442392" cy="3332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4" descr="https://r.mtdata.ru/r480x-/u19/photo0F6F/20890808034-0/original.jpg"/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667" b="96667" l="10000" r="90000"/>
                    </a14:imgEffect>
                    <a14:imgEffect>
                      <a14:brightnessContrast contrast="-6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976" r="12600"/>
          <a:stretch/>
        </p:blipFill>
        <p:spPr bwMode="auto">
          <a:xfrm>
            <a:off x="3779912" y="5544607"/>
            <a:ext cx="1339414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bg>
      <p:bgPr shadeToTitle="1"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 userDrawn="1"/>
        </p:nvSpPr>
        <p:spPr>
          <a:xfrm>
            <a:off x="395536" y="1772816"/>
            <a:ext cx="8280920" cy="1440160"/>
          </a:xfrm>
          <a:prstGeom prst="roundRect">
            <a:avLst/>
          </a:prstGeom>
          <a:solidFill>
            <a:srgbClr val="99FF66">
              <a:alpha val="75000"/>
            </a:srgbClr>
          </a:solidFill>
          <a:ln w="50800">
            <a:solidFill>
              <a:srgbClr val="92D050">
                <a:alpha val="71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08912" cy="1080120"/>
          </a:xfrm>
        </p:spPr>
        <p:txBody>
          <a:bodyPr anchor="t"/>
          <a:lstStyle>
            <a:lvl1pPr algn="ctr">
              <a:defRPr sz="4000" b="1" cap="all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1772816"/>
            <a:ext cx="8265246" cy="1386383"/>
          </a:xfrm>
        </p:spPr>
        <p:txBody>
          <a:bodyPr anchor="b"/>
          <a:lstStyle>
            <a:lvl1pPr marL="0" indent="0" algn="just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Picture 14" descr="https://r.mtdata.ru/r480x-/u19/photo0F6F/20890808034-0/original.jp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667" b="96667" l="10000" r="90000"/>
                    </a14:imgEffect>
                    <a14:imgEffect>
                      <a14:brightnessContrast contrast="-6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976" r="12600"/>
          <a:stretch/>
        </p:blipFill>
        <p:spPr bwMode="auto">
          <a:xfrm rot="2062218">
            <a:off x="2927320" y="4441526"/>
            <a:ext cx="1339414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Номер слайда 5"/>
          <p:cNvSpPr txBox="1">
            <a:spLocks/>
          </p:cNvSpPr>
          <p:nvPr userDrawn="1"/>
        </p:nvSpPr>
        <p:spPr>
          <a:xfrm>
            <a:off x="6553199" y="606831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1" name="Picture 16" descr="http://photoshopia.ru/clipart/data/1319/medium/1442769904315_photoshopia_ru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6000" contrast="-2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55761">
            <a:off x="1503468" y="3682510"/>
            <a:ext cx="2721658" cy="3332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7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 userDrawn="1"/>
        </p:nvSpPr>
        <p:spPr>
          <a:xfrm>
            <a:off x="455090" y="404665"/>
            <a:ext cx="8221366" cy="1080119"/>
          </a:xfrm>
          <a:prstGeom prst="roundRect">
            <a:avLst/>
          </a:prstGeom>
          <a:solidFill>
            <a:srgbClr val="99FF66">
              <a:alpha val="66000"/>
            </a:srgbClr>
          </a:solidFill>
          <a:ln w="50800">
            <a:solidFill>
              <a:srgbClr val="92D050">
                <a:alpha val="71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4" r:id="rId4"/>
    <p:sldLayoutId id="2147483651" r:id="rId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002060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rgbClr val="002060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rgbClr val="002060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rgbClr val="002060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rgbClr val="002060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rgbClr val="00206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466488"/>
            <a:ext cx="8352928" cy="1008111"/>
          </a:xfrm>
        </p:spPr>
        <p:txBody>
          <a:bodyPr>
            <a:normAutofit fontScale="9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МКОУ «Лицей №2»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508104" y="5478664"/>
            <a:ext cx="3627184" cy="1368152"/>
          </a:xfrm>
        </p:spPr>
        <p:txBody>
          <a:bodyPr>
            <a:norm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2600" b="1" dirty="0">
              <a:latin typeface="Monotype Corsiva" panose="03010101010201010101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19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28" y="1844824"/>
            <a:ext cx="3491880" cy="2808312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perspectiveRight"/>
            <a:lightRig rig="threePt" dir="t"/>
          </a:scene3d>
        </p:spPr>
      </p:pic>
      <p:sp>
        <p:nvSpPr>
          <p:cNvPr id="5" name="Прямоугольник 4"/>
          <p:cNvSpPr/>
          <p:nvPr/>
        </p:nvSpPr>
        <p:spPr>
          <a:xfrm>
            <a:off x="4211960" y="1844824"/>
            <a:ext cx="2548839" cy="460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Адыгэбзэ</a:t>
            </a:r>
            <a:r>
              <a:rPr lang="ru-RU" sz="2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кафедрэ</a:t>
            </a:r>
            <a:endParaRPr lang="ru-RU" sz="2400" b="1" i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499992" y="2644443"/>
            <a:ext cx="2903936" cy="4875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Проектым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ru-RU" sz="24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тем</a:t>
            </a:r>
            <a:r>
              <a:rPr lang="ru-RU" sz="2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</a:t>
            </a:r>
            <a:r>
              <a:rPr lang="ru-RU" sz="24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ru-RU" sz="24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23928" y="3055174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Arial" panose="020B0604020202020204" pitchFamily="34" charset="0"/>
              </a:rPr>
              <a:t> </a:t>
            </a:r>
            <a:r>
              <a:rPr kumimoji="0" lang="ru-RU" altLang="ru-RU" sz="3200" b="1" i="1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Нало</a:t>
            </a:r>
            <a:r>
              <a:rPr kumimoji="0" lang="ru-RU" altLang="ru-RU" sz="3200" b="1" i="1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3200" b="1" i="1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Заур</a:t>
            </a:r>
            <a:r>
              <a:rPr kumimoji="0" lang="ru-RU" altLang="ru-RU" sz="3200" b="1" i="1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3200" b="1" i="1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Мыхьэмэт</a:t>
            </a:r>
            <a:r>
              <a:rPr kumimoji="0" lang="ru-RU" altLang="ru-RU" sz="3200" b="1" i="1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kumimoji="0" lang="ru-RU" altLang="ru-RU" sz="3200" b="1" i="1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къуэр</a:t>
            </a:r>
            <a:r>
              <a:rPr kumimoji="0" lang="ru-RU" altLang="ru-RU" sz="3200" b="1" i="1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6076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848">
        <p:split orient="vert"/>
      </p:transition>
    </mc:Choice>
    <mc:Fallback xmlns="">
      <p:transition spd="slow" advTm="1848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012974"/>
          </a:xfrm>
        </p:spPr>
        <p:txBody>
          <a:bodyPr/>
          <a:lstStyle/>
          <a:p>
            <a:r>
              <a:rPr lang="ru-RU" b="1" dirty="0" err="1" smtClean="0">
                <a:latin typeface="Monotype Corsiva" panose="03010101010201010101" pitchFamily="66" charset="0"/>
              </a:rPr>
              <a:t>Узыншэу</a:t>
            </a:r>
            <a:r>
              <a:rPr lang="ru-RU" b="1" dirty="0" smtClean="0">
                <a:latin typeface="Monotype Corsiva" panose="03010101010201010101" pitchFamily="66" charset="0"/>
              </a:rPr>
              <a:t> </a:t>
            </a:r>
            <a:r>
              <a:rPr lang="ru-RU" b="1" dirty="0" err="1" smtClean="0">
                <a:latin typeface="Monotype Corsiva" panose="03010101010201010101" pitchFamily="66" charset="0"/>
              </a:rPr>
              <a:t>фыщыт</a:t>
            </a:r>
            <a:r>
              <a:rPr lang="ru-RU" b="1" dirty="0" smtClean="0">
                <a:latin typeface="Monotype Corsiva" panose="03010101010201010101" pitchFamily="66" charset="0"/>
              </a:rPr>
              <a:t>!</a:t>
            </a:r>
            <a:endParaRPr lang="ru-RU" b="1" dirty="0">
              <a:latin typeface="Monotype Corsiva" panose="03010101010201010101" pitchFamily="66" charset="0"/>
            </a:endParaRPr>
          </a:p>
        </p:txBody>
      </p:sp>
      <p:pic>
        <p:nvPicPr>
          <p:cNvPr id="3074" name="Picture 2" descr="МОУ &amp;quot;Лицей №2&amp;quot; города Нальчик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136"/>
            <a:ext cx="190500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liceum2kbr.ru/image/zdani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4921" y="5171189"/>
            <a:ext cx="2249079" cy="1686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195736" y="1772816"/>
            <a:ext cx="4572000" cy="403187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Хъуромэ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  </a:t>
            </a:r>
            <a:endParaRPr lang="ru-RU" sz="3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Уэ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хъуромэ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хъуромэ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Уэ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хъуромэ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машэ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3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Уэ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мэшырыщ1э,</a:t>
            </a:r>
            <a:endParaRPr lang="ru-RU" sz="3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Уэ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напщ1эисэ,</a:t>
            </a:r>
            <a:endParaRPr lang="ru-RU" sz="3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Тырасэр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мэхъур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3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Хъуэхъур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зи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1энэ.</a:t>
            </a:r>
            <a:endParaRPr lang="ru-RU" sz="3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Ари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къыфлъыси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ru-RU" sz="32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4697994"/>
      </p:ext>
    </p:extLst>
  </p:cSld>
  <p:clrMapOvr>
    <a:masterClrMapping/>
  </p:clrMapOvr>
  <p:transition spd="slow" advTm="6819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Мурадыр</a:t>
            </a: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адыгэ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усак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уэ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тхакк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уэ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нахъыбэ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зэгъэц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ыхун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 </a:t>
            </a:r>
            <a:endParaRPr lang="ru-RU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v"/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тхыгъэхэм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щыгъуазэ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зыщ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ын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v"/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бзэм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зегъэужьын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9737736"/>
      </p:ext>
    </p:extLst>
  </p:cSld>
  <p:clrMapOvr>
    <a:masterClrMapping/>
  </p:clrMapOvr>
  <p:transition spd="slow" advTm="6481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0" y="1600200"/>
            <a:ext cx="4114800" cy="4525963"/>
          </a:xfrm>
        </p:spPr>
        <p:txBody>
          <a:bodyPr>
            <a:normAutofit/>
          </a:bodyPr>
          <a:lstStyle/>
          <a:p>
            <a:pPr algn="just"/>
            <a:r>
              <a:rPr lang="ru-RU" altLang="ru-RU" sz="1600" dirty="0">
                <a:solidFill>
                  <a:srgbClr val="008000"/>
                </a:solidFill>
                <a:latin typeface="Arial" panose="020B0604020202020204" pitchFamily="34" charset="0"/>
              </a:rPr>
              <a:t> </a:t>
            </a:r>
            <a:r>
              <a:rPr lang="ru-RU" altLang="ru-RU" sz="1900" b="1" i="1" dirty="0" err="1">
                <a:solidFill>
                  <a:schemeClr val="tx1"/>
                </a:solidFill>
                <a:latin typeface="Ariac" pitchFamily="34" charset="0"/>
              </a:rPr>
              <a:t>Нало</a:t>
            </a:r>
            <a:r>
              <a:rPr lang="ru-RU" altLang="ru-RU" sz="1900" b="1" i="1" dirty="0">
                <a:solidFill>
                  <a:schemeClr val="tx1"/>
                </a:solidFill>
                <a:latin typeface="Ariac" pitchFamily="34" charset="0"/>
              </a:rPr>
              <a:t> </a:t>
            </a:r>
            <a:r>
              <a:rPr lang="ru-RU" altLang="ru-RU" sz="1900" b="1" i="1" dirty="0" err="1">
                <a:solidFill>
                  <a:schemeClr val="tx1"/>
                </a:solidFill>
                <a:latin typeface="Ariac" pitchFamily="34" charset="0"/>
              </a:rPr>
              <a:t>Заур</a:t>
            </a:r>
            <a:r>
              <a:rPr lang="ru-RU" altLang="ru-RU" sz="1900" b="1" i="1" dirty="0">
                <a:solidFill>
                  <a:schemeClr val="tx1"/>
                </a:solidFill>
                <a:latin typeface="Ariac" pitchFamily="34" charset="0"/>
              </a:rPr>
              <a:t> </a:t>
            </a:r>
            <a:r>
              <a:rPr lang="ru-RU" altLang="ru-RU" sz="1900" b="1" i="1" dirty="0" err="1">
                <a:solidFill>
                  <a:schemeClr val="tx1"/>
                </a:solidFill>
                <a:latin typeface="Ariac" pitchFamily="34" charset="0"/>
              </a:rPr>
              <a:t>Мыхьэмэт</a:t>
            </a:r>
            <a:r>
              <a:rPr lang="ru-RU" altLang="ru-RU" sz="1900" b="1" i="1" dirty="0">
                <a:solidFill>
                  <a:schemeClr val="tx1"/>
                </a:solidFill>
                <a:latin typeface="Ariac" pitchFamily="34" charset="0"/>
              </a:rPr>
              <a:t> и </a:t>
            </a:r>
            <a:r>
              <a:rPr lang="ru-RU" altLang="ru-RU" sz="1900" b="1" i="1" dirty="0" err="1">
                <a:solidFill>
                  <a:schemeClr val="tx1"/>
                </a:solidFill>
                <a:latin typeface="Ariac" pitchFamily="34" charset="0"/>
              </a:rPr>
              <a:t>къуэр</a:t>
            </a:r>
            <a:r>
              <a:rPr lang="ru-RU" altLang="ru-RU" sz="1900" b="1" i="1" dirty="0">
                <a:solidFill>
                  <a:schemeClr val="tx1"/>
                </a:solidFill>
                <a:latin typeface="Ariac" pitchFamily="34" charset="0"/>
              </a:rPr>
              <a:t> (1928, </a:t>
            </a:r>
            <a:r>
              <a:rPr lang="ru-RU" altLang="ru-RU" sz="1900" b="1" i="1" dirty="0" err="1">
                <a:solidFill>
                  <a:schemeClr val="tx1"/>
                </a:solidFill>
                <a:latin typeface="Ariac" pitchFamily="34" charset="0"/>
              </a:rPr>
              <a:t>Хьэтуей</a:t>
            </a:r>
            <a:r>
              <a:rPr lang="ru-RU" altLang="ru-RU" sz="1900" b="1" i="1" dirty="0">
                <a:solidFill>
                  <a:schemeClr val="tx1"/>
                </a:solidFill>
                <a:latin typeface="Ariac" pitchFamily="34" charset="0"/>
              </a:rPr>
              <a:t> (</a:t>
            </a:r>
            <a:r>
              <a:rPr lang="ru-RU" altLang="ru-RU" sz="1900" b="1" i="1" dirty="0" err="1">
                <a:solidFill>
                  <a:schemeClr val="tx1"/>
                </a:solidFill>
                <a:latin typeface="Ariac" pitchFamily="34" charset="0"/>
              </a:rPr>
              <a:t>Старэ</a:t>
            </a:r>
            <a:r>
              <a:rPr lang="ru-RU" altLang="ru-RU" sz="1900" b="1" i="1" dirty="0">
                <a:solidFill>
                  <a:schemeClr val="tx1"/>
                </a:solidFill>
                <a:latin typeface="Ariac" pitchFamily="34" charset="0"/>
              </a:rPr>
              <a:t> </a:t>
            </a:r>
            <a:r>
              <a:rPr lang="ru-RU" altLang="ru-RU" sz="1900" b="1" i="1" dirty="0" err="1">
                <a:solidFill>
                  <a:schemeClr val="tx1"/>
                </a:solidFill>
                <a:latin typeface="Ariac" pitchFamily="34" charset="0"/>
              </a:rPr>
              <a:t>Урыху</a:t>
            </a:r>
            <a:r>
              <a:rPr lang="ru-RU" altLang="ru-RU" sz="1900" b="1" i="1" dirty="0">
                <a:solidFill>
                  <a:schemeClr val="tx1"/>
                </a:solidFill>
                <a:latin typeface="Ariac" pitchFamily="34" charset="0"/>
              </a:rPr>
              <a:t> </a:t>
            </a:r>
            <a:r>
              <a:rPr lang="ru-RU" altLang="ru-RU" sz="1900" b="1" i="1" dirty="0" err="1">
                <a:solidFill>
                  <a:schemeClr val="tx1"/>
                </a:solidFill>
                <a:latin typeface="Ariac" pitchFamily="34" charset="0"/>
              </a:rPr>
              <a:t>къу</a:t>
            </a:r>
            <a:r>
              <a:rPr lang="ru-RU" altLang="ru-RU" sz="1900" b="1" i="1" dirty="0">
                <a:solidFill>
                  <a:schemeClr val="tx1"/>
                </a:solidFill>
                <a:latin typeface="Ariac" pitchFamily="34" charset="0"/>
              </a:rPr>
              <a:t>., </a:t>
            </a:r>
            <a:r>
              <a:rPr lang="ru-RU" altLang="ru-RU" sz="1900" b="1" i="1" dirty="0" err="1">
                <a:solidFill>
                  <a:schemeClr val="tx1"/>
                </a:solidFill>
                <a:latin typeface="Ariac" pitchFamily="34" charset="0"/>
              </a:rPr>
              <a:t>Лэскэн</a:t>
            </a:r>
            <a:r>
              <a:rPr lang="ru-RU" altLang="ru-RU" sz="1900" b="1" i="1" dirty="0">
                <a:solidFill>
                  <a:schemeClr val="tx1"/>
                </a:solidFill>
                <a:latin typeface="Ariac" pitchFamily="34" charset="0"/>
              </a:rPr>
              <a:t> р-н) – усак1уэщ, тхак1уэщ, </a:t>
            </a:r>
            <a:r>
              <a:rPr lang="ru-RU" altLang="ru-RU" sz="1900" b="1" i="1" dirty="0" err="1">
                <a:solidFill>
                  <a:schemeClr val="tx1"/>
                </a:solidFill>
                <a:latin typeface="Ariac" pitchFamily="34" charset="0"/>
              </a:rPr>
              <a:t>еджагъэшхуэщ</a:t>
            </a:r>
            <a:r>
              <a:rPr lang="ru-RU" altLang="ru-RU" sz="1900" b="1" i="1" dirty="0">
                <a:solidFill>
                  <a:schemeClr val="tx1"/>
                </a:solidFill>
                <a:latin typeface="Ariac" pitchFamily="34" charset="0"/>
              </a:rPr>
              <a:t>, </a:t>
            </a:r>
            <a:r>
              <a:rPr lang="ru-RU" altLang="ru-RU" sz="1900" b="1" i="1" dirty="0" err="1">
                <a:solidFill>
                  <a:schemeClr val="tx1"/>
                </a:solidFill>
                <a:latin typeface="Ariac" pitchFamily="34" charset="0"/>
              </a:rPr>
              <a:t>жылагъуэ</a:t>
            </a:r>
            <a:r>
              <a:rPr lang="ru-RU" altLang="ru-RU" sz="1900" b="1" i="1" dirty="0">
                <a:solidFill>
                  <a:schemeClr val="tx1"/>
                </a:solidFill>
                <a:latin typeface="Ariac" pitchFamily="34" charset="0"/>
              </a:rPr>
              <a:t> лэжьак1уэщ. 1952 </a:t>
            </a:r>
            <a:r>
              <a:rPr lang="ru-RU" altLang="ru-RU" sz="1900" b="1" i="1" dirty="0" err="1">
                <a:solidFill>
                  <a:schemeClr val="tx1"/>
                </a:solidFill>
                <a:latin typeface="Ariac" pitchFamily="34" charset="0"/>
              </a:rPr>
              <a:t>гъ</a:t>
            </a:r>
            <a:r>
              <a:rPr lang="ru-RU" altLang="ru-RU" sz="1900" b="1" i="1" dirty="0">
                <a:solidFill>
                  <a:schemeClr val="tx1"/>
                </a:solidFill>
                <a:latin typeface="Ariac" pitchFamily="34" charset="0"/>
              </a:rPr>
              <a:t>. </a:t>
            </a:r>
            <a:r>
              <a:rPr lang="ru-RU" altLang="ru-RU" sz="1900" b="1" i="1" dirty="0" err="1">
                <a:solidFill>
                  <a:schemeClr val="tx1"/>
                </a:solidFill>
                <a:latin typeface="Ariac" pitchFamily="34" charset="0"/>
              </a:rPr>
              <a:t>Къэбэрдей</a:t>
            </a:r>
            <a:r>
              <a:rPr lang="ru-RU" altLang="ru-RU" sz="1900" b="1" i="1" dirty="0">
                <a:solidFill>
                  <a:schemeClr val="tx1"/>
                </a:solidFill>
                <a:latin typeface="Ariac" pitchFamily="34" charset="0"/>
              </a:rPr>
              <a:t> </a:t>
            </a:r>
            <a:r>
              <a:rPr lang="ru-RU" altLang="ru-RU" sz="1900" b="1" i="1" dirty="0" err="1">
                <a:solidFill>
                  <a:schemeClr val="tx1"/>
                </a:solidFill>
                <a:latin typeface="Ariac" pitchFamily="34" charset="0"/>
              </a:rPr>
              <a:t>пединститутыр</a:t>
            </a:r>
            <a:r>
              <a:rPr lang="ru-RU" altLang="ru-RU" sz="1900" b="1" i="1" dirty="0">
                <a:solidFill>
                  <a:schemeClr val="tx1"/>
                </a:solidFill>
                <a:latin typeface="Ariac" pitchFamily="34" charset="0"/>
              </a:rPr>
              <a:t> </a:t>
            </a:r>
            <a:r>
              <a:rPr lang="ru-RU" altLang="ru-RU" sz="1900" b="1" i="1" dirty="0" err="1">
                <a:solidFill>
                  <a:schemeClr val="tx1"/>
                </a:solidFill>
                <a:latin typeface="Ariac" pitchFamily="34" charset="0"/>
              </a:rPr>
              <a:t>къиухри</a:t>
            </a:r>
            <a:r>
              <a:rPr lang="ru-RU" altLang="ru-RU" sz="1900" b="1" i="1" dirty="0">
                <a:solidFill>
                  <a:schemeClr val="tx1"/>
                </a:solidFill>
                <a:latin typeface="Ariac" pitchFamily="34" charset="0"/>
              </a:rPr>
              <a:t> абы </a:t>
            </a:r>
            <a:r>
              <a:rPr lang="ru-RU" altLang="ru-RU" sz="1900" b="1" i="1" dirty="0" err="1">
                <a:solidFill>
                  <a:schemeClr val="tx1"/>
                </a:solidFill>
                <a:latin typeface="Ariac" pitchFamily="34" charset="0"/>
              </a:rPr>
              <a:t>щригъэджащ</a:t>
            </a:r>
            <a:r>
              <a:rPr lang="ru-RU" altLang="ru-RU" sz="1900" b="1" i="1" dirty="0">
                <a:solidFill>
                  <a:schemeClr val="tx1"/>
                </a:solidFill>
                <a:latin typeface="Ariac" pitchFamily="34" charset="0"/>
              </a:rPr>
              <a:t>. 1954 </a:t>
            </a:r>
            <a:r>
              <a:rPr lang="ru-RU" altLang="ru-RU" sz="1900" b="1" i="1" dirty="0" err="1">
                <a:solidFill>
                  <a:schemeClr val="tx1"/>
                </a:solidFill>
                <a:latin typeface="Ariac" pitchFamily="34" charset="0"/>
              </a:rPr>
              <a:t>гъ</a:t>
            </a:r>
            <a:r>
              <a:rPr lang="ru-RU" altLang="ru-RU" sz="1900" b="1" i="1" dirty="0">
                <a:solidFill>
                  <a:schemeClr val="tx1"/>
                </a:solidFill>
                <a:latin typeface="Ariac" pitchFamily="34" charset="0"/>
              </a:rPr>
              <a:t>. щыщ1эдзауэ </a:t>
            </a:r>
            <a:r>
              <a:rPr lang="ru-RU" altLang="ru-RU" sz="1900" b="1" i="1" dirty="0" err="1">
                <a:solidFill>
                  <a:schemeClr val="tx1"/>
                </a:solidFill>
                <a:latin typeface="Ariac" pitchFamily="34" charset="0"/>
              </a:rPr>
              <a:t>пенсием</a:t>
            </a:r>
            <a:r>
              <a:rPr lang="ru-RU" altLang="ru-RU" sz="1900" b="1" i="1" dirty="0">
                <a:solidFill>
                  <a:schemeClr val="tx1"/>
                </a:solidFill>
                <a:latin typeface="Ariac" pitchFamily="34" charset="0"/>
              </a:rPr>
              <a:t> к1уэху щ1эныгъэхутэ, </a:t>
            </a:r>
            <a:r>
              <a:rPr lang="ru-RU" altLang="ru-RU" sz="1900" b="1" i="1" dirty="0" err="1">
                <a:solidFill>
                  <a:schemeClr val="tx1"/>
                </a:solidFill>
                <a:latin typeface="Ariac" pitchFamily="34" charset="0"/>
              </a:rPr>
              <a:t>иджы</a:t>
            </a:r>
            <a:r>
              <a:rPr lang="ru-RU" altLang="ru-RU" sz="1900" b="1" i="1" dirty="0">
                <a:solidFill>
                  <a:schemeClr val="tx1"/>
                </a:solidFill>
                <a:latin typeface="Ariac" pitchFamily="34" charset="0"/>
              </a:rPr>
              <a:t> </a:t>
            </a:r>
            <a:r>
              <a:rPr lang="ru-RU" altLang="ru-RU" sz="1900" b="1" i="1" dirty="0" err="1">
                <a:solidFill>
                  <a:schemeClr val="tx1"/>
                </a:solidFill>
                <a:latin typeface="Ariac" pitchFamily="34" charset="0"/>
              </a:rPr>
              <a:t>гуманитар</a:t>
            </a:r>
            <a:r>
              <a:rPr lang="ru-RU" altLang="ru-RU" sz="1900" b="1" i="1" dirty="0">
                <a:solidFill>
                  <a:schemeClr val="tx1"/>
                </a:solidFill>
                <a:latin typeface="Ariac" pitchFamily="34" charset="0"/>
              </a:rPr>
              <a:t> къэхутэныгъэхэмк1э </a:t>
            </a:r>
            <a:r>
              <a:rPr lang="ru-RU" altLang="ru-RU" sz="1900" b="1" i="1" dirty="0" err="1">
                <a:solidFill>
                  <a:schemeClr val="tx1"/>
                </a:solidFill>
                <a:latin typeface="Ariac" pitchFamily="34" charset="0"/>
              </a:rPr>
              <a:t>институтым</a:t>
            </a:r>
            <a:r>
              <a:rPr lang="ru-RU" altLang="ru-RU" sz="1900" b="1" i="1" dirty="0">
                <a:solidFill>
                  <a:schemeClr val="tx1"/>
                </a:solidFill>
                <a:latin typeface="Ariac" pitchFamily="34" charset="0"/>
              </a:rPr>
              <a:t>, </a:t>
            </a:r>
            <a:r>
              <a:rPr lang="ru-RU" altLang="ru-RU" sz="1900" b="1" i="1" dirty="0" err="1">
                <a:solidFill>
                  <a:schemeClr val="tx1"/>
                </a:solidFill>
                <a:latin typeface="Ariac" pitchFamily="34" charset="0"/>
              </a:rPr>
              <a:t>щылэжьащ</a:t>
            </a:r>
            <a:r>
              <a:rPr lang="ru-RU" altLang="ru-RU" sz="2400" b="1" i="1" dirty="0">
                <a:solidFill>
                  <a:srgbClr val="990000"/>
                </a:solidFill>
                <a:latin typeface="Ariac" pitchFamily="34" charset="0"/>
              </a:rPr>
              <a:t>.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33400" y="476672"/>
            <a:ext cx="81534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44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4400" b="1" i="1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Нало</a:t>
            </a:r>
            <a:r>
              <a:rPr kumimoji="0" lang="ru-RU" altLang="ru-RU" sz="4400" b="1" i="1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4400" b="1" i="1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Заур</a:t>
            </a:r>
            <a:r>
              <a:rPr kumimoji="0" lang="ru-RU" altLang="ru-RU" sz="4400" b="1" i="1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4400" b="1" i="1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Мыхьэмэт</a:t>
            </a:r>
            <a:r>
              <a:rPr kumimoji="0" lang="ru-RU" altLang="ru-RU" sz="4400" b="1" i="1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kumimoji="0" lang="ru-RU" altLang="ru-RU" sz="4400" b="1" i="1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къуэр</a:t>
            </a:r>
            <a:r>
              <a:rPr kumimoji="0" lang="ru-RU" altLang="ru-RU" sz="4400" b="1" i="1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ru-RU" sz="44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533400" y="1600199"/>
            <a:ext cx="3750568" cy="45259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826366131"/>
      </p:ext>
    </p:extLst>
  </p:cSld>
  <p:clrMapOvr>
    <a:masterClrMapping/>
  </p:clrMapOvr>
  <p:transition spd="slow" advTm="4894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224136"/>
          </a:xfrm>
        </p:spPr>
        <p:txBody>
          <a:bodyPr>
            <a:normAutofit/>
          </a:bodyPr>
          <a:lstStyle/>
          <a:p>
            <a:r>
              <a:rPr lang="ru-RU" sz="2400" i="1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Усэ</a:t>
            </a:r>
            <a:r>
              <a:rPr lang="ru-RU" sz="2400" i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тхылъ</a:t>
            </a:r>
            <a:r>
              <a:rPr lang="ru-RU" sz="2400" i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зыбжанэм</a:t>
            </a:r>
            <a:r>
              <a:rPr lang="ru-RU" sz="2400" i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i="1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новеллэ</a:t>
            </a:r>
            <a:r>
              <a:rPr lang="ru-RU" sz="2400" i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тхылъым</a:t>
            </a:r>
            <a:r>
              <a:rPr lang="ru-RU" sz="2400" i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i="1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повестым</a:t>
            </a:r>
            <a:r>
              <a:rPr lang="ru-RU" sz="2400" i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i="1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рассказхэм</a:t>
            </a:r>
            <a:r>
              <a:rPr lang="ru-RU" sz="2400" i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i="1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адыгэ</a:t>
            </a:r>
            <a:r>
              <a:rPr lang="ru-RU" sz="2400" i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культурэм</a:t>
            </a:r>
            <a:r>
              <a:rPr lang="ru-RU" sz="2400" i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2400" i="1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тхыдэм</a:t>
            </a:r>
            <a:r>
              <a:rPr lang="ru-RU" sz="2400" i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пыщӀа</a:t>
            </a:r>
            <a:r>
              <a:rPr lang="ru-RU" sz="2400" i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къэхутэныгъэ</a:t>
            </a:r>
            <a:r>
              <a:rPr lang="ru-RU" sz="2400" i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тхылъхэм</a:t>
            </a:r>
            <a:r>
              <a:rPr lang="ru-RU" sz="2400" i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статья </a:t>
            </a:r>
            <a:r>
              <a:rPr lang="ru-RU" sz="2400" i="1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щхьэхуэ</a:t>
            </a:r>
            <a:r>
              <a:rPr lang="ru-RU" sz="2400" i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куэдым</a:t>
            </a:r>
            <a:r>
              <a:rPr lang="ru-RU" sz="2400" i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 </a:t>
            </a:r>
            <a:r>
              <a:rPr lang="ru-RU" sz="2400" i="1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авторщ</a:t>
            </a:r>
            <a:r>
              <a:rPr lang="ru-RU" sz="2400" i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1988840"/>
            <a:ext cx="793122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800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усэхэр</a:t>
            </a:r>
            <a:r>
              <a:rPr lang="ru-RU" sz="28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нэгъуэщӀ</a:t>
            </a:r>
            <a:r>
              <a:rPr lang="ru-RU" sz="28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литературэ</a:t>
            </a:r>
            <a:r>
              <a:rPr lang="ru-RU" sz="28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лэжьыгъэхэр</a:t>
            </a:r>
            <a:r>
              <a:rPr lang="ru-RU" sz="28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дунйем</a:t>
            </a:r>
            <a:r>
              <a:rPr lang="ru-RU" sz="28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къытохьэ</a:t>
            </a:r>
            <a:r>
              <a:rPr lang="ru-RU" sz="28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1948 </a:t>
            </a:r>
            <a:r>
              <a:rPr lang="ru-RU" sz="2800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гъэ</a:t>
            </a:r>
            <a:r>
              <a:rPr lang="ru-RU" sz="28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лъандэрэ</a:t>
            </a:r>
            <a:r>
              <a:rPr lang="ru-RU" sz="28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800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Ахэр</a:t>
            </a:r>
            <a:r>
              <a:rPr lang="ru-RU" sz="28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щызэхуэхьэсащ</a:t>
            </a:r>
            <a:r>
              <a:rPr lang="ru-RU" sz="28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sz="2800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Бзухэм</a:t>
            </a:r>
            <a:r>
              <a:rPr lang="ru-RU" sz="28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 </a:t>
            </a:r>
            <a:r>
              <a:rPr lang="ru-RU" sz="2800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бзэм</a:t>
            </a:r>
            <a:r>
              <a:rPr lang="ru-RU" sz="28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(1959), «</a:t>
            </a:r>
            <a:r>
              <a:rPr lang="ru-RU" sz="2800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Аслъэныкъуэ</a:t>
            </a:r>
            <a:r>
              <a:rPr lang="ru-RU" sz="28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(1967), «</a:t>
            </a:r>
            <a:r>
              <a:rPr lang="ru-RU" sz="2800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Усэхэр</a:t>
            </a:r>
            <a:r>
              <a:rPr lang="ru-RU" sz="28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(1973), «</a:t>
            </a:r>
            <a:r>
              <a:rPr lang="ru-RU" sz="2800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Дыгъэеджэ</a:t>
            </a:r>
            <a:r>
              <a:rPr lang="ru-RU" sz="28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(1976) </a:t>
            </a:r>
            <a:r>
              <a:rPr lang="ru-RU" sz="2800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тхылъхэм</a:t>
            </a:r>
            <a:r>
              <a:rPr lang="ru-RU" sz="28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нэгъуэщӀхэми</a:t>
            </a:r>
            <a:r>
              <a:rPr lang="ru-RU" sz="28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4596845"/>
            <a:ext cx="3164582" cy="2288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960945"/>
      </p:ext>
    </p:extLst>
  </p:cSld>
  <p:clrMapOvr>
    <a:masterClrMapping/>
  </p:clrMapOvr>
  <p:transition spd="slow" advTm="6363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i="1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</a:t>
            </a:r>
            <a:r>
              <a:rPr lang="ru-RU" sz="3200" i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i="1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Заур</a:t>
            </a:r>
            <a:r>
              <a:rPr lang="ru-RU" sz="3200" i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i="1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Мыхьэмэт</a:t>
            </a:r>
            <a:r>
              <a:rPr lang="ru-RU" sz="3200" i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3200" i="1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къуэ</a:t>
            </a:r>
            <a:r>
              <a:rPr lang="ru-RU" sz="3200" b="0" i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- </a:t>
            </a:r>
            <a:r>
              <a:rPr lang="ru-RU" sz="3200" b="0" i="1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адыгэ</a:t>
            </a:r>
            <a:r>
              <a:rPr lang="ru-RU" sz="3200" b="0" i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0" i="1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тхакӀуэ</a:t>
            </a:r>
            <a:r>
              <a:rPr lang="ru-RU" sz="3200" b="0" i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b="0" i="1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усакӀуэ</a:t>
            </a:r>
            <a:r>
              <a:rPr lang="ru-RU" sz="3200" b="0" i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b="0" i="1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еджагъэшхуэ</a:t>
            </a:r>
            <a:r>
              <a:rPr lang="ru-RU" sz="3200" b="0" i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b="0" i="1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жылагъуэ</a:t>
            </a:r>
            <a:r>
              <a:rPr lang="ru-RU" sz="3200" b="0" i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0" i="1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лэжьакӀуэ</a:t>
            </a:r>
            <a:r>
              <a:rPr lang="ru-RU" sz="3200" b="0" i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200" b="0" i="1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Филологие</a:t>
            </a:r>
            <a:r>
              <a:rPr lang="ru-RU" sz="3200" b="0" i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0" i="1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щӀэныгъэхэм</a:t>
            </a:r>
            <a:r>
              <a:rPr lang="ru-RU" sz="3200" b="0" i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 кандидат, «</a:t>
            </a:r>
            <a:r>
              <a:rPr lang="ru-RU" sz="3200" b="0" i="1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КъБР</a:t>
            </a:r>
            <a:r>
              <a:rPr lang="ru-RU" sz="3200" b="0" i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-м </a:t>
            </a:r>
            <a:r>
              <a:rPr lang="ru-RU" sz="3200" b="0" i="1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щӀэныгъэмкӀэ</a:t>
            </a:r>
            <a:r>
              <a:rPr lang="ru-RU" sz="3200" b="0" i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0" i="1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щӀыхь</a:t>
            </a:r>
            <a:r>
              <a:rPr lang="ru-RU" sz="3200" b="0" i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0" i="1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зиӀэ</a:t>
            </a:r>
            <a:r>
              <a:rPr lang="ru-RU" sz="3200" b="0" i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3200" b="0" i="1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лэжьакӀуэ</a:t>
            </a:r>
            <a:r>
              <a:rPr lang="ru-RU" sz="3200" b="0" i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«</a:t>
            </a:r>
            <a:r>
              <a:rPr lang="ru-RU" sz="3200" b="0" i="1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Абхъаз</a:t>
            </a:r>
            <a:r>
              <a:rPr lang="ru-RU" sz="3200" b="0" i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0" i="1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Республикэм</a:t>
            </a:r>
            <a:r>
              <a:rPr lang="ru-RU" sz="3200" b="0" i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0" i="1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культурэмкӀэ</a:t>
            </a:r>
            <a:r>
              <a:rPr lang="ru-RU" sz="3200" b="0" i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0" i="1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щӀыхь</a:t>
            </a:r>
            <a:r>
              <a:rPr lang="ru-RU" sz="3200" b="0" i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0" i="1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зиӀэ</a:t>
            </a:r>
            <a:r>
              <a:rPr lang="ru-RU" sz="3200" b="0" i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3200" b="0" i="1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лэжьакӀуэ</a:t>
            </a:r>
            <a:r>
              <a:rPr lang="ru-RU" sz="3200" b="0" i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3200" b="0" i="1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цӀэ</a:t>
            </a:r>
            <a:r>
              <a:rPr lang="ru-RU" sz="3200" b="0" i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0" i="1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лъапӀэхэр</a:t>
            </a:r>
            <a:r>
              <a:rPr lang="ru-RU" sz="3200" b="0" i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0" i="1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зиӀэ</a:t>
            </a:r>
            <a:r>
              <a:rPr lang="ru-RU" sz="3200" b="0" i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b="0" i="1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КъБАССР</a:t>
            </a:r>
            <a:r>
              <a:rPr lang="ru-RU" sz="3200" b="0" i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-м и Совет </a:t>
            </a:r>
            <a:r>
              <a:rPr lang="ru-RU" sz="3200" b="0" i="1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Нэхъыщхьэм</a:t>
            </a:r>
            <a:r>
              <a:rPr lang="ru-RU" sz="3200" b="0" i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депутату, </a:t>
            </a:r>
            <a:r>
              <a:rPr lang="ru-RU" sz="3200" b="0" i="1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жылагъуэ</a:t>
            </a:r>
            <a:r>
              <a:rPr lang="ru-RU" sz="3200" b="0" i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0" i="1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зэгухьэныгъэхэм</a:t>
            </a:r>
            <a:r>
              <a:rPr lang="ru-RU" sz="3200" b="0" i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 </a:t>
            </a:r>
            <a:r>
              <a:rPr lang="ru-RU" sz="3200" b="0" i="1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тхьэмадэу</a:t>
            </a:r>
            <a:r>
              <a:rPr lang="ru-RU" sz="3200" b="0" i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0" i="1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щытащ</a:t>
            </a:r>
            <a:r>
              <a:rPr lang="ru-RU" sz="3200" b="0" i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001358"/>
      </p:ext>
    </p:extLst>
  </p:cSld>
  <p:clrMapOvr>
    <a:masterClrMapping/>
  </p:clrMapOvr>
  <p:transition spd="slow" advTm="5831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332656"/>
            <a:ext cx="8856984" cy="1143000"/>
          </a:xfrm>
        </p:spPr>
        <p:txBody>
          <a:bodyPr>
            <a:normAutofit fontScale="90000"/>
          </a:bodyPr>
          <a:lstStyle/>
          <a:p>
            <a:pPr marL="342900" lvl="0" indent="-342900" algn="l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ru-RU" altLang="ru-RU" sz="20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20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20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20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20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20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2200" b="1" i="1" dirty="0" err="1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Нало</a:t>
            </a:r>
            <a:r>
              <a:rPr lang="ru-RU" altLang="ru-RU" sz="2200" b="1" i="1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ru-RU" altLang="ru-RU" sz="2200" b="1" i="1" dirty="0" err="1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Заур</a:t>
            </a:r>
            <a:r>
              <a:rPr lang="ru-RU" altLang="ru-RU" sz="2200" b="1" i="1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си дежк1э псом </a:t>
            </a:r>
            <a:r>
              <a:rPr lang="ru-RU" altLang="ru-RU" sz="2200" b="1" i="1" dirty="0" err="1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нэхърэ</a:t>
            </a:r>
            <a:r>
              <a:rPr lang="ru-RU" altLang="ru-RU" sz="2200" b="1" i="1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ru-RU" altLang="ru-RU" sz="2200" b="1" i="1" dirty="0" err="1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нэхъ</a:t>
            </a:r>
            <a:r>
              <a:rPr lang="ru-RU" altLang="ru-RU" sz="2200" b="1" i="1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лъэпкъыл1щ, </a:t>
            </a:r>
            <a:r>
              <a:rPr lang="ru-RU" altLang="ru-RU" sz="2200" b="1" i="1" dirty="0" err="1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нэхъ</a:t>
            </a:r>
            <a:r>
              <a:rPr lang="ru-RU" altLang="ru-RU" sz="2200" b="1" i="1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ru-RU" altLang="ru-RU" sz="2200" b="1" i="1" dirty="0" err="1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сабиибзэщ</a:t>
            </a:r>
            <a:r>
              <a:rPr lang="ru-RU" altLang="ru-RU" sz="2200" b="1" i="1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lang="ru-RU" altLang="ru-RU" sz="2200" b="1" i="1" dirty="0" err="1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нэхъ</a:t>
            </a:r>
            <a:r>
              <a:rPr lang="ru-RU" altLang="ru-RU" sz="2200" b="1" i="1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гупсысэк1уэшхуэщ, псомк1и т1эк1у-т1эк1у </a:t>
            </a:r>
            <a:r>
              <a:rPr lang="ru-RU" altLang="ru-RU" sz="2200" b="1" i="1" dirty="0" err="1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нэхъ</a:t>
            </a:r>
            <a:r>
              <a:rPr lang="ru-RU" altLang="ru-RU" sz="2200" b="1" i="1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ru-RU" altLang="ru-RU" sz="2200" b="1" i="1" dirty="0" err="1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мыхъуми</a:t>
            </a:r>
            <a:r>
              <a:rPr lang="ru-RU" altLang="ru-RU" sz="2200" b="1" i="1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ru-RU" altLang="ru-RU" sz="2200" b="1" i="1" dirty="0" err="1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нэхъ</a:t>
            </a:r>
            <a:r>
              <a:rPr lang="ru-RU" altLang="ru-RU" sz="2200" b="1" i="1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лъап1эщ. </a:t>
            </a:r>
            <a:r>
              <a:rPr lang="ru-RU" altLang="ru-RU" sz="2200" b="1" i="1" dirty="0" err="1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Сэ</a:t>
            </a:r>
            <a:r>
              <a:rPr lang="ru-RU" altLang="ru-RU" sz="2200" b="1" i="1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ru-RU" altLang="ru-RU" sz="2200" b="1" i="1" dirty="0" err="1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сропагэ</a:t>
            </a:r>
            <a:r>
              <a:rPr lang="ru-RU" altLang="ru-RU" sz="2200" b="1" i="1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абы и </a:t>
            </a:r>
            <a:r>
              <a:rPr lang="ru-RU" altLang="ru-RU" sz="2200" b="1" i="1" dirty="0" err="1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лъэхъэнэм</a:t>
            </a:r>
            <a:r>
              <a:rPr lang="ru-RU" altLang="ru-RU" sz="2200" b="1" i="1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ru-RU" altLang="ru-RU" sz="2200" b="1" i="1" dirty="0" err="1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сызэрыхалъхуам</a:t>
            </a:r>
            <a:r>
              <a:rPr lang="ru-RU" altLang="ru-RU" sz="2200" b="1" i="1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ик1и </a:t>
            </a:r>
            <a:r>
              <a:rPr lang="ru-RU" altLang="ru-RU" sz="2200" b="1" i="1" dirty="0" err="1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сэ</a:t>
            </a:r>
            <a:r>
              <a:rPr lang="ru-RU" altLang="ru-RU" sz="2200" b="1" i="1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абы </a:t>
            </a:r>
            <a:r>
              <a:rPr lang="ru-RU" altLang="ru-RU" sz="2200" b="1" i="1" dirty="0" err="1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лъэпкъ</a:t>
            </a:r>
            <a:r>
              <a:rPr lang="ru-RU" altLang="ru-RU" sz="2200" b="1" i="1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ru-RU" altLang="ru-RU" sz="2200" b="1" i="1" dirty="0" err="1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напэм</a:t>
            </a:r>
            <a:r>
              <a:rPr lang="ru-RU" altLang="ru-RU" sz="2200" b="1" i="1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и </a:t>
            </a:r>
            <a:r>
              <a:rPr lang="ru-RU" altLang="ru-RU" sz="2200" b="1" i="1" dirty="0" err="1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сурэтым</a:t>
            </a:r>
            <a:r>
              <a:rPr lang="ru-RU" altLang="ru-RU" sz="2200" b="1" i="1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ru-RU" altLang="ru-RU" sz="2200" b="1" i="1" dirty="0" err="1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хуэдэу</a:t>
            </a:r>
            <a:r>
              <a:rPr lang="ru-RU" altLang="ru-RU" sz="2200" b="1" i="1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сы1уоплъэ. </a:t>
            </a:r>
            <a:br>
              <a:rPr lang="ru-RU" altLang="ru-RU" sz="2200" b="1" i="1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2200" b="1" i="1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                                                                  </a:t>
            </a:r>
            <a:r>
              <a:rPr lang="ru-RU" altLang="ru-RU" sz="2200" b="1" i="1" dirty="0" err="1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Лыкъуэжь</a:t>
            </a:r>
            <a:r>
              <a:rPr lang="ru-RU" altLang="ru-RU" sz="2200" b="1" i="1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Нелли</a:t>
            </a:r>
            <a:br>
              <a:rPr lang="ru-RU" altLang="ru-RU" sz="2200" b="1" i="1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sz="2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7532" y="1916832"/>
            <a:ext cx="5802619" cy="446449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06995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859"/>
    </mc:Choice>
    <mc:Fallback xmlns="">
      <p:transition spd="slow" advTm="6859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04664"/>
            <a:ext cx="8229600" cy="3096344"/>
          </a:xfrm>
        </p:spPr>
        <p:txBody>
          <a:bodyPr>
            <a:noAutofit/>
          </a:bodyPr>
          <a:lstStyle/>
          <a:p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Заур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тхэн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зэрыщ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идзэрэ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сабийхэм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папщ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тхылъ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зыбжанэ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къыдигъэк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ащ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Ар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куэд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щ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ауэ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уэры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уатэм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йолэжь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уэры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уатэм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сабийхэм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нэхъ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ехьэл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апхъэу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хэлъыр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уэлъак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уэу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къыхехри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езым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гупсысэрэ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акъылк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нэхъри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игъэжанауэ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нэхъри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зэщ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элыдэу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игъэщ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эрэщ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ауэ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ц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ыхухэм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пащхьэ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ирелъхьэж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3068960"/>
            <a:ext cx="2985120" cy="36724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64980936"/>
      </p:ext>
    </p:extLst>
  </p:cSld>
  <p:clrMapOvr>
    <a:masterClrMapping/>
  </p:clrMapOvr>
  <p:transition spd="slow" advTm="4453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188640"/>
            <a:ext cx="850728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Налом и </a:t>
            </a:r>
            <a:r>
              <a:rPr lang="ru-RU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усэ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 </a:t>
            </a:r>
            <a:r>
              <a:rPr lang="ru-RU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хъуржыным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 </a:t>
            </a:r>
            <a:r>
              <a:rPr lang="ru-RU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кърих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 </a:t>
            </a:r>
            <a:r>
              <a:rPr lang="ru-RU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берычэту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 </a:t>
            </a:r>
            <a:r>
              <a:rPr lang="ru-RU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усыгъэгъэщ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I</a:t>
            </a:r>
            <a:r>
              <a:rPr lang="ru-RU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эгъуэнхэмк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I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э </a:t>
            </a:r>
            <a:r>
              <a:rPr lang="ru-RU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зыхуэгуапэ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 ц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I</a:t>
            </a:r>
            <a:r>
              <a:rPr lang="ru-RU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ык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I</a:t>
            </a:r>
            <a:r>
              <a:rPr lang="ru-RU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ухэр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 я </a:t>
            </a:r>
            <a:r>
              <a:rPr lang="ru-RU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ныбжьк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I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э </a:t>
            </a:r>
            <a:r>
              <a:rPr lang="ru-RU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зэщхьэщок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I. </a:t>
            </a:r>
            <a:r>
              <a:rPr lang="ru-RU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Ауэ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 сыт </a:t>
            </a:r>
            <a:r>
              <a:rPr lang="ru-RU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хуэдэ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 </a:t>
            </a:r>
            <a:r>
              <a:rPr lang="ru-RU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ныбжь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 ямы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I</a:t>
            </a:r>
            <a:r>
              <a:rPr lang="ru-RU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эми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, а ц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I</a:t>
            </a:r>
            <a:r>
              <a:rPr lang="ru-RU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ык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I</a:t>
            </a:r>
            <a:r>
              <a:rPr lang="ru-RU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ухэр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 </a:t>
            </a:r>
            <a:r>
              <a:rPr lang="ru-RU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дэзыхьэхын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, </a:t>
            </a:r>
            <a:r>
              <a:rPr lang="ru-RU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гурыхуэу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 </a:t>
            </a:r>
            <a:r>
              <a:rPr lang="ru-RU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зыгъэгупсысэн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 </a:t>
            </a:r>
            <a:r>
              <a:rPr lang="ru-RU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защ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I</a:t>
            </a:r>
            <a:r>
              <a:rPr lang="ru-RU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эщ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 </a:t>
            </a:r>
            <a:r>
              <a:rPr lang="ru-RU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ахэр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.</a:t>
            </a:r>
            <a:b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</a:br>
            <a:r>
              <a:rPr lang="ru-RU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Усэхэр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 </a:t>
            </a:r>
            <a:r>
              <a:rPr lang="ru-RU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сабийхэм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 я </a:t>
            </a:r>
            <a:r>
              <a:rPr lang="ru-RU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дежк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I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э </a:t>
            </a:r>
            <a:r>
              <a:rPr lang="ru-RU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зэгъэщ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I</a:t>
            </a:r>
            <a:r>
              <a:rPr lang="ru-RU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эгъуаф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I</a:t>
            </a:r>
            <a:r>
              <a:rPr lang="ru-RU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эу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, </a:t>
            </a:r>
            <a:r>
              <a:rPr lang="ru-RU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гукъинэжу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 </a:t>
            </a:r>
            <a:r>
              <a:rPr lang="ru-RU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зэрыщытым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 </a:t>
            </a:r>
            <a:r>
              <a:rPr lang="ru-RU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къыдэк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I</a:t>
            </a:r>
            <a:r>
              <a:rPr lang="ru-RU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уэу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, </a:t>
            </a:r>
            <a:r>
              <a:rPr lang="ru-RU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дапщэщи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 ф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I</a:t>
            </a:r>
            <a:r>
              <a:rPr lang="ru-RU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ым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, </a:t>
            </a:r>
            <a:r>
              <a:rPr lang="ru-RU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дахагъэм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 </a:t>
            </a:r>
            <a:r>
              <a:rPr lang="ru-RU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ахэр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 </a:t>
            </a:r>
            <a:r>
              <a:rPr lang="ru-RU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хуаущий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. </a:t>
            </a:r>
            <a:r>
              <a:rPr lang="ru-RU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Сабийм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 и </a:t>
            </a:r>
            <a:r>
              <a:rPr lang="ru-RU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гур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, и </a:t>
            </a:r>
            <a:r>
              <a:rPr lang="ru-RU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псэр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 </a:t>
            </a:r>
            <a:r>
              <a:rPr lang="ru-RU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дунеягъэм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 и </a:t>
            </a:r>
            <a:r>
              <a:rPr lang="ru-RU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къэхъукъащ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I</a:t>
            </a:r>
            <a:r>
              <a:rPr lang="ru-RU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эхэм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 </a:t>
            </a:r>
            <a:r>
              <a:rPr lang="ru-RU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хуэ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I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эф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I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у, </a:t>
            </a:r>
            <a:r>
              <a:rPr lang="ru-RU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хуэжумарту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 </a:t>
            </a:r>
            <a:r>
              <a:rPr lang="ru-RU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щытыным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 </a:t>
            </a:r>
            <a:r>
              <a:rPr lang="ru-RU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хуаунэт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I </a:t>
            </a:r>
            <a:r>
              <a:rPr lang="ru-RU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Абыхэм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 </a:t>
            </a:r>
            <a:r>
              <a:rPr lang="ru-RU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сабийхэр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 </a:t>
            </a:r>
            <a:r>
              <a:rPr lang="ru-RU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ягъасэ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 гущ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I</a:t>
            </a:r>
            <a:r>
              <a:rPr lang="ru-RU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эгъу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 я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I</a:t>
            </a:r>
            <a:r>
              <a:rPr lang="ru-RU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эу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, </a:t>
            </a:r>
            <a:r>
              <a:rPr lang="ru-RU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къызыщыжын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 зимы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I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эм </a:t>
            </a:r>
            <a:r>
              <a:rPr lang="ru-RU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къыщыжу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, </a:t>
            </a:r>
            <a:r>
              <a:rPr lang="ru-RU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емрэ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 ф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I</a:t>
            </a:r>
            <a:r>
              <a:rPr lang="ru-RU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ымрэ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 </a:t>
            </a:r>
            <a:r>
              <a:rPr lang="ru-RU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зэхащ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I</a:t>
            </a:r>
            <a:r>
              <a:rPr lang="ru-RU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ык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I</a:t>
            </a:r>
            <a:r>
              <a:rPr lang="ru-RU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ыу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 </a:t>
            </a:r>
            <a:r>
              <a:rPr lang="ru-RU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щытыным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.</a:t>
            </a:r>
            <a:r>
              <a:rPr lang="ru-RU" sz="2000" dirty="0">
                <a:solidFill>
                  <a:srgbClr val="666666"/>
                </a:solidFill>
                <a:latin typeface="Georgia" panose="02040502050405020303" pitchFamily="18" charset="0"/>
              </a:rPr>
              <a:t/>
            </a:r>
            <a:br>
              <a:rPr lang="ru-RU" sz="2000" dirty="0">
                <a:solidFill>
                  <a:srgbClr val="666666"/>
                </a:solidFill>
                <a:latin typeface="Georgia" panose="02040502050405020303" pitchFamily="18" charset="0"/>
              </a:rPr>
            </a:br>
            <a:endParaRPr lang="ru-RU" sz="2000" dirty="0"/>
          </a:p>
        </p:txBody>
      </p:sp>
      <p:pic>
        <p:nvPicPr>
          <p:cNvPr id="1026" name="Picture 2" descr="http://www.natpressru.info/uploads/1453541613_naloev-s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140968"/>
            <a:ext cx="4176464" cy="3600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i.ytimg.com/vi/zdO3j7vmOLo/mqdefaul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140968"/>
            <a:ext cx="3754760" cy="33123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1699318"/>
      </p:ext>
    </p:extLst>
  </p:cSld>
  <p:clrMapOvr>
    <a:masterClrMapping/>
  </p:clrMapOvr>
  <p:transition spd="slow" advTm="6966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512" y="332656"/>
            <a:ext cx="8712968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Адыгэ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уэры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уатэм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шыфэл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ыфэу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щыт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теплъэгъуэхэри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гъэпсык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эри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ихъумэурэ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поэтическэ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образ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зэмыфэгъухэр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жану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къигъэсэбэпурэ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Налом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уэры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уатэм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ипкъ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итк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итхыжа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усыгъэ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ц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ык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ухэмк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сабийм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зэхэщ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ык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ым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зрегъэужь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b="1" dirty="0" smtClean="0">
              <a:latin typeface="Georgia" panose="02040502050405020303" pitchFamily="18" charset="0"/>
            </a:endParaRPr>
          </a:p>
          <a:p>
            <a:pPr algn="just"/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Нало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Заур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2012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гъэм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июлым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5-м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дунейм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ехыжащ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b="1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s://ic.pics.livejournal.com/aslan_chersi/18277689/2990/2990_origin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992" y="2610204"/>
            <a:ext cx="3861951" cy="3987148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www.kavkaz-uzel.eu/system/uploads/article_image/image/0003/33879/main_image_new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610203"/>
            <a:ext cx="4551612" cy="3987149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6411587"/>
      </p:ext>
    </p:extLst>
  </p:cSld>
  <p:clrMapOvr>
    <a:masterClrMapping/>
  </p:clrMapOvr>
  <p:transition spd="slow" advTm="7217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</TotalTime>
  <Words>358</Words>
  <Application>Microsoft Office PowerPoint</Application>
  <PresentationFormat>Экран (4:3)</PresentationFormat>
  <Paragraphs>28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МКОУ «Лицей №2» </vt:lpstr>
      <vt:lpstr>Мурадыр: </vt:lpstr>
      <vt:lpstr>Презентация PowerPoint</vt:lpstr>
      <vt:lpstr>Усэ тхылъ зыбжанэм, новеллэ тхылъым, повестым, рассказхэм, адыгэ культурэм и тхыдэм пыщӀа къэхутэныгъэ тхылъхэм, статья щхьэхуэ куэдым я авторщ.</vt:lpstr>
      <vt:lpstr>Нало Заур, Мыхьэмэт и къуэ - адыгэ тхакӀуэ, усакӀуэ, еджагъэшхуэ, жылагъуэ лэжьакӀуэ. Филологие щӀэныгъэхэм я кандидат, «КъБР-м щӀэныгъэмкӀэ щӀыхь зиӀэ и лэжьакӀуэ», «Абхъаз Республикэм культурэмкӀэ щӀыхь зиӀэ и лэжьакӀуэ» цӀэ лъапӀэхэр зиӀэ, КъБАССР-м и Совет Нэхъыщхьэм и депутату, жылагъуэ зэгухьэныгъэхэм я тхьэмадэу щытащ.</vt:lpstr>
      <vt:lpstr>   Нало Заур си дежк1э псом нэхърэ нэхъ лъэпкъыл1щ, нэхъ сабиибзэщ, нэхъ гупсысэк1уэшхуэщ, псомк1и т1эк1у-т1эк1у нэхъ мыхъуми нэхъ лъап1эщ. Сэ сропагэ абы и лъэхъэнэм сызэрыхалъхуам, ик1и сэ абы лъэпкъ напэм и сурэтым хуэдэу сы1уоплъэ.                                                                            Лыкъуэжь Нелли </vt:lpstr>
      <vt:lpstr>Нало Заур тхэн зэрыщIидзэрэ сабийхэм папщIэ тхылъ зыбжанэ къыдигъэкIащ. Ар куэд щIауэ IуэрыIуатэм йолэжь. IуэрыIуатэм сабийхэм нэхъ ехьэлIапхъэу хэлъыр IэкIуэлъакIуэу къыхехри езым и гупсысэрэ и акъылкIэ нэхъри игъэжанауэ, нэхъри зэщIэлыдэу игъэщIэрэщIауэ цIыхухэм я пащхьэ ирелъхьэж.</vt:lpstr>
      <vt:lpstr>Презентация PowerPoint</vt:lpstr>
      <vt:lpstr>Презентация PowerPoint</vt:lpstr>
      <vt:lpstr>Узыншэу фыщыт!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для создания презентации</dc:title>
  <dc:creator>Павел Погодаев</dc:creator>
  <cp:lastModifiedBy>7</cp:lastModifiedBy>
  <cp:revision>27</cp:revision>
  <dcterms:created xsi:type="dcterms:W3CDTF">2017-01-04T14:26:05Z</dcterms:created>
  <dcterms:modified xsi:type="dcterms:W3CDTF">2026-03-25T09:31:20Z</dcterms:modified>
</cp:coreProperties>
</file>