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9" r:id="rId3"/>
    <p:sldId id="290" r:id="rId4"/>
    <p:sldId id="291" r:id="rId5"/>
    <p:sldId id="292" r:id="rId6"/>
    <p:sldId id="293" r:id="rId7"/>
    <p:sldId id="294" r:id="rId8"/>
    <p:sldId id="295" r:id="rId9"/>
    <p:sldId id="296" r:id="rId10"/>
    <p:sldId id="297" r:id="rId11"/>
    <p:sldId id="298" r:id="rId12"/>
    <p:sldId id="288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90" autoAdjust="0"/>
    <p:restoredTop sz="94660"/>
  </p:normalViewPr>
  <p:slideViewPr>
    <p:cSldViewPr snapToGrid="0">
      <p:cViewPr varScale="1">
        <p:scale>
          <a:sx n="81" d="100"/>
          <a:sy n="81" d="100"/>
        </p:scale>
        <p:origin x="758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76FFAF-01CD-FDA4-FEE1-8E60A05C2C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D28EAD8-7D9B-BCBA-3397-8563A4197D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B04C22C-7E78-E4A9-0055-2ED95CBB87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0A592-D8C1-42A8-9FA8-96D7BB5C37C9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5C01ADF-1959-E80B-4140-C71963996C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E2164A1-3613-C371-59F6-6A75743EC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C4D87-2DE4-419B-B326-8FCD749193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37647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B2F04F-7078-DE2B-DC13-EB90DC264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3B671C8-38C5-7860-E6A0-E5164CCA7F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04B44B7-8B68-8EB7-198E-1AE2D326CB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0A592-D8C1-42A8-9FA8-96D7BB5C37C9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09F9BA4-730E-39C1-68E4-22DA055A51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714B718-BEB9-4119-5EA3-292841F2A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C4D87-2DE4-419B-B326-8FCD749193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6630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507B8A2-90CD-D749-4E6E-D1C0F98D10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146BB36-19F6-1DE0-8566-754003AD78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2DFD25F-FA80-9911-0A4F-758FF8AB5E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0A592-D8C1-42A8-9FA8-96D7BB5C37C9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9B62407-CC81-2BE2-1CD6-FC2D50BF8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DA0F0B2-8B5F-E27C-66EC-F0DC5AB20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C4D87-2DE4-419B-B326-8FCD749193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1864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5D78D2-35B4-A0A9-F407-5AF4427B8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59D1872-CB2C-281A-35D9-579B9F0112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CC6F8C9-96B7-1372-3846-822498B28B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0A592-D8C1-42A8-9FA8-96D7BB5C37C9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5EC4B12-2516-0366-6EEA-0ED41D611C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20B6CE2-3476-88D2-44DD-741A98682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C4D87-2DE4-419B-B326-8FCD749193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353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DBE90C-64CC-DBA8-DD75-416F66C097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3D5A4F7-906E-6BE4-CC28-14E02C3285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17FF77C-A812-C3CD-02F5-67EB4BB73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0A592-D8C1-42A8-9FA8-96D7BB5C37C9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B6DDF45-EC5F-DE45-2027-6A5DBB2ED8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FF98754-DC86-FE5E-E4BC-C394E717B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C4D87-2DE4-419B-B326-8FCD749193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2987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E36F5D-FFFF-63DA-84B8-74B96AD26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8708E59-6AA2-D7DD-2905-69E975F045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B6C5C1B-1829-41D4-5D80-AFC6DA24EA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62D38B0-7B79-440A-28DC-C24738B031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0A592-D8C1-42A8-9FA8-96D7BB5C37C9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259174D-761A-0628-BD9F-BC83101F6A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222F15D-4299-7B2D-5AE9-5D047C31D4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C4D87-2DE4-419B-B326-8FCD749193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3089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94DB0B-B9B2-6BEF-D633-BD2EA1784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2987A7D-FF39-84F9-999F-FCE3916D3F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FCE923C-1652-0545-6375-9024943959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E0DF8E7-53FA-2E6E-9580-00E02F0370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D50DC47-4A5F-724E-E7D9-C7943F0076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1B28FEE7-EBBD-41F4-1BD0-E1D8FBA78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0A592-D8C1-42A8-9FA8-96D7BB5C37C9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C5D09C3-EC9C-4758-608F-9396C9646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A3CADE3-1375-7770-F391-9BC9443AE1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C4D87-2DE4-419B-B326-8FCD749193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0713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89022D-7F47-EE82-61BA-A83B16CD93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B45B578-6640-B11A-9131-AE3203E7A2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0A592-D8C1-42A8-9FA8-96D7BB5C37C9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3DEAB33-402E-BE97-C742-2E8AFE6B1F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923F386-A6B8-7CDD-FD9F-D3B4D8CBD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C4D87-2DE4-419B-B326-8FCD749193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5788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A6CD70B-A37C-B6D4-7AC9-0C024D74B6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0A592-D8C1-42A8-9FA8-96D7BB5C37C9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3E070D0-29A1-80F0-484D-BF0840F34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AB4C63E-0303-BBEC-DC65-B042BA4F2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C4D87-2DE4-419B-B326-8FCD749193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40913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D34560-AE04-93F6-8497-34CBB16329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5BDED28-786A-D668-0E2B-8C9EC90256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2B7667F-64EB-4262-9590-DBF428834D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24E687A-E23C-B5B4-B518-D49EAAAC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0A592-D8C1-42A8-9FA8-96D7BB5C37C9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1E3CE91-5424-4248-9EB4-392557C52C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5F6DC32-8185-CBFA-1A14-EE7D1C2F04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C4D87-2DE4-419B-B326-8FCD749193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4722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5710C2-1B0E-856A-31A6-EA2448F89F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1AD721C-49E6-C228-4971-028887F19C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1012A46-B7E9-940E-CCC6-C991580A92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1D5D15F-0AE9-EF3D-8F76-43D800446B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0A592-D8C1-42A8-9FA8-96D7BB5C37C9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A648E03-D2E5-6EBE-45D7-313F06881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E702B15-056A-E56B-FDC3-3D61389CD4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C4D87-2DE4-419B-B326-8FCD749193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37894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34DE91-A1FC-3A55-9861-103591E655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54E37AB-7E8D-C970-9591-633D2525D7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617D21F-0C10-520C-E241-4E452C60AE8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C0A592-D8C1-42A8-9FA8-96D7BB5C37C9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7774FFD-7FA3-29A7-3698-3A3A0FE2C1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077E0FB-A903-8214-1DAF-7640C20813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6C4D87-2DE4-419B-B326-8FCD749193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456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AF3780-CD26-588F-4D53-47CA994BCF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3061" y="170255"/>
            <a:ext cx="11547834" cy="2723773"/>
          </a:xfrm>
        </p:spPr>
        <p:txBody>
          <a:bodyPr>
            <a:normAutofit fontScale="90000"/>
          </a:bodyPr>
          <a:lstStyle/>
          <a:p>
            <a:pPr>
              <a:buNone/>
            </a:pP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Федеральное государственное бюджетное образовательное учреждение высшего образования</a:t>
            </a:r>
            <a:r>
              <a:rPr lang="ru-RU" sz="2400" b="1" dirty="0">
                <a:effectLst/>
                <a:latin typeface="Bookman Old Style" panose="02050604050505020204" pitchFamily="18" charset="0"/>
                <a:ea typeface="Times New Roman" panose="02020603050405020304" pitchFamily="18" charset="0"/>
              </a:rPr>
              <a:t> </a:t>
            </a:r>
            <a:b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b="1" cap="all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«МЕЛИТОПОЛЬСКИЙ ГОСУДАРСТВЕННЫЙ УНИВЕРСИТЕТ»</a:t>
            </a:r>
            <a:b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(ФГБОУ ВО «</a:t>
            </a:r>
            <a:r>
              <a:rPr lang="ru-RU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МелГУ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»)</a:t>
            </a:r>
            <a:b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Факультет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Общего образования</a:t>
            </a:r>
            <a:b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b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Кафедра Специального (дефектологического) образования</a:t>
            </a:r>
            <a:b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2400" b="1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0BBFA2F-FEBE-0A8F-800F-9ECAB58579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1403" y="2894028"/>
            <a:ext cx="11849492" cy="2874176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</a:t>
            </a: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тему: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Понятие</a:t>
            </a:r>
            <a:r>
              <a:rPr lang="ru-RU" sz="2400" b="1" spc="-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</a:t>
            </a:r>
            <a:r>
              <a:rPr lang="ru-RU" sz="2400" b="1" spc="-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устной</a:t>
            </a:r>
            <a:r>
              <a:rPr lang="ru-RU" sz="2400" b="1" spc="-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2400" b="1" spc="-3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письменной</a:t>
            </a:r>
            <a:r>
              <a:rPr lang="ru-RU" sz="2400" b="1" spc="-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речи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E3963A8-C6BF-9482-D9A3-C4AAF28B368E}"/>
              </a:ext>
            </a:extLst>
          </p:cNvPr>
          <p:cNvSpPr txBox="1"/>
          <p:nvPr/>
        </p:nvSpPr>
        <p:spPr>
          <a:xfrm>
            <a:off x="5667867" y="5646655"/>
            <a:ext cx="6094428" cy="8853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Подготовила:</a:t>
            </a:r>
          </a:p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Драчук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Т.В.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F5ACB4E-3F37-4B33-94F8-BC6183B8BC6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458" t="2281" r="4798"/>
          <a:stretch>
            <a:fillRect/>
          </a:stretch>
        </p:blipFill>
        <p:spPr>
          <a:xfrm>
            <a:off x="429705" y="4467840"/>
            <a:ext cx="2598656" cy="2299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4956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D3D971-CA40-45FE-EAC7-79C8D823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  <a:spcBef>
                <a:spcPts val="2400"/>
              </a:spcBef>
              <a:spcAft>
                <a:spcPts val="1200"/>
              </a:spcAft>
            </a:pPr>
            <a:r>
              <a:rPr lang="ru-RU" b="1" dirty="0">
                <a:solidFill>
                  <a:srgbClr val="FF0000"/>
                </a:solidFill>
                <a:effectLst/>
                <a:latin typeface="quote-cjk-patch"/>
              </a:rPr>
              <a:t>Операции, обеспечиваемые III блоком мозга</a:t>
            </a:r>
            <a:br>
              <a:rPr lang="ru-RU" b="1" dirty="0">
                <a:solidFill>
                  <a:srgbClr val="FF0000"/>
                </a:solidFill>
                <a:effectLst/>
                <a:latin typeface="quote-cjk-patch"/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E263B38-9F8B-7549-AA6F-A1B250D7BC3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5949099" cy="489568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/>
              <a:t>Программирование, регуляция, контроль: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Эфферентная (серийная) организация движений</a:t>
            </a:r>
            <a:r>
              <a:rPr lang="ru-RU" dirty="0"/>
              <a:t>:</a:t>
            </a:r>
          </a:p>
          <a:p>
            <a:pPr lvl="1"/>
            <a:r>
              <a:rPr lang="ru-RU" dirty="0"/>
              <a:t>письмо: моторное программирование графических движений (плавность, переключение);</a:t>
            </a:r>
          </a:p>
          <a:p>
            <a:pPr lvl="1"/>
            <a:r>
              <a:rPr lang="ru-RU" dirty="0"/>
              <a:t>чтение: глазодвигательные движения, артикуляционное проговаривание.</a:t>
            </a:r>
          </a:p>
          <a:p>
            <a:pPr marL="0" indent="0">
              <a:buNone/>
            </a:pPr>
            <a:r>
              <a:rPr lang="ru-RU" b="1" dirty="0"/>
              <a:t>Высшие уровни регуляции</a:t>
            </a:r>
            <a:r>
              <a:rPr lang="ru-RU" dirty="0"/>
              <a:t>:</a:t>
            </a:r>
          </a:p>
          <a:p>
            <a:pPr lvl="1"/>
            <a:r>
              <a:rPr lang="ru-RU" dirty="0"/>
              <a:t>планирование высказывания (замысел, структура текста);</a:t>
            </a:r>
          </a:p>
          <a:p>
            <a:pPr lvl="1"/>
            <a:r>
              <a:rPr lang="ru-RU" dirty="0"/>
              <a:t>самоконтроль, коррекция ошибок.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283F2BB-220E-36D2-03D1-72F5E785BC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2448" y="1923852"/>
            <a:ext cx="2475136" cy="4212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3447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0CEE00-0C1B-DCE7-7101-B57BC06768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  <a:spcBef>
                <a:spcPts val="2400"/>
              </a:spcBef>
              <a:spcAft>
                <a:spcPts val="1200"/>
              </a:spcAft>
            </a:pPr>
            <a:r>
              <a:rPr lang="ru-RU" b="1" dirty="0">
                <a:solidFill>
                  <a:srgbClr val="FF0000"/>
                </a:solidFill>
                <a:effectLst/>
                <a:latin typeface="quote-cjk-patch"/>
              </a:rPr>
              <a:t>Выводы: письменная речь как функциональная система</a:t>
            </a:r>
            <a:br>
              <a:rPr lang="ru-RU" b="1" dirty="0">
                <a:solidFill>
                  <a:srgbClr val="FF0000"/>
                </a:solidFill>
                <a:effectLst/>
                <a:latin typeface="quote-cjk-patch"/>
              </a:rPr>
            </a:br>
            <a:br>
              <a:rPr lang="ru-RU" b="0" i="0" dirty="0">
                <a:solidFill>
                  <a:srgbClr val="FF0000"/>
                </a:solidFill>
                <a:effectLst/>
                <a:latin typeface="quote-cjk-patch"/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1C21E78-F457-BF4A-093B-264F4E5F20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6590" y="1608808"/>
            <a:ext cx="6847198" cy="503237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Письменная речь надстраивается над устной, требует интеграции анализаторов и трёх блоков мозга.</a:t>
            </a:r>
          </a:p>
          <a:p>
            <a:pPr marL="0" indent="0">
              <a:buNone/>
            </a:pPr>
            <a:r>
              <a:rPr lang="ru-RU" dirty="0"/>
              <a:t>В филогенезе — путь от пиктограмм к алфавиту.</a:t>
            </a:r>
          </a:p>
          <a:p>
            <a:pPr marL="0" indent="0">
              <a:buNone/>
            </a:pPr>
            <a:r>
              <a:rPr lang="ru-RU" dirty="0"/>
              <a:t>В онтогенезе — формируется только при обучении, опирается на устную речь.</a:t>
            </a:r>
          </a:p>
          <a:p>
            <a:pPr marL="0" indent="0">
              <a:buNone/>
            </a:pPr>
            <a:r>
              <a:rPr lang="ru-RU" dirty="0"/>
              <a:t>Психофизиологическая основа: слаженная работа </a:t>
            </a:r>
            <a:r>
              <a:rPr lang="ru-RU" dirty="0" err="1"/>
              <a:t>речедвигательного</a:t>
            </a:r>
            <a:r>
              <a:rPr lang="ru-RU" dirty="0"/>
              <a:t>, речеслухового, зрительного, двигательного анализаторов (</a:t>
            </a:r>
            <a:r>
              <a:rPr lang="ru-RU" dirty="0" err="1"/>
              <a:t>артикулема</a:t>
            </a:r>
            <a:r>
              <a:rPr lang="ru-RU" dirty="0"/>
              <a:t> → фонема → графема → кинема).</a:t>
            </a:r>
          </a:p>
          <a:p>
            <a:pPr marL="0" indent="0">
              <a:buNone/>
            </a:pPr>
            <a:r>
              <a:rPr lang="ru-RU" dirty="0"/>
              <a:t>Нейропсихологический подход позволяет дифференцировать механизмы дисграфий и </a:t>
            </a:r>
            <a:r>
              <a:rPr lang="ru-RU" dirty="0" err="1"/>
              <a:t>дислексий</a:t>
            </a:r>
            <a:r>
              <a:rPr lang="ru-RU" dirty="0"/>
              <a:t> и строить эффективную коррекцию.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5FED536-8A03-6E93-1C4D-267EB3964E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1812" y="1608808"/>
            <a:ext cx="2755574" cy="4690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9100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29E29C-9240-00AB-8278-77FED67E73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2979" y="2523863"/>
            <a:ext cx="10515600" cy="1325563"/>
          </a:xfrm>
        </p:spPr>
        <p:txBody>
          <a:bodyPr/>
          <a:lstStyle/>
          <a:p>
            <a:pPr algn="ctr"/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ВНИМАНИЕ!!!</a:t>
            </a:r>
          </a:p>
        </p:txBody>
      </p:sp>
    </p:spTree>
    <p:extLst>
      <p:ext uri="{BB962C8B-B14F-4D97-AF65-F5344CB8AC3E}">
        <p14:creationId xmlns:p14="http://schemas.microsoft.com/office/powerpoint/2010/main" val="11264219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BD6FF9-1CF4-6BA2-2F7C-02B892BE23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ts val="2250"/>
              </a:lnSpc>
              <a:spcBef>
                <a:spcPts val="2400"/>
              </a:spcBef>
              <a:spcAft>
                <a:spcPts val="1200"/>
              </a:spcAft>
            </a:pPr>
            <a:r>
              <a:rPr lang="ru-RU" b="1" dirty="0">
                <a:solidFill>
                  <a:srgbClr val="FF0000"/>
                </a:solidFill>
                <a:effectLst/>
                <a:latin typeface="quote-cjk-patch"/>
              </a:rPr>
              <a:t>Понятие об устной и письменной речи</a:t>
            </a:r>
            <a:br>
              <a:rPr lang="ru-RU" b="1" dirty="0">
                <a:solidFill>
                  <a:srgbClr val="FF0000"/>
                </a:solidFill>
                <a:effectLst/>
                <a:latin typeface="quote-cjk-patch"/>
              </a:rPr>
            </a:br>
            <a:br>
              <a:rPr lang="ru-RU" b="0" i="0" dirty="0">
                <a:solidFill>
                  <a:srgbClr val="FF0000"/>
                </a:solidFill>
                <a:effectLst/>
                <a:latin typeface="quote-cjk-patch"/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0A85EEF-260D-DDC2-22D6-0CA96609807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/>
              <a:t>Речь — высшая психическая функция, средство общения и познания.</a:t>
            </a:r>
          </a:p>
          <a:p>
            <a:pPr marL="0" indent="0">
              <a:buNone/>
            </a:pPr>
            <a:r>
              <a:rPr lang="ru-RU" dirty="0"/>
              <a:t>Две основные формы существования языка: </a:t>
            </a:r>
            <a:r>
              <a:rPr lang="ru-RU" b="1" dirty="0"/>
              <a:t>устная</a:t>
            </a:r>
            <a:r>
              <a:rPr lang="ru-RU" dirty="0"/>
              <a:t> и </a:t>
            </a:r>
            <a:r>
              <a:rPr lang="ru-RU" b="1" dirty="0"/>
              <a:t>письменная</a:t>
            </a:r>
            <a:r>
              <a:rPr lang="ru-RU" dirty="0"/>
              <a:t>.</a:t>
            </a:r>
          </a:p>
          <a:p>
            <a:pPr marL="0" indent="0">
              <a:buNone/>
            </a:pPr>
            <a:r>
              <a:rPr lang="ru-RU" dirty="0"/>
              <a:t>Различия: происхождение (филогенез), формирование (онтогенез), психофизиологические механизмы, мозговая организация.</a:t>
            </a:r>
          </a:p>
          <a:p>
            <a:pPr marL="0" indent="0">
              <a:buNone/>
            </a:pPr>
            <a:r>
              <a:rPr lang="ru-RU" dirty="0"/>
              <a:t>Значение для диагностики и коррекции нарушений (дислексия, дисграфия).</a:t>
            </a:r>
          </a:p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1D04CF4-F1CB-B667-9529-7599E5173FC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694258" y="1690688"/>
            <a:ext cx="4825297" cy="4117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2706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631ED5-3F04-1196-4DE8-0A938A0F3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  <a:spcBef>
                <a:spcPts val="2400"/>
              </a:spcBef>
              <a:spcAft>
                <a:spcPts val="1200"/>
              </a:spcAft>
            </a:pPr>
            <a:r>
              <a:rPr lang="ru-RU" b="1" dirty="0">
                <a:solidFill>
                  <a:srgbClr val="FF0000"/>
                </a:solidFill>
                <a:effectLst/>
                <a:latin typeface="quote-cjk-patch"/>
              </a:rPr>
              <a:t>Исторические этапы развития письменной речи</a:t>
            </a:r>
            <a:br>
              <a:rPr lang="ru-RU" b="1" dirty="0">
                <a:solidFill>
                  <a:srgbClr val="FF0000"/>
                </a:solidFill>
                <a:effectLst/>
                <a:latin typeface="quote-cjk-patch"/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AB2751B-1DAC-7E8A-EDF5-7DA711A638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6081074" cy="488626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b="1" dirty="0"/>
              <a:t>Эволюция письменности:</a:t>
            </a:r>
            <a:endParaRPr lang="ru-RU" dirty="0"/>
          </a:p>
          <a:p>
            <a:r>
              <a:rPr lang="ru-RU" b="1" dirty="0"/>
              <a:t>Пиктография</a:t>
            </a:r>
            <a:r>
              <a:rPr lang="ru-RU" dirty="0"/>
              <a:t> (рисунки-пиктограммы) — наглядность, но невозможность передать абстракции и грамматику.</a:t>
            </a:r>
          </a:p>
          <a:p>
            <a:r>
              <a:rPr lang="ru-RU" b="1" dirty="0"/>
              <a:t>Идеограммы</a:t>
            </a:r>
            <a:r>
              <a:rPr lang="ru-RU" dirty="0"/>
              <a:t> — знак обозначает идею или понятие.</a:t>
            </a:r>
          </a:p>
          <a:p>
            <a:r>
              <a:rPr lang="ru-RU" b="1" dirty="0"/>
              <a:t>Иероглифы</a:t>
            </a:r>
            <a:r>
              <a:rPr lang="ru-RU" dirty="0"/>
              <a:t> — один знак = слово/морфема/слог, высокая смысловая ёмкость.</a:t>
            </a:r>
          </a:p>
          <a:p>
            <a:r>
              <a:rPr lang="ru-RU" b="1" dirty="0"/>
              <a:t>Силлабическое письмо</a:t>
            </a:r>
            <a:r>
              <a:rPr lang="ru-RU" dirty="0"/>
              <a:t> — знак = слог, сокращение числа символов.</a:t>
            </a:r>
          </a:p>
          <a:p>
            <a:r>
              <a:rPr lang="ru-RU" b="1" dirty="0" err="1"/>
              <a:t>Алфабетическое</a:t>
            </a:r>
            <a:r>
              <a:rPr lang="ru-RU" b="1" dirty="0"/>
              <a:t> письмо</a:t>
            </a:r>
            <a:r>
              <a:rPr lang="ru-RU" dirty="0"/>
              <a:t> — буква = фонема, максимальное упрощение, основа современных систем (русский алфавит).</a:t>
            </a:r>
          </a:p>
          <a:p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A78351B-E247-67E6-04F8-BC09F9374D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6583" y="2088886"/>
            <a:ext cx="2385131" cy="4059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7514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D7E61E-19BF-CF03-8E87-E42DE0B22D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ts val="2250"/>
              </a:lnSpc>
              <a:spcBef>
                <a:spcPts val="2400"/>
              </a:spcBef>
              <a:spcAft>
                <a:spcPts val="1200"/>
              </a:spcAft>
            </a:pPr>
            <a:r>
              <a:rPr lang="ru-RU" b="1" dirty="0">
                <a:solidFill>
                  <a:srgbClr val="FF0000"/>
                </a:solidFill>
                <a:effectLst/>
                <a:latin typeface="quote-cjk-patch"/>
              </a:rPr>
              <a:t>Устная речь: характеристика и формы</a:t>
            </a:r>
            <a:br>
              <a:rPr lang="ru-RU" b="1" dirty="0">
                <a:solidFill>
                  <a:srgbClr val="FF0000"/>
                </a:solidFill>
                <a:effectLst/>
                <a:latin typeface="quote-cjk-patch"/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6FAA54D-FBD1-F7CA-3CA5-98AE3417469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89568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/>
              <a:t>Первичная форма</a:t>
            </a:r>
            <a:r>
              <a:rPr lang="ru-RU" dirty="0"/>
              <a:t>, формируется естественно (импринтинг).</a:t>
            </a:r>
          </a:p>
          <a:p>
            <a:pPr marL="0" indent="0">
              <a:buNone/>
            </a:pPr>
            <a:r>
              <a:rPr lang="ru-RU" b="1" dirty="0"/>
              <a:t>Диалог (до 80%)</a:t>
            </a:r>
            <a:r>
              <a:rPr lang="ru-RU" dirty="0"/>
              <a:t> — ситуативность, спонтанность, невербальные средства (мимика, жесты), эллипсисы.</a:t>
            </a:r>
          </a:p>
          <a:p>
            <a:pPr marL="0" indent="0">
              <a:buNone/>
            </a:pPr>
            <a:r>
              <a:rPr lang="ru-RU" b="1" dirty="0"/>
              <a:t>Монолог (около 20%)</a:t>
            </a:r>
            <a:r>
              <a:rPr lang="ru-RU" dirty="0"/>
              <a:t> — развёрнутое планирование, логическая структура, произвольность (рассказ, пересказ, лекция).</a:t>
            </a:r>
          </a:p>
          <a:p>
            <a:pPr marL="0" indent="0">
              <a:buNone/>
            </a:pPr>
            <a:r>
              <a:rPr lang="ru-RU" b="1" dirty="0"/>
              <a:t>Экспрессивная</a:t>
            </a:r>
            <a:r>
              <a:rPr lang="ru-RU" dirty="0"/>
              <a:t> (говорение) и </a:t>
            </a:r>
            <a:r>
              <a:rPr lang="ru-RU" b="1" dirty="0" err="1"/>
              <a:t>импрессивная</a:t>
            </a:r>
            <a:r>
              <a:rPr lang="ru-RU" dirty="0"/>
              <a:t> (понимание) стороны.</a:t>
            </a:r>
          </a:p>
          <a:p>
            <a:pPr marL="0" indent="0">
              <a:buNone/>
            </a:pPr>
            <a:r>
              <a:rPr lang="ru-RU" b="1" dirty="0"/>
              <a:t>Внешняя</a:t>
            </a:r>
            <a:r>
              <a:rPr lang="ru-RU" dirty="0"/>
              <a:t> (звучащая) и </a:t>
            </a:r>
            <a:r>
              <a:rPr lang="ru-RU" b="1" dirty="0"/>
              <a:t>внутренняя</a:t>
            </a:r>
            <a:r>
              <a:rPr lang="ru-RU" dirty="0"/>
              <a:t> (планирование) речь.</a:t>
            </a:r>
          </a:p>
          <a:p>
            <a:pPr marL="0" indent="0">
              <a:buNone/>
            </a:pPr>
            <a:br>
              <a:rPr lang="ru-RU" dirty="0"/>
            </a:br>
            <a:endParaRPr lang="ru-RU" dirty="0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14B8FF8D-63E1-2492-1B79-3E9E343A2B4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311467" y="1825625"/>
            <a:ext cx="2718651" cy="4627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0225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293A35-1E9C-AC7E-A8F3-69FACA0F88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ts val="2250"/>
              </a:lnSpc>
              <a:spcBef>
                <a:spcPts val="2400"/>
              </a:spcBef>
              <a:spcAft>
                <a:spcPts val="1200"/>
              </a:spcAft>
            </a:pPr>
            <a:r>
              <a:rPr lang="ru-RU" b="1" dirty="0">
                <a:solidFill>
                  <a:srgbClr val="FF0000"/>
                </a:solidFill>
                <a:effectLst/>
                <a:latin typeface="quote-cjk-patch"/>
              </a:rPr>
              <a:t>Письменная речь: характеристика и формы</a:t>
            </a:r>
            <a:br>
              <a:rPr lang="ru-RU" b="1" dirty="0">
                <a:solidFill>
                  <a:srgbClr val="FF0000"/>
                </a:solidFill>
                <a:effectLst/>
                <a:latin typeface="quote-cjk-patch"/>
              </a:rPr>
            </a:br>
            <a:br>
              <a:rPr lang="ru-RU" b="0" i="0" dirty="0">
                <a:solidFill>
                  <a:srgbClr val="FF0000"/>
                </a:solidFill>
                <a:effectLst/>
                <a:latin typeface="quote-cjk-patch"/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8B004D1-DEF5-213B-9F38-69308B27EB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933394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/>
              <a:t>Вторичная форма</a:t>
            </a:r>
            <a:r>
              <a:rPr lang="ru-RU" dirty="0"/>
              <a:t>, формируется только в процессе целенаправленного обучения.</a:t>
            </a:r>
          </a:p>
          <a:p>
            <a:pPr marL="0" indent="0">
              <a:buNone/>
            </a:pPr>
            <a:r>
              <a:rPr lang="ru-RU" b="1" dirty="0"/>
              <a:t>Письмо</a:t>
            </a:r>
            <a:r>
              <a:rPr lang="ru-RU" dirty="0"/>
              <a:t> — экспрессивная письменная речь (кодирование): сообщение, доклад, сочинение, изложение.</a:t>
            </a:r>
          </a:p>
          <a:p>
            <a:pPr marL="0" indent="0">
              <a:buNone/>
            </a:pPr>
            <a:r>
              <a:rPr lang="ru-RU" b="1" dirty="0"/>
              <a:t>Чтение</a:t>
            </a:r>
            <a:r>
              <a:rPr lang="ru-RU" dirty="0"/>
              <a:t> — </a:t>
            </a:r>
            <a:r>
              <a:rPr lang="ru-RU" dirty="0" err="1"/>
              <a:t>импрессивная</a:t>
            </a:r>
            <a:r>
              <a:rPr lang="ru-RU" dirty="0"/>
              <a:t> письменная речь (декодирование): перевод графем в смысл.</a:t>
            </a:r>
          </a:p>
          <a:p>
            <a:pPr marL="0" indent="0">
              <a:buNone/>
            </a:pPr>
            <a:r>
              <a:rPr lang="ru-RU" b="1" dirty="0"/>
              <a:t>Диалог в письменной форме (около 20%)</a:t>
            </a:r>
            <a:r>
              <a:rPr lang="ru-RU" dirty="0"/>
              <a:t> — интернет-коммуникация, сочетание спонтанности устной речи и фиксации письменной.</a:t>
            </a:r>
          </a:p>
          <a:p>
            <a:pPr marL="0" indent="0">
              <a:buNone/>
            </a:pPr>
            <a:br>
              <a:rPr lang="ru-RU" dirty="0"/>
            </a:br>
            <a:endParaRPr lang="ru-RU" dirty="0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6C756FAC-67C6-97D0-F245-F4BA0B939BA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386882" y="1624700"/>
            <a:ext cx="2860053" cy="486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031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0D79DB-68F7-6648-A142-1B2C36AC59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  <a:spcBef>
                <a:spcPts val="2400"/>
              </a:spcBef>
              <a:spcAft>
                <a:spcPts val="1200"/>
              </a:spcAft>
            </a:pPr>
            <a:r>
              <a:rPr lang="ru-RU" b="1" dirty="0">
                <a:solidFill>
                  <a:srgbClr val="FF0000"/>
                </a:solidFill>
                <a:effectLst/>
                <a:latin typeface="quote-cjk-patch"/>
              </a:rPr>
              <a:t>Психофизиологические основы овладения письменной речью</a:t>
            </a:r>
            <a:br>
              <a:rPr lang="ru-RU" b="1" dirty="0">
                <a:solidFill>
                  <a:srgbClr val="FF0000"/>
                </a:solidFill>
                <a:effectLst/>
                <a:latin typeface="quote-cjk-patch"/>
              </a:rPr>
            </a:br>
            <a:br>
              <a:rPr lang="ru-RU" b="0" i="0" dirty="0">
                <a:solidFill>
                  <a:srgbClr val="FF0000"/>
                </a:solidFill>
                <a:effectLst/>
                <a:latin typeface="quote-cjk-patch"/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2D84437-C41C-8752-09F7-B31B66781C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5713" y="1329180"/>
            <a:ext cx="6194196" cy="55288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Динамический стереотип слова (Л.С. Выготский, Б.Г. Ананьев): единство акустических, оптических, кинестетических раздражений.</a:t>
            </a:r>
          </a:p>
          <a:p>
            <a:pPr marL="0" indent="0">
              <a:buNone/>
            </a:pPr>
            <a:r>
              <a:rPr lang="ru-RU" dirty="0"/>
              <a:t>Взаимодействие </a:t>
            </a:r>
            <a:r>
              <a:rPr lang="ru-RU" b="1" dirty="0"/>
              <a:t>четырёх анализаторов</a:t>
            </a:r>
            <a:r>
              <a:rPr lang="ru-RU" dirty="0"/>
              <a:t>:</a:t>
            </a:r>
          </a:p>
          <a:p>
            <a:pPr lvl="1"/>
            <a:r>
              <a:rPr lang="ru-RU" dirty="0" err="1"/>
              <a:t>речедвигательный</a:t>
            </a:r>
            <a:endParaRPr lang="ru-RU" dirty="0"/>
          </a:p>
          <a:p>
            <a:pPr lvl="1"/>
            <a:r>
              <a:rPr lang="ru-RU" dirty="0"/>
              <a:t>речеслуховой</a:t>
            </a:r>
          </a:p>
          <a:p>
            <a:pPr lvl="1"/>
            <a:r>
              <a:rPr lang="ru-RU" dirty="0"/>
              <a:t>зрительный</a:t>
            </a:r>
          </a:p>
          <a:p>
            <a:pPr lvl="1"/>
            <a:r>
              <a:rPr lang="ru-RU" dirty="0"/>
              <a:t>двигательный</a:t>
            </a:r>
          </a:p>
          <a:p>
            <a:pPr marL="0" indent="0">
              <a:buNone/>
            </a:pPr>
            <a:r>
              <a:rPr lang="ru-RU" dirty="0"/>
              <a:t>Базис — полноценное развитие устной речи.</a:t>
            </a:r>
          </a:p>
          <a:p>
            <a:pPr marL="0" indent="0">
              <a:buNone/>
            </a:pPr>
            <a:br>
              <a:rPr lang="ru-RU" dirty="0"/>
            </a:br>
            <a:endParaRPr lang="ru-RU" dirty="0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31D23C42-24EB-5757-53D2-BCC162E9296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091804" y="1591173"/>
            <a:ext cx="2737505" cy="4659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3587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F8DC15-E323-3603-DD29-6D60292BE3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ts val="2250"/>
              </a:lnSpc>
              <a:spcBef>
                <a:spcPts val="2400"/>
              </a:spcBef>
              <a:spcAft>
                <a:spcPts val="1200"/>
              </a:spcAft>
            </a:pPr>
            <a:r>
              <a:rPr lang="ru-RU" b="1" dirty="0">
                <a:solidFill>
                  <a:srgbClr val="FF0000"/>
                </a:solidFill>
                <a:effectLst/>
                <a:latin typeface="quote-cjk-patch"/>
              </a:rPr>
              <a:t> Кратчайшая единица письменной речи</a:t>
            </a:r>
            <a:br>
              <a:rPr lang="ru-RU" b="1" dirty="0">
                <a:solidFill>
                  <a:srgbClr val="FF0000"/>
                </a:solidFill>
                <a:effectLst/>
                <a:latin typeface="quote-cjk-patch"/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13B09E9-AA59-1233-B2A3-FD2E573E57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88535" y="1825625"/>
            <a:ext cx="7513163" cy="435133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1" dirty="0" err="1"/>
              <a:t>Артикулема</a:t>
            </a:r>
            <a:r>
              <a:rPr lang="ru-RU" dirty="0"/>
              <a:t> → </a:t>
            </a:r>
            <a:r>
              <a:rPr lang="ru-RU" b="1" dirty="0"/>
              <a:t>Фонема</a:t>
            </a:r>
            <a:r>
              <a:rPr lang="ru-RU" dirty="0"/>
              <a:t> → </a:t>
            </a:r>
            <a:r>
              <a:rPr lang="ru-RU" b="1" dirty="0"/>
              <a:t>Графема</a:t>
            </a:r>
            <a:r>
              <a:rPr lang="ru-RU" dirty="0"/>
              <a:t> → </a:t>
            </a:r>
            <a:r>
              <a:rPr lang="ru-RU" b="1" dirty="0"/>
              <a:t>Кинема</a:t>
            </a:r>
            <a:endParaRPr lang="ru-RU" dirty="0"/>
          </a:p>
          <a:p>
            <a:pPr marL="0" indent="0">
              <a:buNone/>
            </a:pPr>
            <a:r>
              <a:rPr lang="ru-RU" b="1" dirty="0" err="1"/>
              <a:t>Артикулема</a:t>
            </a:r>
            <a:r>
              <a:rPr lang="ru-RU" dirty="0"/>
              <a:t> — </a:t>
            </a:r>
            <a:r>
              <a:rPr lang="ru-RU" dirty="0" err="1"/>
              <a:t>речедвигательный</a:t>
            </a:r>
            <a:r>
              <a:rPr lang="ru-RU" dirty="0"/>
              <a:t> анализатор (артикуляционная поза).</a:t>
            </a:r>
          </a:p>
          <a:p>
            <a:pPr marL="0" indent="0">
              <a:buNone/>
            </a:pPr>
            <a:r>
              <a:rPr lang="ru-RU" b="1" dirty="0"/>
              <a:t>Фонема</a:t>
            </a:r>
            <a:r>
              <a:rPr lang="ru-RU" dirty="0"/>
              <a:t> — речеслуховой анализатор (различительный признак звука).</a:t>
            </a:r>
          </a:p>
          <a:p>
            <a:pPr marL="0" indent="0">
              <a:buNone/>
            </a:pPr>
            <a:r>
              <a:rPr lang="ru-RU" b="1" dirty="0"/>
              <a:t>Графема</a:t>
            </a:r>
            <a:r>
              <a:rPr lang="ru-RU" dirty="0"/>
              <a:t> — зрительный анализатор (образ буквы).</a:t>
            </a:r>
          </a:p>
          <a:p>
            <a:pPr marL="0" indent="0">
              <a:buNone/>
            </a:pPr>
            <a:r>
              <a:rPr lang="ru-RU" b="1" dirty="0"/>
              <a:t>Кинема</a:t>
            </a:r>
            <a:r>
              <a:rPr lang="ru-RU" dirty="0"/>
              <a:t> — двигательный анализатор (движение руки).</a:t>
            </a:r>
          </a:p>
          <a:p>
            <a:pPr marL="0" indent="0">
              <a:buNone/>
            </a:pPr>
            <a:r>
              <a:rPr lang="ru-RU" i="1" dirty="0"/>
              <a:t>Нарушение на любом этапе приводит к дисграфии / дислексии.</a:t>
            </a:r>
            <a:endParaRPr lang="ru-RU" dirty="0"/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D4A3258-2318-BB6C-6BA6-2640C0DC7C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6336" y="2376340"/>
            <a:ext cx="2340794" cy="3984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1901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9E3A1F-424F-9695-96B3-082D4F2FD7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  <a:spcBef>
                <a:spcPts val="2400"/>
              </a:spcBef>
              <a:spcAft>
                <a:spcPts val="1200"/>
              </a:spcAft>
            </a:pPr>
            <a:r>
              <a:rPr lang="ru-RU" b="1" dirty="0">
                <a:solidFill>
                  <a:srgbClr val="FF0000"/>
                </a:solidFill>
                <a:effectLst/>
                <a:latin typeface="quote-cjk-patch"/>
              </a:rPr>
              <a:t>Мозговая организация письменной речи (А.Р. Лурия)</a:t>
            </a:r>
            <a:br>
              <a:rPr lang="ru-RU" b="1" dirty="0">
                <a:solidFill>
                  <a:srgbClr val="FF0000"/>
                </a:solidFill>
                <a:effectLst/>
                <a:latin typeface="quote-cjk-patch"/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04485F72-AA88-E68F-A60D-31F988D43E85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0424914"/>
              </p:ext>
            </p:extLst>
          </p:nvPr>
        </p:nvGraphicFramePr>
        <p:xfrm>
          <a:off x="278092" y="1473674"/>
          <a:ext cx="11232036" cy="4451212"/>
        </p:xfrm>
        <a:graphic>
          <a:graphicData uri="http://schemas.openxmlformats.org/drawingml/2006/table">
            <a:tbl>
              <a:tblPr/>
              <a:tblGrid>
                <a:gridCol w="3744012">
                  <a:extLst>
                    <a:ext uri="{9D8B030D-6E8A-4147-A177-3AD203B41FA5}">
                      <a16:colId xmlns:a16="http://schemas.microsoft.com/office/drawing/2014/main" val="925342383"/>
                    </a:ext>
                  </a:extLst>
                </a:gridCol>
                <a:gridCol w="3744012">
                  <a:extLst>
                    <a:ext uri="{9D8B030D-6E8A-4147-A177-3AD203B41FA5}">
                      <a16:colId xmlns:a16="http://schemas.microsoft.com/office/drawing/2014/main" val="1454883073"/>
                    </a:ext>
                  </a:extLst>
                </a:gridCol>
                <a:gridCol w="3744012">
                  <a:extLst>
                    <a:ext uri="{9D8B030D-6E8A-4147-A177-3AD203B41FA5}">
                      <a16:colId xmlns:a16="http://schemas.microsoft.com/office/drawing/2014/main" val="228375894"/>
                    </a:ext>
                  </a:extLst>
                </a:gridCol>
              </a:tblGrid>
              <a:tr h="329808">
                <a:tc>
                  <a:txBody>
                    <a:bodyPr/>
                    <a:lstStyle/>
                    <a:p>
                      <a:pPr algn="l">
                        <a:lnSpc>
                          <a:spcPts val="1875"/>
                        </a:lnSpc>
                        <a:buNone/>
                      </a:pPr>
                      <a:r>
                        <a:rPr lang="ru-RU" sz="2800" b="1">
                          <a:effectLst/>
                          <a:latin typeface="quote-cjk-patch"/>
                        </a:rPr>
                        <a:t>Блок</a:t>
                      </a:r>
                    </a:p>
                  </a:txBody>
                  <a:tcPr marL="76601" marR="102134" marT="63834" marB="6383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75"/>
                        </a:lnSpc>
                        <a:buNone/>
                      </a:pPr>
                      <a:r>
                        <a:rPr lang="ru-RU" sz="2800" b="1">
                          <a:effectLst/>
                          <a:latin typeface="quote-cjk-patch"/>
                        </a:rPr>
                        <a:t>Функция</a:t>
                      </a:r>
                    </a:p>
                  </a:txBody>
                  <a:tcPr marL="102134" marR="102134" marT="63834" marB="6383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75"/>
                        </a:lnSpc>
                        <a:buNone/>
                      </a:pPr>
                      <a:r>
                        <a:rPr lang="ru-RU" sz="2800" b="1">
                          <a:effectLst/>
                          <a:latin typeface="quote-cjk-patch"/>
                        </a:rPr>
                        <a:t>Структуры</a:t>
                      </a:r>
                    </a:p>
                  </a:txBody>
                  <a:tcPr marL="102134" marR="102134" marT="63834" marB="6383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8502143"/>
                  </a:ext>
                </a:extLst>
              </a:tr>
              <a:tr h="1340510"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ru-RU" sz="2800" b="0" dirty="0">
                          <a:effectLst/>
                          <a:latin typeface="quote-cjk-patch"/>
                        </a:rPr>
                        <a:t>I. Регуляции тонуса и бодрствования</a:t>
                      </a:r>
                    </a:p>
                  </a:txBody>
                  <a:tcPr marL="76601" marR="102134" marT="63834" marB="6383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ru-RU" sz="2800" b="0">
                          <a:effectLst/>
                          <a:latin typeface="quote-cjk-patch"/>
                        </a:rPr>
                        <a:t>Поддержание активности коры, внимание</a:t>
                      </a:r>
                    </a:p>
                  </a:txBody>
                  <a:tcPr marL="102134" marR="102134" marT="63834" marB="6383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ru-RU" sz="2800" b="0">
                          <a:effectLst/>
                          <a:latin typeface="quote-cjk-patch"/>
                        </a:rPr>
                        <a:t>Ретикулярная формация, лимбическая система, медиобазальные отделы</a:t>
                      </a:r>
                    </a:p>
                  </a:txBody>
                  <a:tcPr marL="102134" marR="76601" marT="63834" marB="6383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9290387"/>
                  </a:ext>
                </a:extLst>
              </a:tr>
              <a:tr h="1542650"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ru-RU" sz="2800" b="0">
                          <a:effectLst/>
                          <a:latin typeface="quote-cjk-patch"/>
                        </a:rPr>
                        <a:t>II. Приёма, переработки и хранения информации</a:t>
                      </a:r>
                    </a:p>
                  </a:txBody>
                  <a:tcPr marL="76601" marR="102134" marT="63834" marB="6383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ru-RU" sz="2800" b="0" dirty="0">
                          <a:effectLst/>
                          <a:latin typeface="quote-cjk-patch"/>
                        </a:rPr>
                        <a:t>Модально-специфические процессы (зрительные, слуховые, кинестетические)</a:t>
                      </a:r>
                    </a:p>
                  </a:txBody>
                  <a:tcPr marL="102134" marR="102134" marT="63834" marB="6383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ru-RU" sz="2800" b="0" dirty="0">
                          <a:effectLst/>
                          <a:latin typeface="quote-cjk-patch"/>
                        </a:rPr>
                        <a:t>Задние отделы (височные, теменные, затылочные)</a:t>
                      </a:r>
                    </a:p>
                  </a:txBody>
                  <a:tcPr marL="102134" marR="76601" marT="63834" marB="6383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293674"/>
                  </a:ext>
                </a:extLst>
              </a:tr>
              <a:tr h="1138370"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ru-RU" sz="2800" b="0">
                          <a:effectLst/>
                          <a:latin typeface="quote-cjk-patch"/>
                        </a:rPr>
                        <a:t>III. Программирования, регуляции и контроля</a:t>
                      </a:r>
                    </a:p>
                  </a:txBody>
                  <a:tcPr marL="76601" marR="102134" marT="63834" marB="6383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ru-RU" sz="2800" b="0">
                          <a:effectLst/>
                          <a:latin typeface="quote-cjk-patch"/>
                        </a:rPr>
                        <a:t>Планирование, серийная организация движений, контроль</a:t>
                      </a:r>
                    </a:p>
                  </a:txBody>
                  <a:tcPr marL="102134" marR="102134" marT="63834" marB="6383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ru-RU" sz="2800" b="0" dirty="0" err="1">
                          <a:effectLst/>
                          <a:latin typeface="quote-cjk-patch"/>
                        </a:rPr>
                        <a:t>Премоторные</a:t>
                      </a:r>
                      <a:r>
                        <a:rPr lang="ru-RU" sz="2800" b="0" dirty="0">
                          <a:effectLst/>
                          <a:latin typeface="quote-cjk-patch"/>
                        </a:rPr>
                        <a:t>, префронтальные отделы лобных долей</a:t>
                      </a:r>
                    </a:p>
                  </a:txBody>
                  <a:tcPr marL="102134" marR="76601" marT="63834" marB="6383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91026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17348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CEF078-34EA-0D4D-9104-A08DDEF694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  <a:spcBef>
                <a:spcPts val="2400"/>
              </a:spcBef>
              <a:spcAft>
                <a:spcPts val="1200"/>
              </a:spcAft>
            </a:pPr>
            <a:r>
              <a:rPr lang="ru-RU" b="1" dirty="0">
                <a:solidFill>
                  <a:srgbClr val="FF0000"/>
                </a:solidFill>
                <a:effectLst/>
                <a:latin typeface="quote-cjk-patch"/>
              </a:rPr>
              <a:t>Операции, обеспечиваемые II блоком мозга</a:t>
            </a:r>
            <a:br>
              <a:rPr lang="ru-RU" b="1" dirty="0">
                <a:solidFill>
                  <a:srgbClr val="FF0000"/>
                </a:solidFill>
                <a:effectLst/>
                <a:latin typeface="quote-cjk-patch"/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1A3FBF9-70E1-081D-9104-CEC13167DA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6486427" cy="486740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/>
              <a:t>Переработка информации: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Зрительная</a:t>
            </a:r>
            <a:r>
              <a:rPr lang="ru-RU" dirty="0"/>
              <a:t> — чтение, зрительный контроль письма.</a:t>
            </a:r>
          </a:p>
          <a:p>
            <a:pPr marL="0" indent="0">
              <a:buNone/>
            </a:pPr>
            <a:r>
              <a:rPr lang="ru-RU" b="1" dirty="0" err="1"/>
              <a:t>Слухо</a:t>
            </a:r>
            <a:r>
              <a:rPr lang="ru-RU" b="1" dirty="0"/>
              <a:t>-речевая</a:t>
            </a:r>
            <a:r>
              <a:rPr lang="ru-RU" dirty="0"/>
              <a:t>:</a:t>
            </a:r>
          </a:p>
          <a:p>
            <a:pPr lvl="1"/>
            <a:r>
              <a:rPr lang="ru-RU" dirty="0"/>
              <a:t>фонемное распознавание, анализ звукового состава;</a:t>
            </a:r>
          </a:p>
          <a:p>
            <a:pPr lvl="1"/>
            <a:r>
              <a:rPr lang="ru-RU" dirty="0" err="1"/>
              <a:t>слухо</a:t>
            </a:r>
            <a:r>
              <a:rPr lang="ru-RU" dirty="0"/>
              <a:t>-речевая память (удержание информации).</a:t>
            </a:r>
          </a:p>
          <a:p>
            <a:pPr marL="0" indent="0">
              <a:buNone/>
            </a:pPr>
            <a:r>
              <a:rPr lang="ru-RU" b="1" dirty="0"/>
              <a:t>Кинестетическая</a:t>
            </a:r>
            <a:r>
              <a:rPr lang="ru-RU" dirty="0"/>
              <a:t>:</a:t>
            </a:r>
          </a:p>
          <a:p>
            <a:pPr lvl="1"/>
            <a:r>
              <a:rPr lang="ru-RU" dirty="0"/>
              <a:t>дифференциация </a:t>
            </a:r>
            <a:r>
              <a:rPr lang="ru-RU" dirty="0" err="1"/>
              <a:t>артикулем</a:t>
            </a:r>
            <a:r>
              <a:rPr lang="ru-RU" dirty="0"/>
              <a:t>;</a:t>
            </a:r>
          </a:p>
          <a:p>
            <a:pPr lvl="1"/>
            <a:r>
              <a:rPr lang="ru-RU" dirty="0"/>
              <a:t>кинестетический анализ графических движений (фонема → графема).</a:t>
            </a:r>
          </a:p>
          <a:p>
            <a:pPr marL="0" indent="0">
              <a:buNone/>
            </a:pPr>
            <a:r>
              <a:rPr lang="ru-RU" b="1" dirty="0"/>
              <a:t>Зрительно-пространственная</a:t>
            </a:r>
            <a:r>
              <a:rPr lang="ru-RU" dirty="0"/>
              <a:t>:</a:t>
            </a:r>
          </a:p>
          <a:p>
            <a:pPr lvl="1"/>
            <a:r>
              <a:rPr lang="ru-RU" dirty="0"/>
              <a:t>ориентировка на листе, различение оптически сходных букв.</a:t>
            </a:r>
          </a:p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4C8C34B-736E-0408-0273-F9E57C2AF86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103319" y="2071941"/>
            <a:ext cx="2388713" cy="4065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62701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709</Words>
  <Application>Microsoft Office PowerPoint</Application>
  <PresentationFormat>Широкоэкранный</PresentationFormat>
  <Paragraphs>88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quote-cjk-patch</vt:lpstr>
      <vt:lpstr>Arial</vt:lpstr>
      <vt:lpstr>Bookman Old Style</vt:lpstr>
      <vt:lpstr>Calibri</vt:lpstr>
      <vt:lpstr>Calibri Light</vt:lpstr>
      <vt:lpstr>Times New Roman</vt:lpstr>
      <vt:lpstr>Тема Office</vt:lpstr>
      <vt:lpstr>Федеральное государственное бюджетное образовательное учреждение высшего образования  «МЕЛИТОПОЛЬСКИЙ ГОСУДАРСТВЕННЫЙ УНИВЕРСИТЕТ» (ФГБОУ ВО «МелГУ»)  Факультет Общего образования   Кафедра Специального (дефектологического) образования </vt:lpstr>
      <vt:lpstr>Понятие об устной и письменной речи  </vt:lpstr>
      <vt:lpstr>Исторические этапы развития письменной речи </vt:lpstr>
      <vt:lpstr>Устная речь: характеристика и формы </vt:lpstr>
      <vt:lpstr>Письменная речь: характеристика и формы  </vt:lpstr>
      <vt:lpstr>Психофизиологические основы овладения письменной речью  </vt:lpstr>
      <vt:lpstr> Кратчайшая единица письменной речи </vt:lpstr>
      <vt:lpstr>Мозговая организация письменной речи (А.Р. Лурия) </vt:lpstr>
      <vt:lpstr>Операции, обеспечиваемые II блоком мозга </vt:lpstr>
      <vt:lpstr>Операции, обеспечиваемые III блоком мозга </vt:lpstr>
      <vt:lpstr>Выводы: письменная речь как функциональная система  </vt:lpstr>
      <vt:lpstr>СПАСИБО ЗА ВНИМАНИЕ!!!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Билицкий Мирослав</dc:creator>
  <cp:lastModifiedBy>Билицкий Мирослав</cp:lastModifiedBy>
  <cp:revision>4</cp:revision>
  <dcterms:created xsi:type="dcterms:W3CDTF">2026-02-22T12:28:03Z</dcterms:created>
  <dcterms:modified xsi:type="dcterms:W3CDTF">2026-03-25T05:07:59Z</dcterms:modified>
</cp:coreProperties>
</file>