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435" r:id="rId4"/>
    <p:sldId id="397" r:id="rId5"/>
    <p:sldId id="415" r:id="rId6"/>
    <p:sldId id="399" r:id="rId7"/>
    <p:sldId id="419" r:id="rId8"/>
    <p:sldId id="433" r:id="rId9"/>
    <p:sldId id="434" r:id="rId10"/>
    <p:sldId id="398" r:id="rId11"/>
    <p:sldId id="404" r:id="rId12"/>
    <p:sldId id="405" r:id="rId13"/>
    <p:sldId id="40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CC9A6110-9A98-43D9-839E-ED0CDAB18EEF}">
          <p14:sldIdLst>
            <p14:sldId id="256"/>
            <p14:sldId id="435"/>
          </p14:sldIdLst>
        </p14:section>
        <p14:section name="POCKET MONEY" id="{3D204E1A-F9DB-422D-89A8-EFD1A51D89D3}">
          <p14:sldIdLst>
            <p14:sldId id="397"/>
            <p14:sldId id="415"/>
            <p14:sldId id="399"/>
            <p14:sldId id="419"/>
            <p14:sldId id="433"/>
            <p14:sldId id="434"/>
            <p14:sldId id="398"/>
            <p14:sldId id="404"/>
            <p14:sldId id="405"/>
          </p14:sldIdLst>
        </p14:section>
        <p14:section name="SPENDING HABITS" id="{54BC2C82-4541-4031-88F0-FC7CC219C64B}">
          <p14:sldIdLst/>
        </p14:section>
        <p14:section name="FINANCIAL RESPONSIBILITY" id="{D43E9C9C-D3BD-4705-B0B6-70302F2B007F}">
          <p14:sldIdLst/>
        </p14:section>
        <p14:section name="OPINIONS ABOUT MONEY" id="{C14F7103-650E-4022-84EE-14FE41274AEE}">
          <p14:sldIdLst>
            <p14:sldId id="407"/>
          </p14:sldIdLst>
        </p14:section>
        <p14:section name="АУДИРОВАНИЕ ЕГЭ" id="{EC2566A3-77E9-43D8-806C-A3BB04B92D2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3735"/>
    <a:srgbClr val="400704"/>
    <a:srgbClr val="D56B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9"/>
    <p:restoredTop sz="94651"/>
  </p:normalViewPr>
  <p:slideViewPr>
    <p:cSldViewPr snapToGrid="0">
      <p:cViewPr varScale="1">
        <p:scale>
          <a:sx n="120" d="100"/>
          <a:sy n="120" d="100"/>
        </p:scale>
        <p:origin x="114"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1F215090-4FBA-4338-9648-B885F6D2CA0D}"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C93E5C-A8AF-4A14-A6FE-2A52143F4B10}" type="slidenum">
              <a:rPr lang="en-US" smtClean="0"/>
            </a:fld>
            <a:endParaRPr lang="en-US"/>
          </a:p>
        </p:txBody>
      </p:sp>
      <p:pic>
        <p:nvPicPr>
          <p:cNvPr id="7" name="Рисунок 6" descr="Изображение выглядит как текст, доска&#10;&#10;Автоматически созданное описание"/>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en-US" dirty="0"/>
          </a:p>
        </p:txBody>
      </p:sp>
      <p:sp>
        <p:nvSpPr>
          <p:cNvPr id="4" name="Date Placeholder 3"/>
          <p:cNvSpPr>
            <a:spLocks noGrp="1"/>
          </p:cNvSpPr>
          <p:nvPr>
            <p:ph type="dt" sz="half" idx="10"/>
          </p:nvPr>
        </p:nvSpPr>
        <p:spPr/>
        <p:txBody>
          <a:bodyPr/>
          <a:lstStyle/>
          <a:p>
            <a:fld id="{1F215090-4FBA-4338-9648-B885F6D2CA0D}"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C93E5C-A8AF-4A14-A6FE-2A52143F4B10}"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en-US" dirty="0"/>
          </a:p>
        </p:txBody>
      </p:sp>
      <p:sp>
        <p:nvSpPr>
          <p:cNvPr id="4" name="Date Placeholder 3"/>
          <p:cNvSpPr>
            <a:spLocks noGrp="1"/>
          </p:cNvSpPr>
          <p:nvPr>
            <p:ph type="dt" sz="half" idx="10"/>
          </p:nvPr>
        </p:nvSpPr>
        <p:spPr/>
        <p:txBody>
          <a:bodyPr/>
          <a:lstStyle/>
          <a:p>
            <a:fld id="{1F215090-4FBA-4338-9648-B885F6D2CA0D}"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C93E5C-A8AF-4A14-A6FE-2A52143F4B10}"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en-US" dirty="0"/>
          </a:p>
        </p:txBody>
      </p:sp>
      <p:sp>
        <p:nvSpPr>
          <p:cNvPr id="4" name="Date Placeholder 3"/>
          <p:cNvSpPr>
            <a:spLocks noGrp="1"/>
          </p:cNvSpPr>
          <p:nvPr>
            <p:ph type="dt" sz="half" idx="10"/>
          </p:nvPr>
        </p:nvSpPr>
        <p:spPr/>
        <p:txBody>
          <a:bodyPr/>
          <a:lstStyle/>
          <a:p>
            <a:fld id="{1F215090-4FBA-4338-9648-B885F6D2CA0D}"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C93E5C-A8AF-4A14-A6FE-2A52143F4B10}"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endParaRPr lang="ru-RU"/>
          </a:p>
        </p:txBody>
      </p:sp>
      <p:sp>
        <p:nvSpPr>
          <p:cNvPr id="4" name="Date Placeholder 3"/>
          <p:cNvSpPr>
            <a:spLocks noGrp="1"/>
          </p:cNvSpPr>
          <p:nvPr>
            <p:ph type="dt" sz="half" idx="10"/>
          </p:nvPr>
        </p:nvSpPr>
        <p:spPr/>
        <p:txBody>
          <a:bodyPr/>
          <a:lstStyle/>
          <a:p>
            <a:fld id="{1F215090-4FBA-4338-9648-B885F6D2CA0D}"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C93E5C-A8AF-4A14-A6FE-2A52143F4B10}"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en-US" dirty="0"/>
          </a:p>
        </p:txBody>
      </p:sp>
      <p:sp>
        <p:nvSpPr>
          <p:cNvPr id="5" name="Date Placeholder 4"/>
          <p:cNvSpPr>
            <a:spLocks noGrp="1"/>
          </p:cNvSpPr>
          <p:nvPr>
            <p:ph type="dt" sz="half" idx="10"/>
          </p:nvPr>
        </p:nvSpPr>
        <p:spPr/>
        <p:txBody>
          <a:bodyPr/>
          <a:lstStyle/>
          <a:p>
            <a:fld id="{1F215090-4FBA-4338-9648-B885F6D2CA0D}"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C93E5C-A8AF-4A14-A6FE-2A52143F4B10}"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endParaRPr lang="ru-RU"/>
          </a:p>
        </p:txBody>
      </p:sp>
      <p:sp>
        <p:nvSpPr>
          <p:cNvPr id="4" name="Content Placeholder 3"/>
          <p:cNvSpPr>
            <a:spLocks noGrp="1"/>
          </p:cNvSpPr>
          <p:nvPr>
            <p:ph sz="half" idx="2"/>
          </p:nvPr>
        </p:nvSpPr>
        <p:spPr>
          <a:xfrm>
            <a:off x="839788" y="2505075"/>
            <a:ext cx="5157787" cy="3684588"/>
          </a:xfrm>
        </p:spPr>
        <p:txBody>
          <a:body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endParaRPr lang="ru-RU"/>
          </a:p>
        </p:txBody>
      </p:sp>
      <p:sp>
        <p:nvSpPr>
          <p:cNvPr id="6" name="Content Placeholder 5"/>
          <p:cNvSpPr>
            <a:spLocks noGrp="1"/>
          </p:cNvSpPr>
          <p:nvPr>
            <p:ph sz="quarter" idx="4"/>
          </p:nvPr>
        </p:nvSpPr>
        <p:spPr>
          <a:xfrm>
            <a:off x="6172200" y="2505075"/>
            <a:ext cx="5183188" cy="3684588"/>
          </a:xfrm>
        </p:spPr>
        <p:txBody>
          <a:body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en-US" dirty="0"/>
          </a:p>
        </p:txBody>
      </p:sp>
      <p:sp>
        <p:nvSpPr>
          <p:cNvPr id="7" name="Date Placeholder 6"/>
          <p:cNvSpPr>
            <a:spLocks noGrp="1"/>
          </p:cNvSpPr>
          <p:nvPr>
            <p:ph type="dt" sz="half" idx="10"/>
          </p:nvPr>
        </p:nvSpPr>
        <p:spPr/>
        <p:txBody>
          <a:bodyPr/>
          <a:lstStyle/>
          <a:p>
            <a:fld id="{1F215090-4FBA-4338-9648-B885F6D2CA0D}"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C93E5C-A8AF-4A14-A6FE-2A52143F4B10}"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1F215090-4FBA-4338-9648-B885F6D2CA0D}"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C93E5C-A8AF-4A14-A6FE-2A52143F4B10}"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215090-4FBA-4338-9648-B885F6D2CA0D}"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C93E5C-A8AF-4A14-A6FE-2A52143F4B10}"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endParaRPr lang="ru-RU"/>
          </a:p>
        </p:txBody>
      </p:sp>
      <p:sp>
        <p:nvSpPr>
          <p:cNvPr id="5" name="Date Placeholder 4"/>
          <p:cNvSpPr>
            <a:spLocks noGrp="1"/>
          </p:cNvSpPr>
          <p:nvPr>
            <p:ph type="dt" sz="half" idx="10"/>
          </p:nvPr>
        </p:nvSpPr>
        <p:spPr/>
        <p:txBody>
          <a:bodyPr/>
          <a:lstStyle/>
          <a:p>
            <a:fld id="{1F215090-4FBA-4338-9648-B885F6D2CA0D}"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C93E5C-A8AF-4A14-A6FE-2A52143F4B10}"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endParaRPr lang="ru-RU"/>
          </a:p>
        </p:txBody>
      </p:sp>
      <p:sp>
        <p:nvSpPr>
          <p:cNvPr id="5" name="Date Placeholder 4"/>
          <p:cNvSpPr>
            <a:spLocks noGrp="1"/>
          </p:cNvSpPr>
          <p:nvPr>
            <p:ph type="dt" sz="half" idx="10"/>
          </p:nvPr>
        </p:nvSpPr>
        <p:spPr/>
        <p:txBody>
          <a:bodyPr/>
          <a:lstStyle/>
          <a:p>
            <a:fld id="{1F215090-4FBA-4338-9648-B885F6D2CA0D}"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C93E5C-A8AF-4A14-A6FE-2A52143F4B10}"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215090-4FBA-4338-9648-B885F6D2CA0D}"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C93E5C-A8AF-4A14-A6FE-2A52143F4B10}" type="slidenum">
              <a:rPr lang="en-US" smtClean="0"/>
            </a:fld>
            <a:endParaRPr lang="en-US"/>
          </a:p>
        </p:txBody>
      </p:sp>
      <p:pic>
        <p:nvPicPr>
          <p:cNvPr id="7" name="Рисунок 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10043"/>
            <a:ext cx="12192000" cy="684795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image4.wdp"/><Relationship Id="rId3"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NUL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081977" y="2323685"/>
            <a:ext cx="7703127" cy="1105315"/>
          </a:xfrm>
        </p:spPr>
        <p:txBody>
          <a:bodyPr>
            <a:noAutofit/>
          </a:bodyPr>
          <a:lstStyle/>
          <a:p>
            <a:r>
              <a:rPr lang="en-US" sz="8000" dirty="0">
                <a:latin typeface="Arial Black" panose="020B0A04020102020204" pitchFamily="34" charset="0"/>
              </a:rPr>
              <a:t>MONEY</a:t>
            </a:r>
            <a:endParaRPr lang="en-US" sz="8000" dirty="0">
              <a:latin typeface="Arial Black" panose="020B0A04020102020204" pitchFamily="34" charset="0"/>
            </a:endParaRPr>
          </a:p>
        </p:txBody>
      </p:sp>
      <p:sp>
        <p:nvSpPr>
          <p:cNvPr id="3" name="Подзаголовок 2"/>
          <p:cNvSpPr>
            <a:spLocks noGrp="1"/>
          </p:cNvSpPr>
          <p:nvPr>
            <p:ph type="subTitle" idx="1"/>
          </p:nvPr>
        </p:nvSpPr>
        <p:spPr>
          <a:xfrm>
            <a:off x="2705430" y="3529780"/>
            <a:ext cx="6456219" cy="658761"/>
          </a:xfrm>
        </p:spPr>
        <p:txBody>
          <a:bodyPr>
            <a:normAutofit lnSpcReduction="10000"/>
          </a:bodyPr>
          <a:lstStyle/>
          <a:p>
            <a:r>
              <a:rPr lang="en-US" sz="4400" dirty="0"/>
              <a:t>Pocket Money</a:t>
            </a:r>
            <a:endParaRPr lang="en-US" sz="4400" dirty="0"/>
          </a:p>
        </p:txBody>
      </p:sp>
      <p:pic>
        <p:nvPicPr>
          <p:cNvPr id="6" name="zvon-brosanija-monet">
            <a:hlinkClick r:id="" action="ppaction://media"/>
          </p:cNvPr>
          <p:cNvPicPr>
            <a:picLocks noChangeAspect="1"/>
          </p:cNvPicPr>
          <p:nvPr>
            <a:audioFile r:link="rId1"/>
            <p:extLst>
              <p:ext uri="{DAA4B4D4-6D71-4841-9C94-3DE7FCFB9230}">
                <p14:media xmlns:p14="http://schemas.microsoft.com/office/powerpoint/2010/main" r:embed="rId2">
                  <p14:trim end="6152,000000"/>
                </p14:media>
              </p:ext>
            </p:extLst>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8032955" y="355436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1" presetClass="mediacall" presetSubtype="0" fill="hold" nodeType="withEffect">
                                  <p:stCondLst>
                                    <p:cond delay="0"/>
                                  </p:stCondLst>
                                  <p:childTnLst>
                                    <p:cmd type="call" cmd="playFrom(0.0)">
                                      <p:cBhvr>
                                        <p:cTn id="16" dur="186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7" fill="hold" display="0">
                  <p:stCondLst>
                    <p:cond delay="indefinite"/>
                  </p:stCondLst>
                  <p:endCondLst>
                    <p:cond evt="onStopAudio" delay="0">
                      <p:tgtEl>
                        <p:sldTgt/>
                      </p:tgtEl>
                    </p:cond>
                  </p:endCondLst>
                </p:cTn>
                <p:tgtEl>
                  <p:spTgt spid="6"/>
                </p:tgtEl>
              </p:cMediaNode>
            </p:audio>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514169" y="290953"/>
            <a:ext cx="9773263" cy="646331"/>
          </a:xfrm>
          <a:prstGeom prst="rect">
            <a:avLst/>
          </a:prstGeom>
          <a:noFill/>
        </p:spPr>
        <p:txBody>
          <a:bodyPr wrap="square">
            <a:spAutoFit/>
          </a:bodyPr>
          <a:lstStyle/>
          <a:p>
            <a:r>
              <a:rPr lang="en-US" sz="3600" b="1" i="0" u="none" strike="noStrike" baseline="0" dirty="0">
                <a:solidFill>
                  <a:srgbClr val="400704"/>
                </a:solidFill>
                <a:effectLst>
                  <a:outerShdw blurRad="38100" dist="38100" dir="2700000" algn="tl">
                    <a:srgbClr val="000000">
                      <a:alpha val="43137"/>
                    </a:srgbClr>
                  </a:outerShdw>
                </a:effectLst>
              </a:rPr>
              <a:t>Write whether the statements are TRUE or FALSE.</a:t>
            </a:r>
            <a:endParaRPr lang="ru-RU" sz="3600" b="1" dirty="0">
              <a:solidFill>
                <a:srgbClr val="400704"/>
              </a:solidFill>
              <a:effectLst>
                <a:outerShdw blurRad="38100" dist="38100" dir="2700000" algn="tl">
                  <a:srgbClr val="000000">
                    <a:alpha val="43137"/>
                  </a:srgbClr>
                </a:outerShdw>
              </a:effectLst>
            </a:endParaRPr>
          </a:p>
        </p:txBody>
      </p:sp>
      <p:sp>
        <p:nvSpPr>
          <p:cNvPr id="9" name="TextBox 8"/>
          <p:cNvSpPr txBox="1"/>
          <p:nvPr/>
        </p:nvSpPr>
        <p:spPr>
          <a:xfrm>
            <a:off x="1312606" y="1065103"/>
            <a:ext cx="10722077" cy="4975721"/>
          </a:xfrm>
          <a:prstGeom prst="rect">
            <a:avLst/>
          </a:prstGeom>
          <a:noFill/>
        </p:spPr>
        <p:txBody>
          <a:bodyPr wrap="square">
            <a:spAutoFit/>
          </a:bodyPr>
          <a:lstStyle/>
          <a:p>
            <a:pPr marL="514350" indent="-514350">
              <a:lnSpc>
                <a:spcPct val="150000"/>
              </a:lnSpc>
              <a:spcAft>
                <a:spcPts val="800"/>
              </a:spcAft>
              <a:buAutoNum type="arabicPeriod"/>
            </a:pPr>
            <a:r>
              <a:rPr lang="en-US" sz="3200" kern="100" dirty="0">
                <a:effectLst/>
                <a:latin typeface="Times New Roman" panose="02020603050405020304" pitchFamily="18" charset="0"/>
                <a:ea typeface="Calibri" panose="020F0502020204030204" pitchFamily="34" charset="0"/>
                <a:cs typeface="Mangal" panose="02040503050203030202" pitchFamily="18" charset="0"/>
              </a:rPr>
              <a:t>Pocket money is always a large amount of money. </a:t>
            </a:r>
            <a:endParaRPr lang="en-US" sz="3200" kern="100" dirty="0">
              <a:effectLst/>
              <a:latin typeface="Times New Roman" panose="02020603050405020304" pitchFamily="18" charset="0"/>
              <a:ea typeface="Calibri" panose="020F0502020204030204" pitchFamily="34" charset="0"/>
              <a:cs typeface="Mangal" panose="02040503050203030202" pitchFamily="18" charset="0"/>
            </a:endParaRPr>
          </a:p>
          <a:p>
            <a:pPr>
              <a:spcAft>
                <a:spcPts val="800"/>
              </a:spcAft>
              <a:buNone/>
            </a:pPr>
            <a:endParaRPr lang="en-US" sz="600" kern="100" dirty="0">
              <a:effectLst/>
              <a:latin typeface="Times New Roman" panose="02020603050405020304" pitchFamily="18" charset="0"/>
              <a:ea typeface="Calibri" panose="020F0502020204030204" pitchFamily="34" charset="0"/>
              <a:cs typeface="Mangal" panose="02040503050203030202" pitchFamily="18" charset="0"/>
            </a:endParaRPr>
          </a:p>
          <a:p>
            <a:pPr>
              <a:spcAft>
                <a:spcPts val="800"/>
              </a:spcAft>
              <a:buNone/>
            </a:pPr>
            <a:r>
              <a:rPr lang="en-US" sz="3200" kern="100" dirty="0">
                <a:effectLst/>
                <a:latin typeface="Times New Roman" panose="02020603050405020304" pitchFamily="18" charset="0"/>
                <a:ea typeface="Calibri" panose="020F0502020204030204" pitchFamily="34" charset="0"/>
                <a:cs typeface="Mangal" panose="02040503050203030202" pitchFamily="18" charset="0"/>
              </a:rPr>
              <a:t>2. The text says that giving pocket money is always a good idea. </a:t>
            </a:r>
            <a:endParaRPr lang="ru-RU" sz="2400" kern="100" dirty="0">
              <a:effectLst/>
              <a:latin typeface="Calibri" panose="020F0502020204030204" pitchFamily="34" charset="0"/>
              <a:ea typeface="Calibri" panose="020F0502020204030204" pitchFamily="34" charset="0"/>
              <a:cs typeface="Mangal" panose="02040503050203030202" pitchFamily="18" charset="0"/>
            </a:endParaRPr>
          </a:p>
          <a:p>
            <a:pPr>
              <a:spcAft>
                <a:spcPts val="800"/>
              </a:spcAft>
              <a:buNone/>
            </a:pPr>
            <a:endParaRPr lang="en-US" sz="600" kern="100" dirty="0">
              <a:latin typeface="Times New Roman" panose="02020603050405020304" pitchFamily="18" charset="0"/>
              <a:ea typeface="Calibri" panose="020F0502020204030204" pitchFamily="34" charset="0"/>
              <a:cs typeface="Mangal" panose="02040503050203030202" pitchFamily="18" charset="0"/>
            </a:endParaRPr>
          </a:p>
          <a:p>
            <a:pPr>
              <a:spcAft>
                <a:spcPts val="800"/>
              </a:spcAft>
              <a:buNone/>
            </a:pPr>
            <a:r>
              <a:rPr lang="en-US" sz="3200" kern="100" dirty="0">
                <a:effectLst/>
                <a:latin typeface="Times New Roman" panose="02020603050405020304" pitchFamily="18" charset="0"/>
                <a:ea typeface="Calibri" panose="020F0502020204030204" pitchFamily="34" charset="0"/>
                <a:cs typeface="Mangal" panose="02040503050203030202" pitchFamily="18" charset="0"/>
              </a:rPr>
              <a:t>3. Learning about needs and wants is one thing children can learn from pocket money. </a:t>
            </a:r>
            <a:endParaRPr lang="en-US" sz="3200" kern="100" dirty="0">
              <a:effectLst/>
              <a:latin typeface="Times New Roman" panose="02020603050405020304" pitchFamily="18" charset="0"/>
              <a:ea typeface="Calibri" panose="020F0502020204030204" pitchFamily="34" charset="0"/>
              <a:cs typeface="Mangal" panose="02040503050203030202" pitchFamily="18" charset="0"/>
            </a:endParaRPr>
          </a:p>
          <a:p>
            <a:pPr>
              <a:spcAft>
                <a:spcPts val="800"/>
              </a:spcAft>
              <a:buNone/>
            </a:pPr>
            <a:endParaRPr lang="en-US" sz="600" kern="100" dirty="0">
              <a:effectLst/>
              <a:latin typeface="Times New Roman" panose="02020603050405020304" pitchFamily="18" charset="0"/>
              <a:ea typeface="Calibri" panose="020F0502020204030204" pitchFamily="34" charset="0"/>
              <a:cs typeface="Mangal" panose="02040503050203030202" pitchFamily="18" charset="0"/>
            </a:endParaRPr>
          </a:p>
          <a:p>
            <a:pPr>
              <a:spcAft>
                <a:spcPts val="800"/>
              </a:spcAft>
              <a:buNone/>
            </a:pPr>
            <a:r>
              <a:rPr lang="en-US" sz="3200" kern="100" dirty="0">
                <a:effectLst/>
                <a:latin typeface="Times New Roman" panose="02020603050405020304" pitchFamily="18" charset="0"/>
                <a:ea typeface="Calibri" panose="020F0502020204030204" pitchFamily="34" charset="0"/>
                <a:cs typeface="Mangal" panose="02040503050203030202" pitchFamily="18" charset="0"/>
              </a:rPr>
              <a:t>4. According to the text, pocket money can help children with their life skills. </a:t>
            </a:r>
            <a:endParaRPr lang="en-US" sz="3200" kern="100" dirty="0">
              <a:effectLst/>
              <a:latin typeface="Times New Roman" panose="02020603050405020304" pitchFamily="18" charset="0"/>
              <a:ea typeface="Calibri" panose="020F0502020204030204" pitchFamily="34" charset="0"/>
              <a:cs typeface="Mangal" panose="02040503050203030202" pitchFamily="18" charset="0"/>
            </a:endParaRPr>
          </a:p>
          <a:p>
            <a:pPr>
              <a:spcAft>
                <a:spcPts val="800"/>
              </a:spcAft>
              <a:buNone/>
            </a:pPr>
            <a:endParaRPr lang="en-US" sz="600" kern="100" dirty="0">
              <a:effectLst/>
              <a:latin typeface="Times New Roman" panose="02020603050405020304" pitchFamily="18" charset="0"/>
              <a:ea typeface="Calibri" panose="020F0502020204030204" pitchFamily="34" charset="0"/>
              <a:cs typeface="Mangal" panose="02040503050203030202" pitchFamily="18" charset="0"/>
            </a:endParaRPr>
          </a:p>
          <a:p>
            <a:pPr>
              <a:spcAft>
                <a:spcPts val="800"/>
              </a:spcAft>
              <a:buNone/>
            </a:pPr>
            <a:r>
              <a:rPr lang="en-US" sz="3200" kern="100" dirty="0">
                <a:effectLst/>
                <a:latin typeface="Times New Roman" panose="02020603050405020304" pitchFamily="18" charset="0"/>
                <a:ea typeface="Calibri" panose="020F0502020204030204" pitchFamily="34" charset="0"/>
                <a:cs typeface="Mangal" panose="02040503050203030202" pitchFamily="18" charset="0"/>
              </a:rPr>
              <a:t>5. Parents never reward their children when they do chores. </a:t>
            </a:r>
            <a:endParaRPr lang="ru-RU" sz="2400" kern="100" dirty="0">
              <a:effectLst/>
              <a:latin typeface="Calibri" panose="020F0502020204030204" pitchFamily="34" charset="0"/>
              <a:ea typeface="Calibri" panose="020F0502020204030204" pitchFamily="34" charset="0"/>
              <a:cs typeface="Mangal" panose="02040503050203030202" pitchFamily="18" charset="0"/>
            </a:endParaRPr>
          </a:p>
        </p:txBody>
      </p:sp>
      <p:sp>
        <p:nvSpPr>
          <p:cNvPr id="3" name="TextBox 2"/>
          <p:cNvSpPr txBox="1"/>
          <p:nvPr/>
        </p:nvSpPr>
        <p:spPr>
          <a:xfrm>
            <a:off x="11434916" y="4089007"/>
            <a:ext cx="452284" cy="707886"/>
          </a:xfrm>
          <a:prstGeom prst="rect">
            <a:avLst/>
          </a:prstGeom>
          <a:noFill/>
        </p:spPr>
        <p:txBody>
          <a:bodyPr wrap="square">
            <a:spAutoFit/>
          </a:bodyPr>
          <a:lstStyle/>
          <a:p>
            <a:r>
              <a:rPr lang="en-US" sz="4000" b="1" i="0" u="none" strike="noStrike" baseline="0" dirty="0">
                <a:solidFill>
                  <a:srgbClr val="C00000"/>
                </a:solidFill>
                <a:effectLst>
                  <a:outerShdw blurRad="38100" dist="38100" dir="2700000" algn="tl">
                    <a:srgbClr val="000000">
                      <a:alpha val="43137"/>
                    </a:srgbClr>
                  </a:outerShdw>
                </a:effectLst>
              </a:rPr>
              <a:t>T</a:t>
            </a:r>
            <a:endParaRPr lang="ru-RU" sz="4000" dirty="0">
              <a:solidFill>
                <a:srgbClr val="C00000"/>
              </a:solidFill>
            </a:endParaRPr>
          </a:p>
        </p:txBody>
      </p:sp>
      <p:sp>
        <p:nvSpPr>
          <p:cNvPr id="4" name="TextBox 3"/>
          <p:cNvSpPr txBox="1"/>
          <p:nvPr/>
        </p:nvSpPr>
        <p:spPr>
          <a:xfrm>
            <a:off x="11739716" y="1986876"/>
            <a:ext cx="452284" cy="707886"/>
          </a:xfrm>
          <a:prstGeom prst="rect">
            <a:avLst/>
          </a:prstGeom>
          <a:noFill/>
        </p:spPr>
        <p:txBody>
          <a:bodyPr wrap="square">
            <a:spAutoFit/>
          </a:bodyPr>
          <a:lstStyle/>
          <a:p>
            <a:r>
              <a:rPr lang="en-US" sz="4000" b="1" i="0" u="none" strike="noStrike" baseline="0" dirty="0">
                <a:solidFill>
                  <a:srgbClr val="C00000"/>
                </a:solidFill>
                <a:effectLst>
                  <a:outerShdw blurRad="38100" dist="38100" dir="2700000" algn="tl">
                    <a:srgbClr val="000000">
                      <a:alpha val="43137"/>
                    </a:srgbClr>
                  </a:outerShdw>
                </a:effectLst>
              </a:rPr>
              <a:t>F</a:t>
            </a:r>
            <a:endParaRPr lang="ru-RU" sz="4000" dirty="0">
              <a:solidFill>
                <a:srgbClr val="C00000"/>
              </a:solidFill>
            </a:endParaRPr>
          </a:p>
        </p:txBody>
      </p:sp>
      <p:sp>
        <p:nvSpPr>
          <p:cNvPr id="5" name="TextBox 4"/>
          <p:cNvSpPr txBox="1"/>
          <p:nvPr/>
        </p:nvSpPr>
        <p:spPr>
          <a:xfrm>
            <a:off x="10028904" y="1156049"/>
            <a:ext cx="452284" cy="707886"/>
          </a:xfrm>
          <a:prstGeom prst="rect">
            <a:avLst/>
          </a:prstGeom>
          <a:noFill/>
        </p:spPr>
        <p:txBody>
          <a:bodyPr wrap="square">
            <a:spAutoFit/>
          </a:bodyPr>
          <a:lstStyle/>
          <a:p>
            <a:r>
              <a:rPr lang="en-US" sz="4000" b="1" i="0" u="none" strike="noStrike" baseline="0" dirty="0">
                <a:solidFill>
                  <a:srgbClr val="C00000"/>
                </a:solidFill>
                <a:effectLst>
                  <a:outerShdw blurRad="38100" dist="38100" dir="2700000" algn="tl">
                    <a:srgbClr val="000000">
                      <a:alpha val="43137"/>
                    </a:srgbClr>
                  </a:outerShdw>
                </a:effectLst>
              </a:rPr>
              <a:t>F</a:t>
            </a:r>
            <a:endParaRPr lang="ru-RU" sz="4000" dirty="0">
              <a:solidFill>
                <a:srgbClr val="C00000"/>
              </a:solidFill>
            </a:endParaRPr>
          </a:p>
        </p:txBody>
      </p:sp>
      <p:sp>
        <p:nvSpPr>
          <p:cNvPr id="6" name="TextBox 5"/>
          <p:cNvSpPr txBox="1"/>
          <p:nvPr/>
        </p:nvSpPr>
        <p:spPr>
          <a:xfrm>
            <a:off x="11179277" y="2845077"/>
            <a:ext cx="452284" cy="707886"/>
          </a:xfrm>
          <a:prstGeom prst="rect">
            <a:avLst/>
          </a:prstGeom>
          <a:noFill/>
        </p:spPr>
        <p:txBody>
          <a:bodyPr wrap="square">
            <a:spAutoFit/>
          </a:bodyPr>
          <a:lstStyle/>
          <a:p>
            <a:r>
              <a:rPr lang="en-US" sz="4000" b="1" i="0" u="none" strike="noStrike" baseline="0" dirty="0">
                <a:solidFill>
                  <a:srgbClr val="C00000"/>
                </a:solidFill>
                <a:effectLst>
                  <a:outerShdw blurRad="38100" dist="38100" dir="2700000" algn="tl">
                    <a:srgbClr val="000000">
                      <a:alpha val="43137"/>
                    </a:srgbClr>
                  </a:outerShdw>
                </a:effectLst>
              </a:rPr>
              <a:t>T</a:t>
            </a:r>
            <a:endParaRPr lang="ru-RU" sz="4000" dirty="0">
              <a:solidFill>
                <a:srgbClr val="C00000"/>
              </a:solidFill>
            </a:endParaRPr>
          </a:p>
        </p:txBody>
      </p:sp>
      <p:sp>
        <p:nvSpPr>
          <p:cNvPr id="8" name="TextBox 7"/>
          <p:cNvSpPr txBox="1"/>
          <p:nvPr/>
        </p:nvSpPr>
        <p:spPr>
          <a:xfrm>
            <a:off x="11061290" y="5332938"/>
            <a:ext cx="452284" cy="707886"/>
          </a:xfrm>
          <a:prstGeom prst="rect">
            <a:avLst/>
          </a:prstGeom>
          <a:noFill/>
        </p:spPr>
        <p:txBody>
          <a:bodyPr wrap="square">
            <a:spAutoFit/>
          </a:bodyPr>
          <a:lstStyle/>
          <a:p>
            <a:r>
              <a:rPr lang="en-US" sz="4000" b="1" i="0" u="none" strike="noStrike" baseline="0" dirty="0">
                <a:solidFill>
                  <a:srgbClr val="C00000"/>
                </a:solidFill>
                <a:effectLst>
                  <a:outerShdw blurRad="38100" dist="38100" dir="2700000" algn="tl">
                    <a:srgbClr val="000000">
                      <a:alpha val="43137"/>
                    </a:srgbClr>
                  </a:outerShdw>
                </a:effectLst>
              </a:rPr>
              <a:t>F</a:t>
            </a:r>
            <a:endParaRPr lang="ru-RU" sz="4000"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 calcmode="lin" valueType="num">
                                      <p:cBhvr>
                                        <p:cTn id="17" dur="500" fill="hold"/>
                                        <p:tgtEl>
                                          <p:spTgt spid="4"/>
                                        </p:tgtEl>
                                        <p:attrNameLst>
                                          <p:attrName>style.rotation</p:attrName>
                                        </p:attrNameLst>
                                      </p:cBhvr>
                                      <p:tavLst>
                                        <p:tav tm="0">
                                          <p:val>
                                            <p:fltVal val="90"/>
                                          </p:val>
                                        </p:tav>
                                        <p:tav tm="100000">
                                          <p:val>
                                            <p:fltVal val="0"/>
                                          </p:val>
                                        </p:tav>
                                      </p:tavLst>
                                    </p:anim>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style.rotation</p:attrName>
                                        </p:attrNameLst>
                                      </p:cBhvr>
                                      <p:tavLst>
                                        <p:tav tm="0">
                                          <p:val>
                                            <p:fltVal val="90"/>
                                          </p:val>
                                        </p:tav>
                                        <p:tav tm="100000">
                                          <p:val>
                                            <p:fltVal val="0"/>
                                          </p:val>
                                        </p:tav>
                                      </p:tavLst>
                                    </p:anim>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 calcmode="lin" valueType="num">
                                      <p:cBhvr>
                                        <p:cTn id="33" dur="500" fill="hold"/>
                                        <p:tgtEl>
                                          <p:spTgt spid="3"/>
                                        </p:tgtEl>
                                        <p:attrNameLst>
                                          <p:attrName>style.rotation</p:attrName>
                                        </p:attrNameLst>
                                      </p:cBhvr>
                                      <p:tavLst>
                                        <p:tav tm="0">
                                          <p:val>
                                            <p:fltVal val="90"/>
                                          </p:val>
                                        </p:tav>
                                        <p:tav tm="100000">
                                          <p:val>
                                            <p:fltVal val="0"/>
                                          </p:val>
                                        </p:tav>
                                      </p:tavLst>
                                    </p:anim>
                                    <p:animEffect transition="in" filter="fade">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 calcmode="lin" valueType="num">
                                      <p:cBhvr>
                                        <p:cTn id="41" dur="500" fill="hold"/>
                                        <p:tgtEl>
                                          <p:spTgt spid="8"/>
                                        </p:tgtEl>
                                        <p:attrNameLst>
                                          <p:attrName>style.rotation</p:attrName>
                                        </p:attrNameLst>
                                      </p:cBhvr>
                                      <p:tavLst>
                                        <p:tav tm="0">
                                          <p:val>
                                            <p:fltVal val="90"/>
                                          </p:val>
                                        </p:tav>
                                        <p:tav tm="100000">
                                          <p:val>
                                            <p:fltVal val="0"/>
                                          </p:val>
                                        </p:tav>
                                      </p:tavLst>
                                    </p:anim>
                                    <p:animEffect transition="in" filter="fade">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84670" y="172786"/>
            <a:ext cx="10264877" cy="1200329"/>
          </a:xfrm>
          <a:prstGeom prst="rect">
            <a:avLst/>
          </a:prstGeom>
          <a:noFill/>
        </p:spPr>
        <p:txBody>
          <a:bodyPr wrap="square">
            <a:spAutoFit/>
          </a:bodyPr>
          <a:lstStyle/>
          <a:p>
            <a:r>
              <a:rPr lang="en-US" sz="3600" b="1" dirty="0">
                <a:solidFill>
                  <a:srgbClr val="400704"/>
                </a:solidFill>
                <a:effectLst>
                  <a:outerShdw blurRad="38100" dist="38100" dir="2700000" algn="tl">
                    <a:srgbClr val="000000">
                      <a:alpha val="43137"/>
                    </a:srgbClr>
                  </a:outerShdw>
                </a:effectLst>
              </a:rPr>
              <a:t>Answer the following questions based on the information from the text.</a:t>
            </a:r>
            <a:endParaRPr lang="ru-RU" sz="3600" b="1" dirty="0">
              <a:solidFill>
                <a:srgbClr val="400704"/>
              </a:solidFill>
              <a:effectLst>
                <a:outerShdw blurRad="38100" dist="38100" dir="2700000" algn="tl">
                  <a:srgbClr val="000000">
                    <a:alpha val="43137"/>
                  </a:srgbClr>
                </a:outerShdw>
              </a:effectLst>
            </a:endParaRPr>
          </a:p>
        </p:txBody>
      </p:sp>
      <p:sp>
        <p:nvSpPr>
          <p:cNvPr id="3" name="TextBox 2"/>
          <p:cNvSpPr txBox="1"/>
          <p:nvPr/>
        </p:nvSpPr>
        <p:spPr>
          <a:xfrm>
            <a:off x="1356851" y="1559514"/>
            <a:ext cx="10146889" cy="4676280"/>
          </a:xfrm>
          <a:prstGeom prst="rect">
            <a:avLst/>
          </a:prstGeom>
          <a:noFill/>
        </p:spPr>
        <p:txBody>
          <a:bodyPr wrap="square">
            <a:spAutoFit/>
          </a:bodyPr>
          <a:lstStyle/>
          <a:p>
            <a:pPr>
              <a:lnSpc>
                <a:spcPct val="107000"/>
              </a:lnSpc>
              <a:spcAft>
                <a:spcPts val="800"/>
              </a:spcAft>
              <a:buNone/>
            </a:pPr>
            <a:r>
              <a:rPr lang="en-US" sz="3200" kern="100" dirty="0">
                <a:effectLst/>
                <a:ea typeface="Calibri" panose="020F0502020204030204" pitchFamily="34" charset="0"/>
                <a:cs typeface="Mangal" panose="02040503050203030202" pitchFamily="18" charset="0"/>
              </a:rPr>
              <a:t>  </a:t>
            </a:r>
            <a:r>
              <a:rPr lang="en-US" sz="32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1. What is another name for pocket money?</a:t>
            </a:r>
            <a:endParaRPr lang="ru-RU" sz="24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endParaRPr>
          </a:p>
          <a:p>
            <a:pPr marL="176530" indent="-176530">
              <a:lnSpc>
                <a:spcPts val="3400"/>
              </a:lnSpc>
              <a:spcAft>
                <a:spcPts val="800"/>
              </a:spcAft>
              <a:buNone/>
            </a:pPr>
            <a:r>
              <a:rPr lang="en-US" sz="3200" kern="100" dirty="0">
                <a:effectLst/>
                <a:ea typeface="Calibri" panose="020F0502020204030204" pitchFamily="34" charset="0"/>
                <a:cs typeface="Mangal" panose="02040503050203030202" pitchFamily="18" charset="0"/>
              </a:rPr>
              <a:t>  </a:t>
            </a:r>
            <a:r>
              <a:rPr lang="en-US" sz="3200" b="1" kern="100" dirty="0">
                <a:solidFill>
                  <a:schemeClr val="accent6">
                    <a:lumMod val="50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2. According to the text, what is the main purpose of giving children pocket money?</a:t>
            </a:r>
            <a:endParaRPr lang="ru-RU" sz="2400" b="1" kern="100" dirty="0">
              <a:solidFill>
                <a:schemeClr val="accent6">
                  <a:lumMod val="50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endParaRPr>
          </a:p>
          <a:p>
            <a:pPr marL="176530" indent="-176530">
              <a:lnSpc>
                <a:spcPts val="3400"/>
              </a:lnSpc>
              <a:spcAft>
                <a:spcPts val="800"/>
              </a:spcAft>
              <a:buNone/>
            </a:pPr>
            <a:r>
              <a:rPr lang="en-US" sz="3200" kern="100" dirty="0">
                <a:effectLst/>
                <a:ea typeface="Calibri" panose="020F0502020204030204" pitchFamily="34" charset="0"/>
                <a:cs typeface="Mangal" panose="02040503050203030202" pitchFamily="18" charset="0"/>
              </a:rPr>
              <a:t>  </a:t>
            </a:r>
            <a:r>
              <a:rPr lang="en-US" sz="3200" b="1" kern="100" dirty="0">
                <a:solidFill>
                  <a:srgbClr val="C00000"/>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3. Give TWO examples of how parents might use pocket money as a reward.</a:t>
            </a:r>
            <a:endParaRPr lang="ru-RU" sz="2400" b="1" kern="100" dirty="0">
              <a:solidFill>
                <a:srgbClr val="C00000"/>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endParaRPr>
          </a:p>
          <a:p>
            <a:pPr marL="176530" indent="-176530">
              <a:lnSpc>
                <a:spcPts val="3400"/>
              </a:lnSpc>
              <a:spcAft>
                <a:spcPts val="800"/>
              </a:spcAft>
              <a:buNone/>
            </a:pPr>
            <a:r>
              <a:rPr lang="en-US" sz="3200" kern="100" dirty="0">
                <a:effectLst/>
                <a:ea typeface="Calibri" panose="020F0502020204030204" pitchFamily="34" charset="0"/>
                <a:cs typeface="Mangal" panose="02040503050203030202" pitchFamily="18" charset="0"/>
              </a:rPr>
              <a:t>  </a:t>
            </a:r>
            <a:r>
              <a:rPr lang="en-US" sz="3200" b="1" kern="100" dirty="0">
                <a:solidFill>
                  <a:schemeClr val="accent5">
                    <a:lumMod val="50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4. List THREE things children can learn from managing their pocket money.</a:t>
            </a:r>
            <a:endParaRPr lang="ru-RU" sz="2400" b="1" kern="100" dirty="0">
              <a:solidFill>
                <a:schemeClr val="accent5">
                  <a:lumMod val="50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endParaRPr>
          </a:p>
          <a:p>
            <a:pPr marL="176530" indent="-176530">
              <a:lnSpc>
                <a:spcPts val="3400"/>
              </a:lnSpc>
              <a:spcAft>
                <a:spcPts val="800"/>
              </a:spcAft>
            </a:pPr>
            <a:r>
              <a:rPr lang="en-US" sz="3200" kern="100" dirty="0">
                <a:effectLst/>
                <a:ea typeface="Calibri" panose="020F0502020204030204" pitchFamily="34" charset="0"/>
                <a:cs typeface="Mangal" panose="02040503050203030202" pitchFamily="18" charset="0"/>
              </a:rPr>
              <a:t>  </a:t>
            </a:r>
            <a:r>
              <a:rPr lang="en-US" sz="3200" b="1" kern="100" dirty="0">
                <a:solidFill>
                  <a:srgbClr val="7030A0"/>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5. What are the life skills that pocket money can help to instill?</a:t>
            </a:r>
            <a:endParaRPr lang="ru-RU" sz="2400" b="1" kern="100" dirty="0">
              <a:solidFill>
                <a:srgbClr val="7030A0"/>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94500" y="283876"/>
            <a:ext cx="10264877" cy="646331"/>
          </a:xfrm>
          <a:prstGeom prst="rect">
            <a:avLst/>
          </a:prstGeom>
          <a:noFill/>
        </p:spPr>
        <p:txBody>
          <a:bodyPr wrap="square">
            <a:spAutoFit/>
          </a:bodyPr>
          <a:lstStyle/>
          <a:p>
            <a:r>
              <a:rPr lang="en-US" sz="3600" b="1" dirty="0">
                <a:solidFill>
                  <a:srgbClr val="400704"/>
                </a:solidFill>
                <a:effectLst>
                  <a:outerShdw blurRad="38100" dist="38100" dir="2700000" algn="tl">
                    <a:srgbClr val="000000">
                      <a:alpha val="43137"/>
                    </a:srgbClr>
                  </a:outerShdw>
                </a:effectLst>
              </a:rPr>
              <a:t>Discussion Questions</a:t>
            </a:r>
            <a:endParaRPr lang="ru-RU" sz="9600" b="1" dirty="0">
              <a:solidFill>
                <a:srgbClr val="400704"/>
              </a:solidFill>
              <a:effectLst>
                <a:outerShdw blurRad="38100" dist="38100" dir="2700000" algn="tl">
                  <a:srgbClr val="000000">
                    <a:alpha val="43137"/>
                  </a:srgbClr>
                </a:outerShdw>
              </a:effectLst>
            </a:endParaRPr>
          </a:p>
        </p:txBody>
      </p:sp>
      <p:sp>
        <p:nvSpPr>
          <p:cNvPr id="3" name="TextBox 2"/>
          <p:cNvSpPr txBox="1"/>
          <p:nvPr/>
        </p:nvSpPr>
        <p:spPr>
          <a:xfrm>
            <a:off x="1278188" y="837859"/>
            <a:ext cx="10697500" cy="5355312"/>
          </a:xfrm>
          <a:prstGeom prst="rect">
            <a:avLst/>
          </a:prstGeom>
          <a:noFill/>
        </p:spPr>
        <p:txBody>
          <a:bodyPr wrap="square">
            <a:spAutoFit/>
          </a:bodyPr>
          <a:lstStyle/>
          <a:p>
            <a:pPr>
              <a:lnSpc>
                <a:spcPct val="150000"/>
              </a:lnSpc>
            </a:pPr>
            <a:r>
              <a:rPr lang="en-US" sz="2800" b="1" dirty="0">
                <a:solidFill>
                  <a:srgbClr val="C00000"/>
                </a:solidFill>
                <a:effectLst>
                  <a:outerShdw blurRad="38100" dist="38100" dir="2700000" algn="tl">
                    <a:srgbClr val="000000">
                      <a:alpha val="43137"/>
                    </a:srgbClr>
                  </a:outerShdw>
                </a:effectLst>
              </a:rPr>
              <a:t>1. Do you think pocket money is a good idea? Why or why not?</a:t>
            </a:r>
            <a:endParaRPr lang="ru-RU" sz="2800" b="1" dirty="0">
              <a:solidFill>
                <a:srgbClr val="C00000"/>
              </a:solidFill>
              <a:effectLst>
                <a:outerShdw blurRad="38100" dist="38100" dir="2700000" algn="tl">
                  <a:srgbClr val="000000">
                    <a:alpha val="43137"/>
                  </a:srgbClr>
                </a:outerShdw>
              </a:effectLst>
            </a:endParaRPr>
          </a:p>
          <a:p>
            <a:endParaRPr lang="en-US" sz="1000" dirty="0"/>
          </a:p>
          <a:p>
            <a:r>
              <a:rPr lang="en-US" sz="2800" b="1" dirty="0">
                <a:solidFill>
                  <a:schemeClr val="accent6">
                    <a:lumMod val="50000"/>
                  </a:schemeClr>
                </a:solidFill>
                <a:effectLst>
                  <a:outerShdw blurRad="38100" dist="38100" dir="2700000" algn="tl">
                    <a:srgbClr val="000000">
                      <a:alpha val="43137"/>
                    </a:srgbClr>
                  </a:outerShdw>
                </a:effectLst>
              </a:rPr>
              <a:t>2. What are some possible problems that could arise with using pocket money?</a:t>
            </a:r>
            <a:endParaRPr lang="ru-RU" sz="2800" b="1" dirty="0">
              <a:solidFill>
                <a:schemeClr val="accent6">
                  <a:lumMod val="50000"/>
                </a:schemeClr>
              </a:solidFill>
              <a:effectLst>
                <a:outerShdw blurRad="38100" dist="38100" dir="2700000" algn="tl">
                  <a:srgbClr val="000000">
                    <a:alpha val="43137"/>
                  </a:srgbClr>
                </a:outerShdw>
              </a:effectLst>
            </a:endParaRPr>
          </a:p>
          <a:p>
            <a:pPr>
              <a:lnSpc>
                <a:spcPct val="150000"/>
              </a:lnSpc>
            </a:pPr>
            <a:r>
              <a:rPr lang="en-US" sz="2800" b="1" dirty="0">
                <a:solidFill>
                  <a:schemeClr val="accent2">
                    <a:lumMod val="75000"/>
                  </a:schemeClr>
                </a:solidFill>
                <a:effectLst>
                  <a:outerShdw blurRad="38100" dist="38100" dir="2700000" algn="tl">
                    <a:srgbClr val="000000">
                      <a:alpha val="43137"/>
                    </a:srgbClr>
                  </a:outerShdw>
                </a:effectLst>
              </a:rPr>
              <a:t>3. Should pocket money be given for doing chores, or just given freely?</a:t>
            </a:r>
            <a:r>
              <a:rPr lang="en-US" sz="2600" b="1" dirty="0">
                <a:solidFill>
                  <a:schemeClr val="accent2">
                    <a:lumMod val="75000"/>
                  </a:schemeClr>
                </a:solidFill>
                <a:effectLst>
                  <a:outerShdw blurRad="38100" dist="38100" dir="2700000" algn="tl">
                    <a:srgbClr val="000000">
                      <a:alpha val="43137"/>
                    </a:srgbClr>
                  </a:outerShdw>
                </a:effectLst>
              </a:rPr>
              <a:t> </a:t>
            </a:r>
            <a:endParaRPr lang="ru-RU" sz="2600" b="1" dirty="0">
              <a:solidFill>
                <a:schemeClr val="accent2">
                  <a:lumMod val="75000"/>
                </a:schemeClr>
              </a:solidFill>
              <a:effectLst>
                <a:outerShdw blurRad="38100" dist="38100" dir="2700000" algn="tl">
                  <a:srgbClr val="000000">
                    <a:alpha val="43137"/>
                  </a:srgbClr>
                </a:outerShdw>
              </a:effectLst>
            </a:endParaRPr>
          </a:p>
          <a:p>
            <a:endParaRPr lang="en-US" sz="1000" dirty="0"/>
          </a:p>
          <a:p>
            <a:pPr>
              <a:lnSpc>
                <a:spcPts val="3000"/>
              </a:lnSpc>
            </a:pPr>
            <a:r>
              <a:rPr lang="en-US" sz="2800" b="1" dirty="0">
                <a:solidFill>
                  <a:schemeClr val="accent5">
                    <a:lumMod val="50000"/>
                  </a:schemeClr>
                </a:solidFill>
                <a:effectLst>
                  <a:outerShdw blurRad="38100" dist="38100" dir="2700000" algn="tl">
                    <a:srgbClr val="000000">
                      <a:alpha val="43137"/>
                    </a:srgbClr>
                  </a:outerShdw>
                </a:effectLst>
              </a:rPr>
              <a:t>4. At what age do you think children should start receiving pocket money? Why?</a:t>
            </a:r>
            <a:endParaRPr lang="ru-RU" sz="2800" b="1" dirty="0">
              <a:solidFill>
                <a:schemeClr val="accent5">
                  <a:lumMod val="50000"/>
                </a:schemeClr>
              </a:solidFill>
              <a:effectLst>
                <a:outerShdw blurRad="38100" dist="38100" dir="2700000" algn="tl">
                  <a:srgbClr val="000000">
                    <a:alpha val="43137"/>
                  </a:srgbClr>
                </a:outerShdw>
              </a:effectLst>
            </a:endParaRPr>
          </a:p>
          <a:p>
            <a:endParaRPr lang="en-US" sz="1000" dirty="0"/>
          </a:p>
          <a:p>
            <a:r>
              <a:rPr lang="en-US" sz="2800" b="1" dirty="0">
                <a:solidFill>
                  <a:srgbClr val="7030A0"/>
                </a:solidFill>
                <a:effectLst>
                  <a:outerShdw blurRad="38100" dist="38100" dir="2700000" algn="tl">
                    <a:srgbClr val="000000">
                      <a:alpha val="43137"/>
                    </a:srgbClr>
                  </a:outerShdw>
                </a:effectLst>
              </a:rPr>
              <a:t>5. Do you think receiving pocket money can prepare you well for managing your finances as an adult? If so, how? </a:t>
            </a:r>
            <a:endParaRPr lang="ru-RU" sz="2800" b="1" dirty="0">
              <a:solidFill>
                <a:srgbClr val="7030A0"/>
              </a:solidFill>
              <a:effectLst>
                <a:outerShdw blurRad="38100" dist="38100" dir="2700000" algn="tl">
                  <a:srgbClr val="000000">
                    <a:alpha val="43137"/>
                  </a:srgbClr>
                </a:outerShdw>
              </a:effectLst>
            </a:endParaRPr>
          </a:p>
          <a:p>
            <a:endParaRPr lang="en-US" sz="1000" dirty="0"/>
          </a:p>
          <a:p>
            <a:r>
              <a:rPr lang="en-US" sz="2800" b="1" dirty="0">
                <a:solidFill>
                  <a:srgbClr val="0070C0"/>
                </a:solidFill>
                <a:effectLst>
                  <a:outerShdw blurRad="38100" dist="38100" dir="2700000" algn="tl">
                    <a:srgbClr val="000000">
                      <a:alpha val="43137"/>
                    </a:srgbClr>
                  </a:outerShdw>
                </a:effectLst>
              </a:rPr>
              <a:t>6. What is better: to receive an allowance every week or every month? Explain your reasoning.</a:t>
            </a:r>
            <a:endParaRPr lang="ru-RU" sz="2800" b="1" dirty="0">
              <a:solidFill>
                <a:srgbClr val="0070C0"/>
              </a:solidFill>
              <a:effectLst>
                <a:outerShdw blurRad="38100" dist="38100" dir="2700000" algn="tl">
                  <a:srgbClr val="000000">
                    <a:alpha val="43137"/>
                  </a:srgbClr>
                </a:out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1656670" y="-59666"/>
            <a:ext cx="6950669" cy="7351670"/>
          </a:xfrm>
          <a:prstGeom prst="rect">
            <a:avLst/>
          </a:prstGeom>
        </p:spPr>
        <p:txBody>
          <a:bodyPr lIns="33867" tIns="33867" rIns="33867" bIns="33867" rtlCol="0" anchor="ctr"/>
          <a:lstStyle/>
          <a:p>
            <a:pPr algn="ctr">
              <a:lnSpc>
                <a:spcPts val="1775"/>
              </a:lnSpc>
              <a:spcBef>
                <a:spcPct val="0"/>
              </a:spcBef>
            </a:pPr>
            <a:endParaRPr sz="1200"/>
          </a:p>
        </p:txBody>
      </p:sp>
      <p:grpSp>
        <p:nvGrpSpPr>
          <p:cNvPr id="22" name="Группа 21"/>
          <p:cNvGrpSpPr/>
          <p:nvPr/>
        </p:nvGrpSpPr>
        <p:grpSpPr>
          <a:xfrm>
            <a:off x="1555814" y="291713"/>
            <a:ext cx="10143969" cy="6129978"/>
            <a:chOff x="126739" y="38464"/>
            <a:chExt cx="9156317" cy="5215856"/>
          </a:xfrm>
        </p:grpSpPr>
        <p:cxnSp>
          <p:nvCxnSpPr>
            <p:cNvPr id="37" name="Прямая соединительная линия 36"/>
            <p:cNvCxnSpPr>
              <a:stCxn id="35" idx="0"/>
            </p:cNvCxnSpPr>
            <p:nvPr/>
          </p:nvCxnSpPr>
          <p:spPr>
            <a:xfrm flipH="1" flipV="1">
              <a:off x="7549661" y="1812027"/>
              <a:ext cx="549265" cy="610765"/>
            </a:xfrm>
            <a:prstGeom prst="line">
              <a:avLst/>
            </a:prstGeom>
            <a:ln w="38100">
              <a:solidFill>
                <a:srgbClr val="653735"/>
              </a:solidFill>
            </a:ln>
          </p:spPr>
          <p:style>
            <a:lnRef idx="1">
              <a:schemeClr val="accent1"/>
            </a:lnRef>
            <a:fillRef idx="0">
              <a:schemeClr val="accent1"/>
            </a:fillRef>
            <a:effectRef idx="0">
              <a:schemeClr val="accent1"/>
            </a:effectRef>
            <a:fontRef idx="minor">
              <a:schemeClr val="tx1"/>
            </a:fontRef>
          </p:style>
        </p:cxnSp>
        <p:cxnSp>
          <p:nvCxnSpPr>
            <p:cNvPr id="41" name="Прямая соединительная линия 40"/>
            <p:cNvCxnSpPr>
              <a:stCxn id="26" idx="4"/>
              <a:endCxn id="36" idx="0"/>
            </p:cNvCxnSpPr>
            <p:nvPr/>
          </p:nvCxnSpPr>
          <p:spPr>
            <a:xfrm flipH="1">
              <a:off x="6615303" y="1912408"/>
              <a:ext cx="565291" cy="1226248"/>
            </a:xfrm>
            <a:prstGeom prst="line">
              <a:avLst/>
            </a:prstGeom>
            <a:ln w="38100">
              <a:solidFill>
                <a:srgbClr val="653735"/>
              </a:solidFill>
            </a:ln>
          </p:spPr>
          <p:style>
            <a:lnRef idx="1">
              <a:schemeClr val="accent1"/>
            </a:lnRef>
            <a:fillRef idx="0">
              <a:schemeClr val="accent1"/>
            </a:fillRef>
            <a:effectRef idx="0">
              <a:schemeClr val="accent1"/>
            </a:effectRef>
            <a:fontRef idx="minor">
              <a:schemeClr val="tx1"/>
            </a:fontRef>
          </p:style>
        </p:cxnSp>
        <p:cxnSp>
          <p:nvCxnSpPr>
            <p:cNvPr id="40" name="Прямая соединительная линия 39"/>
            <p:cNvCxnSpPr>
              <a:endCxn id="32" idx="0"/>
            </p:cNvCxnSpPr>
            <p:nvPr/>
          </p:nvCxnSpPr>
          <p:spPr>
            <a:xfrm flipH="1">
              <a:off x="4642070" y="1812027"/>
              <a:ext cx="1521101" cy="299086"/>
            </a:xfrm>
            <a:prstGeom prst="line">
              <a:avLst/>
            </a:prstGeom>
            <a:ln w="38100">
              <a:solidFill>
                <a:srgbClr val="653735"/>
              </a:solidFill>
            </a:ln>
          </p:spPr>
          <p:style>
            <a:lnRef idx="1">
              <a:schemeClr val="accent1"/>
            </a:lnRef>
            <a:fillRef idx="0">
              <a:schemeClr val="accent1"/>
            </a:fillRef>
            <a:effectRef idx="0">
              <a:schemeClr val="accent1"/>
            </a:effectRef>
            <a:fontRef idx="minor">
              <a:schemeClr val="tx1"/>
            </a:fontRef>
          </p:style>
        </p:cxnSp>
        <p:cxnSp>
          <p:nvCxnSpPr>
            <p:cNvPr id="31" name="Прямая соединительная линия 30"/>
            <p:cNvCxnSpPr>
              <a:stCxn id="25" idx="4"/>
              <a:endCxn id="29" idx="0"/>
            </p:cNvCxnSpPr>
            <p:nvPr/>
          </p:nvCxnSpPr>
          <p:spPr>
            <a:xfrm>
              <a:off x="1972355" y="2144249"/>
              <a:ext cx="196180" cy="1602659"/>
            </a:xfrm>
            <a:prstGeom prst="line">
              <a:avLst/>
            </a:prstGeom>
            <a:ln w="38100">
              <a:solidFill>
                <a:srgbClr val="653735"/>
              </a:solidFill>
            </a:ln>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9"/>
            <p:cNvCxnSpPr>
              <a:endCxn id="28" idx="0"/>
            </p:cNvCxnSpPr>
            <p:nvPr/>
          </p:nvCxnSpPr>
          <p:spPr>
            <a:xfrm flipH="1">
              <a:off x="1041139" y="2139849"/>
              <a:ext cx="710414" cy="618307"/>
            </a:xfrm>
            <a:prstGeom prst="line">
              <a:avLst/>
            </a:prstGeom>
            <a:ln w="38100">
              <a:solidFill>
                <a:srgbClr val="653735"/>
              </a:solidFill>
            </a:ln>
          </p:spPr>
          <p:style>
            <a:lnRef idx="1">
              <a:schemeClr val="accent1"/>
            </a:lnRef>
            <a:fillRef idx="0">
              <a:schemeClr val="accent1"/>
            </a:fillRef>
            <a:effectRef idx="0">
              <a:schemeClr val="accent1"/>
            </a:effectRef>
            <a:fontRef idx="minor">
              <a:schemeClr val="tx1"/>
            </a:fontRef>
          </p:style>
        </p:cxnSp>
        <p:cxnSp>
          <p:nvCxnSpPr>
            <p:cNvPr id="38" name="Прямая соединительная линия 37"/>
            <p:cNvCxnSpPr>
              <a:stCxn id="27" idx="3"/>
              <a:endCxn id="25" idx="0"/>
            </p:cNvCxnSpPr>
            <p:nvPr/>
          </p:nvCxnSpPr>
          <p:spPr>
            <a:xfrm flipH="1">
              <a:off x="1972355" y="732302"/>
              <a:ext cx="1885536" cy="557691"/>
            </a:xfrm>
            <a:prstGeom prst="line">
              <a:avLst/>
            </a:prstGeom>
            <a:ln w="38100">
              <a:solidFill>
                <a:srgbClr val="653735"/>
              </a:solidFill>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a:stCxn id="27" idx="5"/>
              <a:endCxn id="26" idx="0"/>
            </p:cNvCxnSpPr>
            <p:nvPr/>
          </p:nvCxnSpPr>
          <p:spPr>
            <a:xfrm>
              <a:off x="5619723" y="732302"/>
              <a:ext cx="1560871" cy="509379"/>
            </a:xfrm>
            <a:prstGeom prst="line">
              <a:avLst/>
            </a:prstGeom>
            <a:ln w="38100">
              <a:solidFill>
                <a:srgbClr val="653735"/>
              </a:solidFill>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a:endCxn id="33" idx="0"/>
            </p:cNvCxnSpPr>
            <p:nvPr/>
          </p:nvCxnSpPr>
          <p:spPr>
            <a:xfrm>
              <a:off x="7357564" y="1912408"/>
              <a:ext cx="553901" cy="2015206"/>
            </a:xfrm>
            <a:prstGeom prst="line">
              <a:avLst/>
            </a:prstGeom>
            <a:ln w="38100">
              <a:solidFill>
                <a:srgbClr val="653735"/>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a:endCxn id="34" idx="0"/>
            </p:cNvCxnSpPr>
            <p:nvPr/>
          </p:nvCxnSpPr>
          <p:spPr>
            <a:xfrm flipH="1">
              <a:off x="5169923" y="1912408"/>
              <a:ext cx="1662289" cy="2645394"/>
            </a:xfrm>
            <a:prstGeom prst="line">
              <a:avLst/>
            </a:prstGeom>
            <a:ln w="38100">
              <a:solidFill>
                <a:srgbClr val="653735"/>
              </a:solidFill>
            </a:ln>
          </p:spPr>
          <p:style>
            <a:lnRef idx="1">
              <a:schemeClr val="accent1"/>
            </a:lnRef>
            <a:fillRef idx="0">
              <a:schemeClr val="accent1"/>
            </a:fillRef>
            <a:effectRef idx="0">
              <a:schemeClr val="accent1"/>
            </a:effectRef>
            <a:fontRef idx="minor">
              <a:schemeClr val="tx1"/>
            </a:fontRef>
          </p:style>
        </p:cxnSp>
        <p:sp>
          <p:nvSpPr>
            <p:cNvPr id="25" name="Овал 24"/>
            <p:cNvSpPr/>
            <p:nvPr/>
          </p:nvSpPr>
          <p:spPr>
            <a:xfrm>
              <a:off x="136235" y="1289993"/>
              <a:ext cx="3672240" cy="854256"/>
            </a:xfrm>
            <a:prstGeom prst="ellipse">
              <a:avLst/>
            </a:prstGeom>
            <a:ln w="38100">
              <a:solidFill>
                <a:schemeClr val="accent6">
                  <a:lumMod val="75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sz="2135" b="1" dirty="0">
                  <a:solidFill>
                    <a:schemeClr val="accent6">
                      <a:lumMod val="50000"/>
                    </a:schemeClr>
                  </a:solidFill>
                  <a:effectLst>
                    <a:outerShdw blurRad="38100" dist="38100" dir="2700000" algn="tl">
                      <a:srgbClr val="000000">
                        <a:alpha val="43137"/>
                      </a:srgbClr>
                    </a:outerShdw>
                  </a:effectLst>
                </a:rPr>
                <a:t>SOURCES OF GETTING MONEY FROM</a:t>
              </a:r>
              <a:endParaRPr lang="ru-RU" sz="2135" b="1" dirty="0">
                <a:solidFill>
                  <a:schemeClr val="accent6">
                    <a:lumMod val="50000"/>
                  </a:schemeClr>
                </a:solidFill>
                <a:effectLst>
                  <a:outerShdw blurRad="38100" dist="38100" dir="2700000" algn="tl">
                    <a:srgbClr val="000000">
                      <a:alpha val="43137"/>
                    </a:srgbClr>
                  </a:outerShdw>
                </a:effectLst>
              </a:endParaRPr>
            </a:p>
          </p:txBody>
        </p:sp>
        <p:sp>
          <p:nvSpPr>
            <p:cNvPr id="26" name="Овал 25"/>
            <p:cNvSpPr/>
            <p:nvPr/>
          </p:nvSpPr>
          <p:spPr>
            <a:xfrm>
              <a:off x="5644595" y="1241681"/>
              <a:ext cx="3071997" cy="670727"/>
            </a:xfrm>
            <a:prstGeom prst="ellipse">
              <a:avLst/>
            </a:prstGeom>
            <a:ln w="38100">
              <a:solidFill>
                <a:schemeClr val="accent6">
                  <a:lumMod val="75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lnSpc>
                  <a:spcPts val="1665"/>
                </a:lnSpc>
              </a:pPr>
              <a:r>
                <a:rPr lang="en-US" sz="2135" b="1" dirty="0">
                  <a:solidFill>
                    <a:schemeClr val="accent6">
                      <a:lumMod val="50000"/>
                    </a:schemeClr>
                  </a:solidFill>
                  <a:effectLst>
                    <a:outerShdw blurRad="38100" dist="38100" dir="2700000" algn="tl">
                      <a:srgbClr val="000000">
                        <a:alpha val="43137"/>
                      </a:srgbClr>
                    </a:outerShdw>
                  </a:effectLst>
                </a:rPr>
                <a:t>SPENDING MONEY</a:t>
              </a:r>
              <a:endParaRPr lang="ru-RU" sz="2135" b="1" dirty="0">
                <a:solidFill>
                  <a:schemeClr val="accent6">
                    <a:lumMod val="50000"/>
                  </a:schemeClr>
                </a:solidFill>
                <a:effectLst>
                  <a:outerShdw blurRad="38100" dist="38100" dir="2700000" algn="tl">
                    <a:srgbClr val="000000">
                      <a:alpha val="43137"/>
                    </a:srgbClr>
                  </a:outerShdw>
                </a:effectLst>
              </a:endParaRPr>
            </a:p>
          </p:txBody>
        </p:sp>
        <p:sp>
          <p:nvSpPr>
            <p:cNvPr id="27" name="Овал 26"/>
            <p:cNvSpPr/>
            <p:nvPr/>
          </p:nvSpPr>
          <p:spPr>
            <a:xfrm>
              <a:off x="3493004" y="38464"/>
              <a:ext cx="2491606" cy="812882"/>
            </a:xfrm>
            <a:prstGeom prst="ellipse">
              <a:avLst/>
            </a:prstGeom>
            <a:ln w="38100">
              <a:solidFill>
                <a:schemeClr val="accent2">
                  <a:lumMod val="75000"/>
                </a:schemeClr>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3600" b="1" dirty="0">
                  <a:solidFill>
                    <a:srgbClr val="400704"/>
                  </a:solidFill>
                  <a:effectLst>
                    <a:outerShdw blurRad="38100" dist="38100" dir="2700000" algn="tl">
                      <a:srgbClr val="000000">
                        <a:alpha val="43137"/>
                      </a:srgbClr>
                    </a:outerShdw>
                  </a:effectLst>
                </a:rPr>
                <a:t>MONEY</a:t>
              </a:r>
              <a:endParaRPr lang="ru-RU" sz="3600" b="1" dirty="0">
                <a:solidFill>
                  <a:srgbClr val="400704"/>
                </a:solidFill>
                <a:effectLst>
                  <a:outerShdw blurRad="38100" dist="38100" dir="2700000" algn="tl">
                    <a:srgbClr val="000000">
                      <a:alpha val="43137"/>
                    </a:srgbClr>
                  </a:outerShdw>
                </a:effectLst>
              </a:endParaRPr>
            </a:p>
          </p:txBody>
        </p:sp>
        <p:sp>
          <p:nvSpPr>
            <p:cNvPr id="28" name="Скругленный прямоугольник 17"/>
            <p:cNvSpPr/>
            <p:nvPr/>
          </p:nvSpPr>
          <p:spPr>
            <a:xfrm>
              <a:off x="126739" y="2758156"/>
              <a:ext cx="1828800" cy="578276"/>
            </a:xfrm>
            <a:prstGeom prst="roundRect">
              <a:avLst/>
            </a:prstGeom>
            <a:ln w="57150"/>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935" b="1" i="1" dirty="0">
                  <a:solidFill>
                    <a:srgbClr val="400704"/>
                  </a:solidFill>
                  <a:effectLst>
                    <a:outerShdw blurRad="38100" dist="38100" dir="2700000" algn="tl">
                      <a:srgbClr val="000000">
                        <a:alpha val="43137"/>
                      </a:srgbClr>
                    </a:outerShdw>
                  </a:effectLst>
                </a:rPr>
                <a:t>Parents</a:t>
              </a:r>
              <a:endParaRPr lang="ru-RU" sz="2935" b="1" i="1" dirty="0">
                <a:solidFill>
                  <a:srgbClr val="400704"/>
                </a:solidFill>
                <a:effectLst>
                  <a:outerShdw blurRad="38100" dist="38100" dir="2700000" algn="tl">
                    <a:srgbClr val="000000">
                      <a:alpha val="43137"/>
                    </a:srgbClr>
                  </a:outerShdw>
                </a:effectLst>
              </a:endParaRPr>
            </a:p>
          </p:txBody>
        </p:sp>
        <p:sp>
          <p:nvSpPr>
            <p:cNvPr id="29" name="Скругленный прямоугольник 18"/>
            <p:cNvSpPr/>
            <p:nvPr/>
          </p:nvSpPr>
          <p:spPr>
            <a:xfrm>
              <a:off x="987740" y="3746908"/>
              <a:ext cx="2361589" cy="700528"/>
            </a:xfrm>
            <a:prstGeom prst="roundRect">
              <a:avLst/>
            </a:prstGeom>
            <a:ln w="57150"/>
          </p:spPr>
          <p:style>
            <a:lnRef idx="1">
              <a:schemeClr val="accent4"/>
            </a:lnRef>
            <a:fillRef idx="2">
              <a:schemeClr val="accent4"/>
            </a:fillRef>
            <a:effectRef idx="1">
              <a:schemeClr val="accent4"/>
            </a:effectRef>
            <a:fontRef idx="minor">
              <a:schemeClr val="dk1"/>
            </a:fontRef>
          </p:style>
          <p:txBody>
            <a:bodyPr rtlCol="0" anchor="ctr"/>
            <a:lstStyle/>
            <a:p>
              <a:pPr algn="ctr">
                <a:lnSpc>
                  <a:spcPts val="2665"/>
                </a:lnSpc>
              </a:pPr>
              <a:r>
                <a:rPr lang="en-US" sz="2665" b="1" i="1" dirty="0">
                  <a:solidFill>
                    <a:srgbClr val="400704"/>
                  </a:solidFill>
                  <a:effectLst>
                    <a:outerShdw blurRad="38100" dist="38100" dir="2700000" algn="tl">
                      <a:srgbClr val="000000">
                        <a:alpha val="43137"/>
                      </a:srgbClr>
                    </a:outerShdw>
                  </a:effectLst>
                </a:rPr>
                <a:t>Teenagers themselves</a:t>
              </a:r>
              <a:endParaRPr lang="ru-RU" sz="2665" b="1" i="1" dirty="0">
                <a:solidFill>
                  <a:srgbClr val="400704"/>
                </a:solidFill>
                <a:effectLst>
                  <a:outerShdw blurRad="38100" dist="38100" dir="2700000" algn="tl">
                    <a:srgbClr val="000000">
                      <a:alpha val="43137"/>
                    </a:srgbClr>
                  </a:outerShdw>
                </a:effectLst>
              </a:endParaRPr>
            </a:p>
          </p:txBody>
        </p:sp>
        <p:sp>
          <p:nvSpPr>
            <p:cNvPr id="32" name="Овал 31"/>
            <p:cNvSpPr/>
            <p:nvPr/>
          </p:nvSpPr>
          <p:spPr>
            <a:xfrm>
              <a:off x="3106071" y="2111113"/>
              <a:ext cx="3071997" cy="854255"/>
            </a:xfrm>
            <a:prstGeom prst="ellipse">
              <a:avLst/>
            </a:prstGeom>
            <a:ln w="57150"/>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735" b="1" i="1" dirty="0">
                  <a:solidFill>
                    <a:srgbClr val="400704"/>
                  </a:solidFill>
                  <a:effectLst>
                    <a:outerShdw blurRad="38100" dist="38100" dir="2700000" algn="tl">
                      <a:srgbClr val="000000">
                        <a:alpha val="43137"/>
                      </a:srgbClr>
                    </a:outerShdw>
                  </a:effectLst>
                </a:rPr>
                <a:t>Entertainments</a:t>
              </a:r>
              <a:endParaRPr lang="ru-RU" sz="2735" b="1" i="1" dirty="0">
                <a:solidFill>
                  <a:srgbClr val="400704"/>
                </a:solidFill>
                <a:effectLst>
                  <a:outerShdw blurRad="38100" dist="38100" dir="2700000" algn="tl">
                    <a:srgbClr val="000000">
                      <a:alpha val="43137"/>
                    </a:srgbClr>
                  </a:outerShdw>
                </a:effectLst>
              </a:endParaRPr>
            </a:p>
          </p:txBody>
        </p:sp>
        <p:sp>
          <p:nvSpPr>
            <p:cNvPr id="33" name="Овал 32"/>
            <p:cNvSpPr/>
            <p:nvPr/>
          </p:nvSpPr>
          <p:spPr>
            <a:xfrm>
              <a:off x="6539873" y="3927614"/>
              <a:ext cx="2743183" cy="732887"/>
            </a:xfrm>
            <a:prstGeom prst="ellipse">
              <a:avLst/>
            </a:prstGeom>
            <a:ln w="57150"/>
          </p:spPr>
          <p:style>
            <a:lnRef idx="1">
              <a:schemeClr val="accent4"/>
            </a:lnRef>
            <a:fillRef idx="2">
              <a:schemeClr val="accent4"/>
            </a:fillRef>
            <a:effectRef idx="1">
              <a:schemeClr val="accent4"/>
            </a:effectRef>
            <a:fontRef idx="minor">
              <a:schemeClr val="dk1"/>
            </a:fontRef>
          </p:style>
          <p:txBody>
            <a:bodyPr rtlCol="0" anchor="ctr"/>
            <a:lstStyle/>
            <a:p>
              <a:pPr algn="ctr">
                <a:lnSpc>
                  <a:spcPts val="2665"/>
                </a:lnSpc>
              </a:pPr>
              <a:r>
                <a:rPr lang="en-US" sz="2665" b="1" i="1" dirty="0">
                  <a:solidFill>
                    <a:srgbClr val="400704"/>
                  </a:solidFill>
                  <a:effectLst>
                    <a:outerShdw blurRad="38100" dist="38100" dir="2700000" algn="tl">
                      <a:srgbClr val="000000">
                        <a:alpha val="43137"/>
                      </a:srgbClr>
                    </a:outerShdw>
                  </a:effectLst>
                </a:rPr>
                <a:t>Bills, rent, bus fares</a:t>
              </a:r>
              <a:endParaRPr lang="ru-RU" sz="2665" b="1" i="1" dirty="0">
                <a:solidFill>
                  <a:srgbClr val="400704"/>
                </a:solidFill>
                <a:effectLst>
                  <a:outerShdw blurRad="38100" dist="38100" dir="2700000" algn="tl">
                    <a:srgbClr val="000000">
                      <a:alpha val="43137"/>
                    </a:srgbClr>
                  </a:outerShdw>
                </a:effectLst>
              </a:endParaRPr>
            </a:p>
          </p:txBody>
        </p:sp>
        <p:sp>
          <p:nvSpPr>
            <p:cNvPr id="34" name="Овал 33"/>
            <p:cNvSpPr/>
            <p:nvPr/>
          </p:nvSpPr>
          <p:spPr>
            <a:xfrm>
              <a:off x="3873760" y="4557802"/>
              <a:ext cx="2592325" cy="696518"/>
            </a:xfrm>
            <a:prstGeom prst="ellipse">
              <a:avLst/>
            </a:prstGeom>
            <a:ln w="57150"/>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665" b="1" i="1" dirty="0">
                  <a:solidFill>
                    <a:srgbClr val="400704"/>
                  </a:solidFill>
                  <a:effectLst>
                    <a:outerShdw blurRad="38100" dist="38100" dir="2700000" algn="tl">
                      <a:srgbClr val="000000">
                        <a:alpha val="43137"/>
                      </a:srgbClr>
                    </a:outerShdw>
                  </a:effectLst>
                </a:rPr>
                <a:t>Clothes</a:t>
              </a:r>
              <a:endParaRPr lang="ru-RU" sz="2665" b="1" i="1" dirty="0">
                <a:solidFill>
                  <a:srgbClr val="400704"/>
                </a:solidFill>
                <a:effectLst>
                  <a:outerShdw blurRad="38100" dist="38100" dir="2700000" algn="tl">
                    <a:srgbClr val="000000">
                      <a:alpha val="43137"/>
                    </a:srgbClr>
                  </a:outerShdw>
                </a:effectLst>
              </a:endParaRPr>
            </a:p>
          </p:txBody>
        </p:sp>
        <p:sp>
          <p:nvSpPr>
            <p:cNvPr id="35" name="Овал 34"/>
            <p:cNvSpPr/>
            <p:nvPr/>
          </p:nvSpPr>
          <p:spPr>
            <a:xfrm>
              <a:off x="7180593" y="2422793"/>
              <a:ext cx="1836667" cy="542576"/>
            </a:xfrm>
            <a:prstGeom prst="ellipse">
              <a:avLst/>
            </a:prstGeom>
            <a:ln w="57150"/>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665" b="1" i="1" dirty="0">
                  <a:solidFill>
                    <a:srgbClr val="400704"/>
                  </a:solidFill>
                  <a:effectLst>
                    <a:outerShdw blurRad="38100" dist="38100" dir="2700000" algn="tl">
                      <a:srgbClr val="000000">
                        <a:alpha val="43137"/>
                      </a:srgbClr>
                    </a:outerShdw>
                  </a:effectLst>
                </a:rPr>
                <a:t>Studies</a:t>
              </a:r>
              <a:endParaRPr lang="ru-RU" sz="2665" b="1" i="1" dirty="0">
                <a:solidFill>
                  <a:srgbClr val="400704"/>
                </a:solidFill>
                <a:effectLst>
                  <a:outerShdw blurRad="38100" dist="38100" dir="2700000" algn="tl">
                    <a:srgbClr val="000000">
                      <a:alpha val="43137"/>
                    </a:srgbClr>
                  </a:outerShdw>
                </a:effectLst>
              </a:endParaRPr>
            </a:p>
          </p:txBody>
        </p:sp>
        <p:sp>
          <p:nvSpPr>
            <p:cNvPr id="36" name="Овал 35"/>
            <p:cNvSpPr/>
            <p:nvPr/>
          </p:nvSpPr>
          <p:spPr>
            <a:xfrm>
              <a:off x="5243711" y="3138656"/>
              <a:ext cx="2743183" cy="655661"/>
            </a:xfrm>
            <a:prstGeom prst="ellipse">
              <a:avLst/>
            </a:prstGeom>
            <a:ln w="57150"/>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665" b="1" i="1" dirty="0">
                  <a:solidFill>
                    <a:srgbClr val="400704"/>
                  </a:solidFill>
                  <a:effectLst>
                    <a:outerShdw blurRad="38100" dist="38100" dir="2700000" algn="tl">
                      <a:srgbClr val="000000">
                        <a:alpha val="43137"/>
                      </a:srgbClr>
                    </a:outerShdw>
                  </a:effectLst>
                </a:rPr>
                <a:t>Hobbies</a:t>
              </a:r>
              <a:endParaRPr lang="ru-RU" sz="2665" b="1" i="1" dirty="0">
                <a:solidFill>
                  <a:srgbClr val="400704"/>
                </a:solidFill>
                <a:effectLst>
                  <a:outerShdw blurRad="38100" dist="38100" dir="2700000" algn="tl">
                    <a:srgbClr val="000000">
                      <a:alpha val="43137"/>
                    </a:srgbClr>
                  </a:outerShdw>
                </a:effectLst>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8644" y="262004"/>
            <a:ext cx="10500852" cy="521566"/>
          </a:xfrm>
        </p:spPr>
        <p:txBody>
          <a:bodyPr>
            <a:noAutofit/>
          </a:bodyPr>
          <a:lstStyle/>
          <a:p>
            <a:r>
              <a:rPr lang="en-US" sz="21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Match the expressions with their Russian equivalents:</a:t>
            </a:r>
            <a:br>
              <a:rPr lang="en-US" sz="21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br>
            <a:endParaRPr lang="en-US" sz="21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endParaRPr>
          </a:p>
        </p:txBody>
      </p:sp>
      <p:graphicFrame>
        <p:nvGraphicFramePr>
          <p:cNvPr id="5" name="Таблица 4"/>
          <p:cNvGraphicFramePr>
            <a:graphicFrameLocks noGrp="1"/>
          </p:cNvGraphicFramePr>
          <p:nvPr/>
        </p:nvGraphicFramePr>
        <p:xfrm>
          <a:off x="1304665" y="1103733"/>
          <a:ext cx="10225548" cy="5672017"/>
        </p:xfrm>
        <a:graphic>
          <a:graphicData uri="http://schemas.openxmlformats.org/drawingml/2006/table">
            <a:tbl>
              <a:tblPr firstRow="1" firstCol="1" bandRow="1">
                <a:tableStyleId>{8A107856-5554-42FB-B03E-39F5DBC370BA}</a:tableStyleId>
              </a:tblPr>
              <a:tblGrid>
                <a:gridCol w="4783076"/>
                <a:gridCol w="5442472"/>
              </a:tblGrid>
              <a:tr h="430350">
                <a:tc>
                  <a:txBody>
                    <a:bodyPr/>
                    <a:lstStyle/>
                    <a:p>
                      <a:pPr algn="just">
                        <a:lnSpc>
                          <a:spcPct val="107000"/>
                        </a:lnSpc>
                        <a:spcAft>
                          <a:spcPts val="800"/>
                        </a:spcAft>
                        <a:buNone/>
                      </a:pPr>
                      <a:r>
                        <a:rPr lang="en-US" sz="2800" kern="100" dirty="0">
                          <a:effectLst/>
                        </a:rPr>
                        <a:t>1.amount of money</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gn="just">
                        <a:lnSpc>
                          <a:spcPct val="107000"/>
                        </a:lnSpc>
                        <a:spcAft>
                          <a:spcPts val="800"/>
                        </a:spcAft>
                        <a:buNone/>
                      </a:pPr>
                      <a:r>
                        <a:rPr lang="en-US" sz="2800" b="0" kern="100" dirty="0">
                          <a:effectLst/>
                        </a:rPr>
                        <a:t>a. </a:t>
                      </a:r>
                      <a:r>
                        <a:rPr lang="en-US" sz="2800" b="0" kern="100" dirty="0" err="1">
                          <a:effectLst/>
                        </a:rPr>
                        <a:t>ставить</a:t>
                      </a:r>
                      <a:r>
                        <a:rPr lang="en-US" sz="2800" b="0" kern="100" dirty="0">
                          <a:effectLst/>
                        </a:rPr>
                        <a:t> </a:t>
                      </a:r>
                      <a:r>
                        <a:rPr lang="en-US" sz="2800" b="0" kern="100" dirty="0" err="1">
                          <a:effectLst/>
                        </a:rPr>
                        <a:t>цели</a:t>
                      </a:r>
                      <a:r>
                        <a:rPr lang="en-US" sz="2800" b="0" kern="100" dirty="0">
                          <a:effectLst/>
                        </a:rPr>
                        <a:t> </a:t>
                      </a:r>
                      <a:endParaRPr lang="ru-RU" sz="2000" b="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dirty="0">
                          <a:effectLst/>
                        </a:rPr>
                        <a:t>2. financial responsibility</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gn="just">
                        <a:lnSpc>
                          <a:spcPct val="107000"/>
                        </a:lnSpc>
                        <a:spcAft>
                          <a:spcPts val="800"/>
                        </a:spcAft>
                        <a:buNone/>
                      </a:pPr>
                      <a:r>
                        <a:rPr lang="en-US" sz="2800" kern="100" dirty="0">
                          <a:effectLst/>
                        </a:rPr>
                        <a:t>b. </a:t>
                      </a:r>
                      <a:r>
                        <a:rPr lang="en-US" sz="2800" kern="100" dirty="0" err="1">
                          <a:effectLst/>
                        </a:rPr>
                        <a:t>выполнение</a:t>
                      </a:r>
                      <a:r>
                        <a:rPr lang="en-US" sz="2800" kern="100" dirty="0">
                          <a:effectLst/>
                        </a:rPr>
                        <a:t> </a:t>
                      </a:r>
                      <a:r>
                        <a:rPr lang="en-US" sz="2800" kern="100" dirty="0" err="1">
                          <a:effectLst/>
                        </a:rPr>
                        <a:t>домашних</a:t>
                      </a:r>
                      <a:r>
                        <a:rPr lang="en-US" sz="2800" kern="100" dirty="0">
                          <a:effectLst/>
                        </a:rPr>
                        <a:t> </a:t>
                      </a:r>
                      <a:r>
                        <a:rPr lang="en-US" sz="2800" kern="100" dirty="0" err="1">
                          <a:effectLst/>
                        </a:rPr>
                        <a:t>дел</a:t>
                      </a:r>
                      <a:r>
                        <a:rPr lang="en-US" sz="2800" kern="100" dirty="0">
                          <a:effectLst/>
                        </a:rPr>
                        <a:t> </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dirty="0">
                          <a:effectLst/>
                        </a:rPr>
                        <a:t>3. to manage money</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gn="just">
                        <a:lnSpc>
                          <a:spcPct val="107000"/>
                        </a:lnSpc>
                        <a:spcAft>
                          <a:spcPts val="800"/>
                        </a:spcAft>
                        <a:buNone/>
                      </a:pPr>
                      <a:r>
                        <a:rPr lang="en-US" sz="2800" kern="100" dirty="0">
                          <a:effectLst/>
                        </a:rPr>
                        <a:t>c. </a:t>
                      </a:r>
                      <a:r>
                        <a:rPr lang="en-US" sz="2800" kern="100" dirty="0" err="1">
                          <a:effectLst/>
                        </a:rPr>
                        <a:t>чувство</a:t>
                      </a:r>
                      <a:r>
                        <a:rPr lang="en-US" sz="2800" kern="100" dirty="0">
                          <a:effectLst/>
                        </a:rPr>
                        <a:t> </a:t>
                      </a:r>
                      <a:r>
                        <a:rPr lang="en-US" sz="2800" kern="100" dirty="0" err="1">
                          <a:effectLst/>
                        </a:rPr>
                        <a:t>независимости</a:t>
                      </a:r>
                      <a:r>
                        <a:rPr lang="en-US" sz="2800" kern="100" dirty="0">
                          <a:effectLst/>
                        </a:rPr>
                        <a:t> </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dirty="0">
                          <a:effectLst/>
                        </a:rPr>
                        <a:t>4. valuable lessons</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gn="just">
                        <a:lnSpc>
                          <a:spcPct val="107000"/>
                        </a:lnSpc>
                        <a:spcAft>
                          <a:spcPts val="800"/>
                        </a:spcAft>
                        <a:buNone/>
                      </a:pPr>
                      <a:r>
                        <a:rPr lang="en-US" sz="2800" kern="100" dirty="0">
                          <a:effectLst/>
                        </a:rPr>
                        <a:t>d. </a:t>
                      </a:r>
                      <a:r>
                        <a:rPr lang="en-US" sz="2800" kern="100" dirty="0" err="1">
                          <a:effectLst/>
                        </a:rPr>
                        <a:t>прививать</a:t>
                      </a:r>
                      <a:r>
                        <a:rPr lang="en-US" sz="2800" kern="100" dirty="0">
                          <a:effectLst/>
                        </a:rPr>
                        <a:t> </a:t>
                      </a:r>
                      <a:r>
                        <a:rPr lang="en-US" sz="2800" kern="100" dirty="0" err="1">
                          <a:effectLst/>
                        </a:rPr>
                        <a:t>привычки</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dirty="0">
                          <a:effectLst/>
                        </a:rPr>
                        <a:t>5. a tool to reward</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gn="just">
                        <a:lnSpc>
                          <a:spcPct val="107000"/>
                        </a:lnSpc>
                        <a:spcAft>
                          <a:spcPts val="800"/>
                        </a:spcAft>
                        <a:buNone/>
                      </a:pPr>
                      <a:r>
                        <a:rPr lang="en-US" sz="2800" kern="100" dirty="0">
                          <a:effectLst/>
                        </a:rPr>
                        <a:t>e. </a:t>
                      </a:r>
                      <a:r>
                        <a:rPr lang="en-US" sz="2800" kern="100" dirty="0" err="1">
                          <a:effectLst/>
                        </a:rPr>
                        <a:t>финансовая</a:t>
                      </a:r>
                      <a:r>
                        <a:rPr lang="en-US" sz="2800" kern="100" dirty="0">
                          <a:effectLst/>
                        </a:rPr>
                        <a:t> </a:t>
                      </a:r>
                      <a:r>
                        <a:rPr lang="en-US" sz="2800" kern="100" dirty="0" err="1">
                          <a:effectLst/>
                        </a:rPr>
                        <a:t>ответственность</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dirty="0">
                          <a:effectLst/>
                        </a:rPr>
                        <a:t>6. completion of chores</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gn="just">
                        <a:lnSpc>
                          <a:spcPct val="107000"/>
                        </a:lnSpc>
                        <a:spcAft>
                          <a:spcPts val="800"/>
                        </a:spcAft>
                        <a:buNone/>
                      </a:pPr>
                      <a:r>
                        <a:rPr lang="en-US" sz="2800" kern="100" dirty="0">
                          <a:effectLst/>
                        </a:rPr>
                        <a:t>f. </a:t>
                      </a:r>
                      <a:r>
                        <a:rPr lang="en-US" sz="2800" kern="100" dirty="0" err="1">
                          <a:effectLst/>
                        </a:rPr>
                        <a:t>различать</a:t>
                      </a:r>
                      <a:r>
                        <a:rPr lang="en-US" sz="2800" kern="100" dirty="0">
                          <a:effectLst/>
                        </a:rPr>
                        <a:t>  </a:t>
                      </a:r>
                      <a:r>
                        <a:rPr lang="ru-RU" sz="2800" kern="100" dirty="0">
                          <a:effectLst/>
                        </a:rPr>
                        <a:t>что-то</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dirty="0">
                          <a:effectLst/>
                        </a:rPr>
                        <a:t>7. academic achievements</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gn="just">
                        <a:lnSpc>
                          <a:spcPct val="107000"/>
                        </a:lnSpc>
                        <a:spcAft>
                          <a:spcPts val="800"/>
                        </a:spcAft>
                        <a:buNone/>
                      </a:pPr>
                      <a:r>
                        <a:rPr lang="en-US" sz="2800" kern="100" dirty="0">
                          <a:effectLst/>
                        </a:rPr>
                        <a:t>g. </a:t>
                      </a:r>
                      <a:r>
                        <a:rPr lang="en-US" sz="2800" kern="100" dirty="0" err="1">
                          <a:effectLst/>
                        </a:rPr>
                        <a:t>потребности</a:t>
                      </a:r>
                      <a:r>
                        <a:rPr lang="en-US" sz="2800" kern="100" dirty="0">
                          <a:effectLst/>
                        </a:rPr>
                        <a:t> и </a:t>
                      </a:r>
                      <a:r>
                        <a:rPr lang="en-US" sz="2800" kern="100" dirty="0" err="1">
                          <a:effectLst/>
                        </a:rPr>
                        <a:t>желания</a:t>
                      </a:r>
                      <a:r>
                        <a:rPr lang="en-US" sz="2800" kern="100" dirty="0">
                          <a:effectLst/>
                        </a:rPr>
                        <a:t> </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dirty="0">
                          <a:effectLst/>
                        </a:rPr>
                        <a:t>8. to set goals</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gn="just">
                        <a:lnSpc>
                          <a:spcPct val="107000"/>
                        </a:lnSpc>
                        <a:spcAft>
                          <a:spcPts val="800"/>
                        </a:spcAft>
                        <a:buNone/>
                      </a:pPr>
                      <a:r>
                        <a:rPr lang="en-US" sz="2800" kern="100" dirty="0">
                          <a:effectLst/>
                        </a:rPr>
                        <a:t>h. </a:t>
                      </a:r>
                      <a:r>
                        <a:rPr lang="en-US" sz="2800" kern="100" dirty="0" err="1">
                          <a:effectLst/>
                        </a:rPr>
                        <a:t>делать</a:t>
                      </a:r>
                      <a:r>
                        <a:rPr lang="en-US" sz="2800" kern="100" dirty="0">
                          <a:effectLst/>
                        </a:rPr>
                        <a:t> </a:t>
                      </a:r>
                      <a:r>
                        <a:rPr lang="en-US" sz="2800" kern="100" dirty="0" err="1">
                          <a:effectLst/>
                        </a:rPr>
                        <a:t>выбор</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dirty="0">
                          <a:effectLst/>
                        </a:rPr>
                        <a:t>9. differentiate between </a:t>
                      </a:r>
                      <a:r>
                        <a:rPr lang="en-US" sz="2800" kern="100" dirty="0" err="1">
                          <a:effectLst/>
                        </a:rPr>
                        <a:t>smth</a:t>
                      </a:r>
                      <a:r>
                        <a:rPr lang="en-US" sz="2800" kern="100" dirty="0">
                          <a:effectLst/>
                        </a:rPr>
                        <a:t>.</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gn="l">
                        <a:lnSpc>
                          <a:spcPct val="107000"/>
                        </a:lnSpc>
                        <a:spcAft>
                          <a:spcPts val="800"/>
                        </a:spcAft>
                        <a:buNone/>
                      </a:pPr>
                      <a:r>
                        <a:rPr lang="en-US" sz="2800" kern="100" dirty="0" err="1">
                          <a:effectLst/>
                        </a:rPr>
                        <a:t>i</a:t>
                      </a:r>
                      <a:r>
                        <a:rPr lang="en-US" sz="2800" kern="100" dirty="0">
                          <a:effectLst/>
                        </a:rPr>
                        <a:t>. </a:t>
                      </a:r>
                      <a:r>
                        <a:rPr lang="en-US" sz="2800" kern="100" dirty="0" err="1">
                          <a:effectLst/>
                        </a:rPr>
                        <a:t>инструмент</a:t>
                      </a:r>
                      <a:r>
                        <a:rPr lang="en-US" sz="2800" kern="100" dirty="0">
                          <a:effectLst/>
                        </a:rPr>
                        <a:t> для </a:t>
                      </a:r>
                      <a:r>
                        <a:rPr lang="en-US" sz="2800" kern="100" dirty="0" err="1">
                          <a:effectLst/>
                        </a:rPr>
                        <a:t>вознаграждения</a:t>
                      </a:r>
                      <a:r>
                        <a:rPr lang="en-US" sz="2800" kern="100" dirty="0">
                          <a:effectLst/>
                        </a:rPr>
                        <a:t> </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dirty="0">
                          <a:effectLst/>
                        </a:rPr>
                        <a:t>10. to instill habits</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gn="just">
                        <a:lnSpc>
                          <a:spcPct val="107000"/>
                        </a:lnSpc>
                        <a:spcAft>
                          <a:spcPts val="800"/>
                        </a:spcAft>
                        <a:buNone/>
                      </a:pPr>
                      <a:r>
                        <a:rPr lang="en-US" sz="2800" kern="100" dirty="0">
                          <a:effectLst/>
                        </a:rPr>
                        <a:t>j. </a:t>
                      </a:r>
                      <a:r>
                        <a:rPr lang="en-US" sz="2800" kern="100" dirty="0" err="1">
                          <a:effectLst/>
                        </a:rPr>
                        <a:t>ценные</a:t>
                      </a:r>
                      <a:r>
                        <a:rPr lang="en-US" sz="2800" kern="100" dirty="0">
                          <a:effectLst/>
                        </a:rPr>
                        <a:t> </a:t>
                      </a:r>
                      <a:r>
                        <a:rPr lang="en-US" sz="2800" kern="100" dirty="0" err="1">
                          <a:effectLst/>
                        </a:rPr>
                        <a:t>уроки</a:t>
                      </a:r>
                      <a:r>
                        <a:rPr lang="en-US" sz="2800" kern="100" dirty="0">
                          <a:effectLst/>
                        </a:rPr>
                        <a:t> </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dirty="0">
                          <a:effectLst/>
                        </a:rPr>
                        <a:t>11. needs and wants</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gn="just">
                        <a:lnSpc>
                          <a:spcPct val="107000"/>
                        </a:lnSpc>
                        <a:spcAft>
                          <a:spcPts val="800"/>
                        </a:spcAft>
                        <a:buNone/>
                      </a:pPr>
                      <a:r>
                        <a:rPr lang="en-US" sz="2800" kern="100" dirty="0">
                          <a:effectLst/>
                        </a:rPr>
                        <a:t>k. </a:t>
                      </a:r>
                      <a:r>
                        <a:rPr lang="en-US" sz="2800" kern="100" dirty="0" err="1">
                          <a:effectLst/>
                        </a:rPr>
                        <a:t>учебные</a:t>
                      </a:r>
                      <a:r>
                        <a:rPr lang="en-US" sz="2800" kern="100" dirty="0">
                          <a:effectLst/>
                        </a:rPr>
                        <a:t> </a:t>
                      </a:r>
                      <a:r>
                        <a:rPr lang="en-US" sz="2800" kern="100" dirty="0" err="1">
                          <a:effectLst/>
                        </a:rPr>
                        <a:t>достижения</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dirty="0">
                          <a:effectLst/>
                        </a:rPr>
                        <a:t>12. a sense of independence</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gn="just">
                        <a:lnSpc>
                          <a:spcPct val="107000"/>
                        </a:lnSpc>
                        <a:spcAft>
                          <a:spcPts val="800"/>
                        </a:spcAft>
                        <a:buNone/>
                      </a:pPr>
                      <a:r>
                        <a:rPr lang="en-US" sz="2800" kern="100" dirty="0">
                          <a:effectLst/>
                        </a:rPr>
                        <a:t>l. </a:t>
                      </a:r>
                      <a:r>
                        <a:rPr lang="en-US" sz="2800" kern="100" dirty="0" err="1">
                          <a:effectLst/>
                        </a:rPr>
                        <a:t>управлять</a:t>
                      </a:r>
                      <a:r>
                        <a:rPr lang="en-US" sz="2800" kern="100" dirty="0">
                          <a:effectLst/>
                        </a:rPr>
                        <a:t> </a:t>
                      </a:r>
                      <a:r>
                        <a:rPr lang="en-US" sz="2800" kern="100" dirty="0" err="1">
                          <a:effectLst/>
                        </a:rPr>
                        <a:t>деньгами</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dirty="0">
                          <a:effectLst/>
                        </a:rPr>
                        <a:t>1</a:t>
                      </a:r>
                      <a:r>
                        <a:rPr lang="ru-RU" sz="2800" kern="100" dirty="0">
                          <a:effectLst/>
                        </a:rPr>
                        <a:t>3</a:t>
                      </a:r>
                      <a:r>
                        <a:rPr lang="en-US" sz="2800" kern="100" dirty="0">
                          <a:effectLst/>
                        </a:rPr>
                        <a:t>. to make choices</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gn="just">
                        <a:lnSpc>
                          <a:spcPct val="107000"/>
                        </a:lnSpc>
                        <a:spcAft>
                          <a:spcPts val="800"/>
                        </a:spcAft>
                        <a:buNone/>
                      </a:pPr>
                      <a:r>
                        <a:rPr lang="en-US" sz="2800" kern="100" dirty="0">
                          <a:effectLst/>
                        </a:rPr>
                        <a:t>m. </a:t>
                      </a:r>
                      <a:r>
                        <a:rPr lang="en-US" sz="2800" kern="100" dirty="0" err="1">
                          <a:effectLst/>
                        </a:rPr>
                        <a:t>количество</a:t>
                      </a:r>
                      <a:r>
                        <a:rPr lang="en-US" sz="2800" kern="100" dirty="0">
                          <a:effectLst/>
                        </a:rPr>
                        <a:t> </a:t>
                      </a:r>
                      <a:r>
                        <a:rPr lang="en-US" sz="2800" kern="100" dirty="0" err="1">
                          <a:effectLst/>
                        </a:rPr>
                        <a:t>денег</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32255"/>
            <a:ext cx="10500852" cy="521566"/>
          </a:xfrm>
        </p:spPr>
        <p:txBody>
          <a:bodyPr>
            <a:noAutofit/>
          </a:bodyPr>
          <a:lstStyle/>
          <a:p>
            <a:r>
              <a:rPr lang="en-US" sz="3600" b="1" dirty="0">
                <a:effectLst>
                  <a:outerShdw blurRad="38100" dist="38100" dir="2700000" algn="tl">
                    <a:srgbClr val="000000">
                      <a:alpha val="43137"/>
                    </a:srgbClr>
                  </a:outerShdw>
                </a:effectLst>
                <a:latin typeface="+mn-lt"/>
              </a:rPr>
              <a:t>Match the expressions with their Russian equivalents.</a:t>
            </a:r>
            <a:r>
              <a:rPr lang="en-US" sz="2400" b="1" dirty="0">
                <a:effectLst>
                  <a:outerShdw blurRad="38100" dist="38100" dir="2700000" algn="tl">
                    <a:srgbClr val="000000">
                      <a:alpha val="43137"/>
                    </a:srgbClr>
                  </a:outerShdw>
                </a:effectLst>
                <a:latin typeface="+mn-lt"/>
              </a:rPr>
              <a:t> </a:t>
            </a:r>
            <a:endParaRPr lang="en-US" sz="4000" b="1" dirty="0">
              <a:effectLst>
                <a:outerShdw blurRad="38100" dist="38100" dir="2700000" algn="tl">
                  <a:srgbClr val="000000">
                    <a:alpha val="43137"/>
                  </a:srgbClr>
                </a:outerShdw>
              </a:effectLst>
              <a:latin typeface="+mn-lt"/>
            </a:endParaRPr>
          </a:p>
        </p:txBody>
      </p:sp>
      <p:graphicFrame>
        <p:nvGraphicFramePr>
          <p:cNvPr id="5" name="Таблица 4"/>
          <p:cNvGraphicFramePr>
            <a:graphicFrameLocks noGrp="1"/>
          </p:cNvGraphicFramePr>
          <p:nvPr/>
        </p:nvGraphicFramePr>
        <p:xfrm>
          <a:off x="1371599" y="753821"/>
          <a:ext cx="10330543" cy="5672017"/>
        </p:xfrm>
        <a:graphic>
          <a:graphicData uri="http://schemas.openxmlformats.org/drawingml/2006/table">
            <a:tbl>
              <a:tblPr firstRow="1" firstCol="1" bandRow="1">
                <a:tableStyleId>{8A107856-5554-42FB-B03E-39F5DBC370BA}</a:tableStyleId>
              </a:tblPr>
              <a:tblGrid>
                <a:gridCol w="4926875"/>
                <a:gridCol w="5403668"/>
              </a:tblGrid>
              <a:tr h="430350">
                <a:tc>
                  <a:txBody>
                    <a:bodyPr/>
                    <a:lstStyle/>
                    <a:p>
                      <a:pPr algn="just">
                        <a:lnSpc>
                          <a:spcPct val="107000"/>
                        </a:lnSpc>
                        <a:spcAft>
                          <a:spcPts val="800"/>
                        </a:spcAft>
                        <a:buNone/>
                      </a:pPr>
                      <a:r>
                        <a:rPr lang="en-US" sz="2800" kern="100" dirty="0">
                          <a:effectLst/>
                        </a:rPr>
                        <a:t>amount of money</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marL="0" marR="0" lvl="0" indent="0" algn="just" defTabSz="914400" rtl="0" eaLnBrk="1" fontAlgn="auto" latinLnBrk="0" hangingPunct="1">
                        <a:lnSpc>
                          <a:spcPct val="107000"/>
                        </a:lnSpc>
                        <a:spcBef>
                          <a:spcPts val="0"/>
                        </a:spcBef>
                        <a:spcAft>
                          <a:spcPts val="800"/>
                        </a:spcAft>
                        <a:buClrTx/>
                        <a:buSzTx/>
                        <a:buFontTx/>
                        <a:buNone/>
                        <a:defRPr/>
                      </a:pPr>
                      <a:r>
                        <a:rPr lang="en-US" sz="2800" b="0" kern="100" dirty="0" err="1">
                          <a:effectLst/>
                        </a:rPr>
                        <a:t>количество</a:t>
                      </a:r>
                      <a:r>
                        <a:rPr lang="en-US" sz="2800" b="0" kern="100" dirty="0">
                          <a:effectLst/>
                        </a:rPr>
                        <a:t> </a:t>
                      </a:r>
                      <a:r>
                        <a:rPr lang="en-US" sz="2800" b="0" kern="100" dirty="0" err="1">
                          <a:effectLst/>
                        </a:rPr>
                        <a:t>денег</a:t>
                      </a:r>
                      <a:endParaRPr lang="ru-RU" sz="2000" b="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dirty="0">
                          <a:effectLst/>
                        </a:rPr>
                        <a:t>financial responsibility</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marL="0" marR="0" lvl="0" indent="0" algn="just" defTabSz="914400" rtl="0" eaLnBrk="1" fontAlgn="auto" latinLnBrk="0" hangingPunct="1">
                        <a:lnSpc>
                          <a:spcPct val="107000"/>
                        </a:lnSpc>
                        <a:spcBef>
                          <a:spcPts val="0"/>
                        </a:spcBef>
                        <a:spcAft>
                          <a:spcPts val="800"/>
                        </a:spcAft>
                        <a:buClrTx/>
                        <a:buSzTx/>
                        <a:buFontTx/>
                        <a:buNone/>
                        <a:defRPr/>
                      </a:pPr>
                      <a:r>
                        <a:rPr lang="en-US" sz="2800" kern="100" dirty="0" err="1">
                          <a:effectLst/>
                        </a:rPr>
                        <a:t>финансовая</a:t>
                      </a:r>
                      <a:r>
                        <a:rPr lang="en-US" sz="2800" kern="100" dirty="0">
                          <a:effectLst/>
                        </a:rPr>
                        <a:t> </a:t>
                      </a:r>
                      <a:r>
                        <a:rPr lang="en-US" sz="2800" kern="100" dirty="0" err="1">
                          <a:effectLst/>
                        </a:rPr>
                        <a:t>ответственность</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dirty="0">
                          <a:effectLst/>
                        </a:rPr>
                        <a:t>to manage money</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marL="0" marR="0" lvl="0" indent="0" algn="just" defTabSz="914400" rtl="0" eaLnBrk="1" fontAlgn="auto" latinLnBrk="0" hangingPunct="1">
                        <a:lnSpc>
                          <a:spcPct val="107000"/>
                        </a:lnSpc>
                        <a:spcBef>
                          <a:spcPts val="0"/>
                        </a:spcBef>
                        <a:spcAft>
                          <a:spcPts val="800"/>
                        </a:spcAft>
                        <a:buClrTx/>
                        <a:buSzTx/>
                        <a:buFontTx/>
                        <a:buNone/>
                        <a:defRPr/>
                      </a:pPr>
                      <a:r>
                        <a:rPr lang="en-US" sz="2800" kern="100" dirty="0" err="1">
                          <a:effectLst/>
                        </a:rPr>
                        <a:t>управлять</a:t>
                      </a:r>
                      <a:r>
                        <a:rPr lang="en-US" sz="2800" kern="100" dirty="0">
                          <a:effectLst/>
                        </a:rPr>
                        <a:t> </a:t>
                      </a:r>
                      <a:r>
                        <a:rPr lang="en-US" sz="2800" kern="100" dirty="0" err="1">
                          <a:effectLst/>
                        </a:rPr>
                        <a:t>деньгами</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dirty="0">
                          <a:effectLst/>
                        </a:rPr>
                        <a:t>valuable lessons</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marL="0" marR="0" lvl="0" indent="0" algn="just" defTabSz="914400" rtl="0" eaLnBrk="1" fontAlgn="auto" latinLnBrk="0" hangingPunct="1">
                        <a:lnSpc>
                          <a:spcPct val="107000"/>
                        </a:lnSpc>
                        <a:spcBef>
                          <a:spcPts val="0"/>
                        </a:spcBef>
                        <a:spcAft>
                          <a:spcPts val="800"/>
                        </a:spcAft>
                        <a:buClrTx/>
                        <a:buSzTx/>
                        <a:buFontTx/>
                        <a:buNone/>
                        <a:defRPr/>
                      </a:pPr>
                      <a:r>
                        <a:rPr lang="en-US" sz="2800" kern="100" dirty="0" err="1">
                          <a:effectLst/>
                        </a:rPr>
                        <a:t>ценные</a:t>
                      </a:r>
                      <a:r>
                        <a:rPr lang="en-US" sz="2800" kern="100" dirty="0">
                          <a:effectLst/>
                        </a:rPr>
                        <a:t> </a:t>
                      </a:r>
                      <a:r>
                        <a:rPr lang="en-US" sz="2800" kern="100" dirty="0" err="1">
                          <a:effectLst/>
                        </a:rPr>
                        <a:t>уроки</a:t>
                      </a:r>
                      <a:r>
                        <a:rPr lang="en-US" sz="2800" kern="100" dirty="0">
                          <a:effectLst/>
                        </a:rPr>
                        <a:t> </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a:effectLst/>
                        </a:rPr>
                        <a:t>a tool to reward</a:t>
                      </a:r>
                      <a:endParaRPr lang="ru-RU" sz="2000" kern="1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gn="just">
                        <a:lnSpc>
                          <a:spcPct val="107000"/>
                        </a:lnSpc>
                        <a:spcAft>
                          <a:spcPts val="800"/>
                        </a:spcAft>
                        <a:buNone/>
                      </a:pPr>
                      <a:r>
                        <a:rPr lang="en-US" sz="2800" kern="100" dirty="0" err="1">
                          <a:effectLst/>
                        </a:rPr>
                        <a:t>инструмент</a:t>
                      </a:r>
                      <a:r>
                        <a:rPr lang="en-US" sz="2800" kern="100" dirty="0">
                          <a:effectLst/>
                        </a:rPr>
                        <a:t> для </a:t>
                      </a:r>
                      <a:r>
                        <a:rPr lang="en-US" sz="2800" kern="100" dirty="0" err="1">
                          <a:effectLst/>
                        </a:rPr>
                        <a:t>вознаграждения</a:t>
                      </a:r>
                      <a:r>
                        <a:rPr lang="en-US" sz="2800" kern="100" dirty="0">
                          <a:effectLst/>
                        </a:rPr>
                        <a:t> </a:t>
                      </a:r>
                      <a:endParaRPr lang="ru-RU" sz="28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a:effectLst/>
                        </a:rPr>
                        <a:t>completion of chores</a:t>
                      </a:r>
                      <a:endParaRPr lang="ru-RU" sz="2000" kern="1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marL="0" marR="0" lvl="0" indent="0" algn="just" defTabSz="914400" rtl="0" eaLnBrk="1" fontAlgn="auto" latinLnBrk="0" hangingPunct="1">
                        <a:lnSpc>
                          <a:spcPct val="107000"/>
                        </a:lnSpc>
                        <a:spcBef>
                          <a:spcPts val="0"/>
                        </a:spcBef>
                        <a:spcAft>
                          <a:spcPts val="800"/>
                        </a:spcAft>
                        <a:buClrTx/>
                        <a:buSzTx/>
                        <a:buFontTx/>
                        <a:buNone/>
                        <a:defRPr/>
                      </a:pPr>
                      <a:r>
                        <a:rPr lang="en-US" sz="2800" kern="100" dirty="0" err="1">
                          <a:effectLst/>
                        </a:rPr>
                        <a:t>выполнение</a:t>
                      </a:r>
                      <a:r>
                        <a:rPr lang="en-US" sz="2800" kern="100" dirty="0">
                          <a:effectLst/>
                        </a:rPr>
                        <a:t> </a:t>
                      </a:r>
                      <a:r>
                        <a:rPr lang="en-US" sz="2800" kern="100" dirty="0" err="1">
                          <a:effectLst/>
                        </a:rPr>
                        <a:t>домашних</a:t>
                      </a:r>
                      <a:r>
                        <a:rPr lang="en-US" sz="2800" kern="100" dirty="0">
                          <a:effectLst/>
                        </a:rPr>
                        <a:t> </a:t>
                      </a:r>
                      <a:r>
                        <a:rPr lang="en-US" sz="2800" kern="100" dirty="0" err="1">
                          <a:effectLst/>
                        </a:rPr>
                        <a:t>дел</a:t>
                      </a:r>
                      <a:r>
                        <a:rPr lang="en-US" sz="2800" kern="100" dirty="0">
                          <a:effectLst/>
                        </a:rPr>
                        <a:t> </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a:effectLst/>
                        </a:rPr>
                        <a:t>academic achievements</a:t>
                      </a:r>
                      <a:endParaRPr lang="ru-RU" sz="2000" kern="1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marL="0" marR="0" lvl="0" indent="0" algn="just" defTabSz="914400" rtl="0" eaLnBrk="1" fontAlgn="auto" latinLnBrk="0" hangingPunct="1">
                        <a:lnSpc>
                          <a:spcPct val="107000"/>
                        </a:lnSpc>
                        <a:spcBef>
                          <a:spcPts val="0"/>
                        </a:spcBef>
                        <a:spcAft>
                          <a:spcPts val="800"/>
                        </a:spcAft>
                        <a:buClrTx/>
                        <a:buSzTx/>
                        <a:buFontTx/>
                        <a:buNone/>
                        <a:defRPr/>
                      </a:pPr>
                      <a:r>
                        <a:rPr lang="en-US" sz="2800" kern="100" dirty="0" err="1">
                          <a:effectLst/>
                        </a:rPr>
                        <a:t>учебные</a:t>
                      </a:r>
                      <a:r>
                        <a:rPr lang="en-US" sz="2800" kern="100" dirty="0">
                          <a:effectLst/>
                        </a:rPr>
                        <a:t> </a:t>
                      </a:r>
                      <a:r>
                        <a:rPr lang="en-US" sz="2800" kern="100" dirty="0" err="1">
                          <a:effectLst/>
                        </a:rPr>
                        <a:t>достижения</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a:effectLst/>
                        </a:rPr>
                        <a:t>to set goals</a:t>
                      </a:r>
                      <a:endParaRPr lang="ru-RU" sz="2000" kern="1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marL="0" marR="0" lvl="0" indent="0" algn="just" defTabSz="914400" rtl="0" eaLnBrk="1" fontAlgn="auto" latinLnBrk="0" hangingPunct="1">
                        <a:lnSpc>
                          <a:spcPct val="107000"/>
                        </a:lnSpc>
                        <a:spcBef>
                          <a:spcPts val="0"/>
                        </a:spcBef>
                        <a:spcAft>
                          <a:spcPts val="800"/>
                        </a:spcAft>
                        <a:buClrTx/>
                        <a:buSzTx/>
                        <a:buFontTx/>
                        <a:buNone/>
                        <a:defRPr/>
                      </a:pPr>
                      <a:r>
                        <a:rPr lang="en-US" sz="2800" b="0" kern="100" dirty="0" err="1">
                          <a:effectLst/>
                        </a:rPr>
                        <a:t>ставить</a:t>
                      </a:r>
                      <a:r>
                        <a:rPr lang="en-US" sz="2800" b="0" kern="100" dirty="0">
                          <a:effectLst/>
                        </a:rPr>
                        <a:t> </a:t>
                      </a:r>
                      <a:r>
                        <a:rPr lang="en-US" sz="2800" b="0" kern="100" dirty="0" err="1">
                          <a:effectLst/>
                        </a:rPr>
                        <a:t>цели</a:t>
                      </a:r>
                      <a:r>
                        <a:rPr lang="en-US" sz="2800" b="0" kern="100" dirty="0">
                          <a:effectLst/>
                        </a:rPr>
                        <a:t> </a:t>
                      </a:r>
                      <a:endParaRPr lang="ru-RU" sz="2000" b="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dirty="0">
                          <a:effectLst/>
                        </a:rPr>
                        <a:t>differentiate between </a:t>
                      </a:r>
                      <a:r>
                        <a:rPr lang="en-US" sz="2800" kern="100" dirty="0" err="1">
                          <a:effectLst/>
                        </a:rPr>
                        <a:t>smth</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gn="l">
                        <a:lnSpc>
                          <a:spcPct val="107000"/>
                        </a:lnSpc>
                        <a:spcAft>
                          <a:spcPts val="800"/>
                        </a:spcAft>
                        <a:buNone/>
                      </a:pPr>
                      <a:r>
                        <a:rPr lang="ru-RU" sz="2800" kern="100" dirty="0">
                          <a:effectLst/>
                        </a:rPr>
                        <a:t>различать</a:t>
                      </a:r>
                      <a:r>
                        <a:rPr lang="en-US" sz="2800" kern="100" dirty="0">
                          <a:effectLst/>
                        </a:rPr>
                        <a:t> </a:t>
                      </a:r>
                      <a:r>
                        <a:rPr lang="ru-RU" sz="2800" kern="100" dirty="0">
                          <a:effectLst/>
                        </a:rPr>
                        <a:t>что-то</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a:effectLst/>
                        </a:rPr>
                        <a:t>to instill habits</a:t>
                      </a:r>
                      <a:endParaRPr lang="ru-RU" sz="2000" kern="1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gn="just">
                        <a:lnSpc>
                          <a:spcPct val="107000"/>
                        </a:lnSpc>
                        <a:spcAft>
                          <a:spcPts val="800"/>
                        </a:spcAft>
                        <a:buNone/>
                      </a:pPr>
                      <a:r>
                        <a:rPr lang="en-US" sz="2800" kern="100" dirty="0" err="1">
                          <a:effectLst/>
                        </a:rPr>
                        <a:t>прививать</a:t>
                      </a:r>
                      <a:r>
                        <a:rPr lang="en-US" sz="2800" kern="100" dirty="0">
                          <a:effectLst/>
                        </a:rPr>
                        <a:t> </a:t>
                      </a:r>
                      <a:r>
                        <a:rPr lang="en-US" sz="2800" kern="100" dirty="0" err="1">
                          <a:effectLst/>
                        </a:rPr>
                        <a:t>привычки</a:t>
                      </a:r>
                      <a:r>
                        <a:rPr lang="en-US" sz="2800" kern="100" dirty="0">
                          <a:effectLst/>
                        </a:rPr>
                        <a:t> </a:t>
                      </a:r>
                      <a:endParaRPr lang="ru-RU" sz="28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a:effectLst/>
                        </a:rPr>
                        <a:t>needs and wants</a:t>
                      </a:r>
                      <a:endParaRPr lang="ru-RU" sz="2000" kern="1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gn="just">
                        <a:lnSpc>
                          <a:spcPct val="107000"/>
                        </a:lnSpc>
                        <a:spcAft>
                          <a:spcPts val="800"/>
                        </a:spcAft>
                        <a:buNone/>
                      </a:pPr>
                      <a:r>
                        <a:rPr lang="en-US" sz="2800" kern="100" dirty="0" err="1">
                          <a:effectLst/>
                        </a:rPr>
                        <a:t>потребности</a:t>
                      </a:r>
                      <a:r>
                        <a:rPr lang="en-US" sz="2800" kern="100" dirty="0">
                          <a:effectLst/>
                        </a:rPr>
                        <a:t> и </a:t>
                      </a:r>
                      <a:r>
                        <a:rPr lang="en-US" sz="2800" kern="100" dirty="0" err="1">
                          <a:effectLst/>
                        </a:rPr>
                        <a:t>желания</a:t>
                      </a:r>
                      <a:r>
                        <a:rPr lang="en-US" sz="2800" kern="100" dirty="0">
                          <a:effectLst/>
                        </a:rPr>
                        <a:t> </a:t>
                      </a:r>
                      <a:endParaRPr lang="ru-RU" sz="28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a:effectLst/>
                        </a:rPr>
                        <a:t>a sense of independence</a:t>
                      </a:r>
                      <a:endParaRPr lang="ru-RU" sz="2000" kern="1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gn="just">
                        <a:lnSpc>
                          <a:spcPct val="107000"/>
                        </a:lnSpc>
                        <a:spcAft>
                          <a:spcPts val="800"/>
                        </a:spcAft>
                        <a:buNone/>
                      </a:pPr>
                      <a:r>
                        <a:rPr lang="en-US" sz="2800" kern="100" dirty="0" err="1">
                          <a:effectLst/>
                        </a:rPr>
                        <a:t>чувство</a:t>
                      </a:r>
                      <a:r>
                        <a:rPr lang="en-US" sz="2800" kern="100" dirty="0">
                          <a:effectLst/>
                        </a:rPr>
                        <a:t> </a:t>
                      </a:r>
                      <a:r>
                        <a:rPr lang="en-US" sz="2800" kern="100" dirty="0" err="1">
                          <a:effectLst/>
                        </a:rPr>
                        <a:t>независимости</a:t>
                      </a:r>
                      <a:r>
                        <a:rPr lang="en-US" sz="2800" kern="100" dirty="0">
                          <a:effectLst/>
                        </a:rPr>
                        <a:t> </a:t>
                      </a:r>
                      <a:endParaRPr lang="ru-RU" sz="28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r h="430350">
                <a:tc>
                  <a:txBody>
                    <a:bodyPr/>
                    <a:lstStyle/>
                    <a:p>
                      <a:pPr algn="just">
                        <a:lnSpc>
                          <a:spcPct val="107000"/>
                        </a:lnSpc>
                        <a:spcAft>
                          <a:spcPts val="800"/>
                        </a:spcAft>
                        <a:buNone/>
                      </a:pPr>
                      <a:r>
                        <a:rPr lang="en-US" sz="2800" kern="100" dirty="0">
                          <a:effectLst/>
                        </a:rPr>
                        <a:t>to make choices</a:t>
                      </a:r>
                      <a:endParaRPr lang="ru-RU" sz="20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gn="just">
                        <a:lnSpc>
                          <a:spcPct val="107000"/>
                        </a:lnSpc>
                        <a:spcAft>
                          <a:spcPts val="800"/>
                        </a:spcAft>
                        <a:buNone/>
                      </a:pPr>
                      <a:r>
                        <a:rPr lang="en-US" sz="2800" kern="100" dirty="0" err="1">
                          <a:effectLst/>
                        </a:rPr>
                        <a:t>делать</a:t>
                      </a:r>
                      <a:r>
                        <a:rPr lang="en-US" sz="2800" kern="100" dirty="0">
                          <a:effectLst/>
                        </a:rPr>
                        <a:t> </a:t>
                      </a:r>
                      <a:r>
                        <a:rPr lang="en-US" sz="2800" kern="100" dirty="0" err="1">
                          <a:effectLst/>
                        </a:rPr>
                        <a:t>выбор</a:t>
                      </a:r>
                      <a:r>
                        <a:rPr lang="en-US" sz="2800" kern="100" dirty="0">
                          <a:effectLst/>
                        </a:rPr>
                        <a:t> </a:t>
                      </a:r>
                      <a:endParaRPr lang="ru-RU" sz="2800" kern="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2826" y="348851"/>
            <a:ext cx="10290796" cy="521566"/>
          </a:xfrm>
        </p:spPr>
        <p:txBody>
          <a:bodyPr>
            <a:noAutofit/>
          </a:bodyPr>
          <a:lstStyle/>
          <a:p>
            <a:r>
              <a:rPr lang="en-US" sz="3600" b="1" kern="100" dirty="0">
                <a:latin typeface="+mn-lt"/>
                <a:ea typeface="Calibri" panose="020F0502020204030204" pitchFamily="34" charset="0"/>
                <a:cs typeface="Mangal" panose="02040503050203030202" pitchFamily="18" charset="0"/>
              </a:rPr>
              <a:t>Fill in the gaps with the correct word:</a:t>
            </a:r>
            <a:endParaRPr lang="en-US" sz="5400" b="1" dirty="0">
              <a:effectLst>
                <a:outerShdw blurRad="38100" dist="38100" dir="2700000" algn="tl">
                  <a:srgbClr val="000000">
                    <a:alpha val="43137"/>
                  </a:srgbClr>
                </a:outerShdw>
              </a:effectLst>
              <a:latin typeface="+mn-lt"/>
            </a:endParaRPr>
          </a:p>
        </p:txBody>
      </p:sp>
      <p:sp>
        <p:nvSpPr>
          <p:cNvPr id="5" name="TextBox 4"/>
          <p:cNvSpPr txBox="1"/>
          <p:nvPr/>
        </p:nvSpPr>
        <p:spPr>
          <a:xfrm>
            <a:off x="1472732" y="1113045"/>
            <a:ext cx="10290796" cy="4631909"/>
          </a:xfrm>
          <a:prstGeom prst="rect">
            <a:avLst/>
          </a:prstGeom>
          <a:noFill/>
        </p:spPr>
        <p:txBody>
          <a:bodyPr wrap="square">
            <a:spAutoFit/>
          </a:bodyPr>
          <a:lstStyle/>
          <a:p>
            <a:pPr>
              <a:lnSpc>
                <a:spcPct val="150000"/>
              </a:lnSpc>
              <a:spcAft>
                <a:spcPts val="800"/>
              </a:spcAft>
              <a:buNone/>
            </a:pPr>
            <a:r>
              <a:rPr lang="en-US" sz="2800" b="1" kern="100" dirty="0">
                <a:solidFill>
                  <a:srgbClr val="C00000"/>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SERVE        INDEPENDENCE        BEHAVIOR        VALUE         PURCHASE</a:t>
            </a:r>
            <a:endParaRPr lang="ru-RU" sz="2000" b="1" kern="100" dirty="0">
              <a:solidFill>
                <a:srgbClr val="C00000"/>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endParaRPr>
          </a:p>
          <a:p>
            <a:pPr>
              <a:lnSpc>
                <a:spcPct val="150000"/>
              </a:lnSpc>
              <a:spcAft>
                <a:spcPts val="800"/>
              </a:spcAft>
              <a:buNone/>
            </a:pPr>
            <a:r>
              <a:rPr lang="en-US" sz="2800" kern="100" dirty="0">
                <a:effectLst/>
                <a:ea typeface="Calibri" panose="020F0502020204030204" pitchFamily="34" charset="0"/>
                <a:cs typeface="Mangal" panose="02040503050203030202" pitchFamily="18" charset="0"/>
              </a:rPr>
              <a:t>1. Good __________ is important, especially when you are in public.</a:t>
            </a:r>
            <a:endParaRPr lang="ru-RU" sz="2000" kern="100" dirty="0">
              <a:effectLst/>
              <a:ea typeface="Calibri" panose="020F0502020204030204" pitchFamily="34" charset="0"/>
              <a:cs typeface="Mangal" panose="02040503050203030202" pitchFamily="18" charset="0"/>
            </a:endParaRPr>
          </a:p>
          <a:p>
            <a:pPr>
              <a:lnSpc>
                <a:spcPct val="150000"/>
              </a:lnSpc>
              <a:spcAft>
                <a:spcPts val="800"/>
              </a:spcAft>
              <a:buNone/>
            </a:pPr>
            <a:r>
              <a:rPr lang="en-US" sz="2800" kern="100" dirty="0">
                <a:effectLst/>
                <a:ea typeface="Calibri" panose="020F0502020204030204" pitchFamily="34" charset="0"/>
                <a:cs typeface="Mangal" panose="02040503050203030202" pitchFamily="18" charset="0"/>
              </a:rPr>
              <a:t>2. What is the _______ of the prize?</a:t>
            </a:r>
            <a:endParaRPr lang="ru-RU" sz="2000" kern="100" dirty="0">
              <a:effectLst/>
              <a:ea typeface="Calibri" panose="020F0502020204030204" pitchFamily="34" charset="0"/>
              <a:cs typeface="Mangal" panose="02040503050203030202" pitchFamily="18" charset="0"/>
            </a:endParaRPr>
          </a:p>
          <a:p>
            <a:pPr>
              <a:lnSpc>
                <a:spcPct val="150000"/>
              </a:lnSpc>
              <a:spcAft>
                <a:spcPts val="800"/>
              </a:spcAft>
              <a:buNone/>
            </a:pPr>
            <a:r>
              <a:rPr lang="en-US" sz="2800" kern="100" dirty="0">
                <a:effectLst/>
                <a:ea typeface="Calibri" panose="020F0502020204030204" pitchFamily="34" charset="0"/>
                <a:cs typeface="Mangal" panose="02040503050203030202" pitchFamily="18" charset="0"/>
              </a:rPr>
              <a:t>3. You cannot __________ happiness.</a:t>
            </a:r>
            <a:endParaRPr lang="ru-RU" sz="2000" kern="100" dirty="0">
              <a:effectLst/>
              <a:ea typeface="Calibri" panose="020F0502020204030204" pitchFamily="34" charset="0"/>
              <a:cs typeface="Mangal" panose="02040503050203030202" pitchFamily="18" charset="0"/>
            </a:endParaRPr>
          </a:p>
          <a:p>
            <a:pPr>
              <a:spcAft>
                <a:spcPts val="800"/>
              </a:spcAft>
              <a:buNone/>
            </a:pPr>
            <a:r>
              <a:rPr lang="en-US" sz="2800" kern="100" dirty="0">
                <a:effectLst/>
                <a:ea typeface="Calibri" panose="020F0502020204030204" pitchFamily="34" charset="0"/>
                <a:cs typeface="Mangal" panose="02040503050203030202" pitchFamily="18" charset="0"/>
              </a:rPr>
              <a:t>4. She has a very strong character which will _______ her well in business.</a:t>
            </a:r>
            <a:endParaRPr lang="ru-RU" sz="2000" kern="100" dirty="0">
              <a:effectLst/>
              <a:ea typeface="Calibri" panose="020F0502020204030204" pitchFamily="34" charset="0"/>
              <a:cs typeface="Mangal" panose="02040503050203030202" pitchFamily="18" charset="0"/>
            </a:endParaRPr>
          </a:p>
          <a:p>
            <a:pPr>
              <a:lnSpc>
                <a:spcPct val="150000"/>
              </a:lnSpc>
              <a:spcAft>
                <a:spcPts val="800"/>
              </a:spcAft>
            </a:pPr>
            <a:r>
              <a:rPr lang="en-US" sz="2800" kern="100" dirty="0">
                <a:effectLst/>
                <a:ea typeface="Calibri" panose="020F0502020204030204" pitchFamily="34" charset="0"/>
                <a:cs typeface="Mangal" panose="02040503050203030202" pitchFamily="18" charset="0"/>
              </a:rPr>
              <a:t> 5.  _____________ is good, as it is freedom!</a:t>
            </a:r>
            <a:endParaRPr lang="ru-RU" sz="2000" kern="100" dirty="0">
              <a:effectLst/>
              <a:ea typeface="Calibri" panose="020F0502020204030204" pitchFamily="34" charset="0"/>
              <a:cs typeface="Mangal" panose="02040503050203030202" pitchFamily="18" charset="0"/>
            </a:endParaRPr>
          </a:p>
        </p:txBody>
      </p:sp>
      <p:sp>
        <p:nvSpPr>
          <p:cNvPr id="7" name="TextBox 6"/>
          <p:cNvSpPr txBox="1"/>
          <p:nvPr/>
        </p:nvSpPr>
        <p:spPr>
          <a:xfrm>
            <a:off x="8190270" y="4100697"/>
            <a:ext cx="1052052" cy="461665"/>
          </a:xfrm>
          <a:prstGeom prst="rect">
            <a:avLst/>
          </a:prstGeom>
          <a:noFill/>
        </p:spPr>
        <p:txBody>
          <a:bodyPr wrap="square">
            <a:spAutoFit/>
          </a:bodyPr>
          <a:lstStyle/>
          <a:p>
            <a:r>
              <a:rPr lang="en-US" sz="2400" b="1" kern="100" dirty="0">
                <a:solidFill>
                  <a:srgbClr val="C00000"/>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SERVE</a:t>
            </a:r>
            <a:endParaRPr lang="ru-RU" sz="2400" dirty="0"/>
          </a:p>
        </p:txBody>
      </p:sp>
      <p:sp>
        <p:nvSpPr>
          <p:cNvPr id="9" name="TextBox 8"/>
          <p:cNvSpPr txBox="1"/>
          <p:nvPr/>
        </p:nvSpPr>
        <p:spPr>
          <a:xfrm>
            <a:off x="2138514" y="5198365"/>
            <a:ext cx="2192594" cy="461665"/>
          </a:xfrm>
          <a:prstGeom prst="rect">
            <a:avLst/>
          </a:prstGeom>
          <a:noFill/>
        </p:spPr>
        <p:txBody>
          <a:bodyPr wrap="square">
            <a:spAutoFit/>
          </a:bodyPr>
          <a:lstStyle/>
          <a:p>
            <a:r>
              <a:rPr lang="en-US" sz="2400" b="1" kern="100" dirty="0">
                <a:solidFill>
                  <a:srgbClr val="C00000"/>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INDEPENDENCE </a:t>
            </a:r>
            <a:endParaRPr lang="ru-RU" sz="2400" dirty="0"/>
          </a:p>
        </p:txBody>
      </p:sp>
      <p:sp>
        <p:nvSpPr>
          <p:cNvPr id="11" name="TextBox 10"/>
          <p:cNvSpPr txBox="1"/>
          <p:nvPr/>
        </p:nvSpPr>
        <p:spPr>
          <a:xfrm>
            <a:off x="2934928" y="2006426"/>
            <a:ext cx="1553493" cy="461665"/>
          </a:xfrm>
          <a:prstGeom prst="rect">
            <a:avLst/>
          </a:prstGeom>
          <a:noFill/>
        </p:spPr>
        <p:txBody>
          <a:bodyPr wrap="square">
            <a:spAutoFit/>
          </a:bodyPr>
          <a:lstStyle/>
          <a:p>
            <a:r>
              <a:rPr lang="en-US" sz="2400" b="1" kern="100" dirty="0">
                <a:solidFill>
                  <a:srgbClr val="C00000"/>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BEHAVIOR</a:t>
            </a:r>
            <a:endParaRPr lang="ru-RU" sz="2400" dirty="0"/>
          </a:p>
        </p:txBody>
      </p:sp>
      <p:sp>
        <p:nvSpPr>
          <p:cNvPr id="13" name="TextBox 12"/>
          <p:cNvSpPr txBox="1"/>
          <p:nvPr/>
        </p:nvSpPr>
        <p:spPr>
          <a:xfrm>
            <a:off x="3814915" y="2759907"/>
            <a:ext cx="1032387" cy="461665"/>
          </a:xfrm>
          <a:prstGeom prst="rect">
            <a:avLst/>
          </a:prstGeom>
          <a:noFill/>
        </p:spPr>
        <p:txBody>
          <a:bodyPr wrap="square">
            <a:spAutoFit/>
          </a:bodyPr>
          <a:lstStyle/>
          <a:p>
            <a:r>
              <a:rPr lang="en-US" sz="2400" b="1" kern="100" dirty="0">
                <a:solidFill>
                  <a:srgbClr val="C00000"/>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VALUE</a:t>
            </a:r>
            <a:endParaRPr lang="ru-RU" sz="2400" dirty="0"/>
          </a:p>
        </p:txBody>
      </p:sp>
      <p:sp>
        <p:nvSpPr>
          <p:cNvPr id="15" name="TextBox 14"/>
          <p:cNvSpPr txBox="1"/>
          <p:nvPr/>
        </p:nvSpPr>
        <p:spPr>
          <a:xfrm>
            <a:off x="3701841" y="3513388"/>
            <a:ext cx="1573161" cy="461665"/>
          </a:xfrm>
          <a:prstGeom prst="rect">
            <a:avLst/>
          </a:prstGeom>
          <a:noFill/>
        </p:spPr>
        <p:txBody>
          <a:bodyPr wrap="square">
            <a:spAutoFit/>
          </a:bodyPr>
          <a:lstStyle/>
          <a:p>
            <a:r>
              <a:rPr lang="en-US" sz="2400" b="1" kern="100" dirty="0">
                <a:solidFill>
                  <a:srgbClr val="C00000"/>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PURCHASE</a:t>
            </a:r>
            <a:endParaRPr lang="ru-RU"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 calcmode="lin" valueType="num">
                                      <p:cBhvr>
                                        <p:cTn id="9" dur="500" fill="hold"/>
                                        <p:tgtEl>
                                          <p:spTgt spid="11"/>
                                        </p:tgtEl>
                                        <p:attrNameLst>
                                          <p:attrName>style.rotation</p:attrName>
                                        </p:attrNameLst>
                                      </p:cBhvr>
                                      <p:tavLst>
                                        <p:tav tm="0">
                                          <p:val>
                                            <p:fltVal val="90"/>
                                          </p:val>
                                        </p:tav>
                                        <p:tav tm="100000">
                                          <p:val>
                                            <p:fltVal val="0"/>
                                          </p:val>
                                        </p:tav>
                                      </p:tavLst>
                                    </p:anim>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 calcmode="lin" valueType="num">
                                      <p:cBhvr>
                                        <p:cTn id="17" dur="500" fill="hold"/>
                                        <p:tgtEl>
                                          <p:spTgt spid="13"/>
                                        </p:tgtEl>
                                        <p:attrNameLst>
                                          <p:attrName>style.rotation</p:attrName>
                                        </p:attrNameLst>
                                      </p:cBhvr>
                                      <p:tavLst>
                                        <p:tav tm="0">
                                          <p:val>
                                            <p:fltVal val="90"/>
                                          </p:val>
                                        </p:tav>
                                        <p:tav tm="100000">
                                          <p:val>
                                            <p:fltVal val="0"/>
                                          </p:val>
                                        </p:tav>
                                      </p:tavLst>
                                    </p:anim>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 calcmode="lin" valueType="num">
                                      <p:cBhvr>
                                        <p:cTn id="25" dur="500" fill="hold"/>
                                        <p:tgtEl>
                                          <p:spTgt spid="15"/>
                                        </p:tgtEl>
                                        <p:attrNameLst>
                                          <p:attrName>style.rotation</p:attrName>
                                        </p:attrNameLst>
                                      </p:cBhvr>
                                      <p:tavLst>
                                        <p:tav tm="0">
                                          <p:val>
                                            <p:fltVal val="90"/>
                                          </p:val>
                                        </p:tav>
                                        <p:tav tm="100000">
                                          <p:val>
                                            <p:fltVal val="0"/>
                                          </p:val>
                                        </p:tav>
                                      </p:tavLst>
                                    </p:anim>
                                    <p:animEffect transition="in" filter="fade">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 calcmode="lin" valueType="num">
                                      <p:cBhvr>
                                        <p:cTn id="33" dur="500" fill="hold"/>
                                        <p:tgtEl>
                                          <p:spTgt spid="7"/>
                                        </p:tgtEl>
                                        <p:attrNameLst>
                                          <p:attrName>style.rotation</p:attrName>
                                        </p:attrNameLst>
                                      </p:cBhvr>
                                      <p:tavLst>
                                        <p:tav tm="0">
                                          <p:val>
                                            <p:fltVal val="90"/>
                                          </p:val>
                                        </p:tav>
                                        <p:tav tm="100000">
                                          <p:val>
                                            <p:fltVal val="0"/>
                                          </p:val>
                                        </p:tav>
                                      </p:tavLst>
                                    </p:anim>
                                    <p:animEffect transition="in" filter="fade">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 calcmode="lin" valueType="num">
                                      <p:cBhvr>
                                        <p:cTn id="41" dur="500" fill="hold"/>
                                        <p:tgtEl>
                                          <p:spTgt spid="9"/>
                                        </p:tgtEl>
                                        <p:attrNameLst>
                                          <p:attrName>style.rotation</p:attrName>
                                        </p:attrNameLst>
                                      </p:cBhvr>
                                      <p:tavLst>
                                        <p:tav tm="0">
                                          <p:val>
                                            <p:fltVal val="90"/>
                                          </p:val>
                                        </p:tav>
                                        <p:tav tm="100000">
                                          <p:val>
                                            <p:fltVal val="0"/>
                                          </p:val>
                                        </p:tav>
                                      </p:tavLst>
                                    </p:anim>
                                    <p:animEffect transition="in" filter="fade">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55358" y="-79513"/>
            <a:ext cx="11230708" cy="521566"/>
          </a:xfrm>
        </p:spPr>
        <p:txBody>
          <a:bodyPr>
            <a:noAutofit/>
          </a:bodyPr>
          <a:lstStyle/>
          <a:p>
            <a:r>
              <a:rPr lang="en-US" sz="3000" b="1" dirty="0">
                <a:effectLst>
                  <a:outerShdw blurRad="38100" dist="38100" dir="2700000" algn="tl">
                    <a:srgbClr val="000000">
                      <a:alpha val="43137"/>
                    </a:srgbClr>
                  </a:outerShdw>
                </a:effectLst>
                <a:latin typeface="+mn-lt"/>
              </a:rPr>
              <a:t>Read the text. Speaking. Task 1 </a:t>
            </a:r>
            <a:endParaRPr lang="en-US" sz="3000" b="1" dirty="0">
              <a:effectLst>
                <a:outerShdw blurRad="38100" dist="38100" dir="2700000" algn="tl">
                  <a:srgbClr val="000000">
                    <a:alpha val="43137"/>
                  </a:srgbClr>
                </a:outerShdw>
              </a:effectLst>
              <a:latin typeface="+mn-lt"/>
            </a:endParaRPr>
          </a:p>
        </p:txBody>
      </p:sp>
      <p:sp>
        <p:nvSpPr>
          <p:cNvPr id="5" name="TextBox 4"/>
          <p:cNvSpPr txBox="1"/>
          <p:nvPr/>
        </p:nvSpPr>
        <p:spPr>
          <a:xfrm>
            <a:off x="970059" y="260783"/>
            <a:ext cx="11094720" cy="6698565"/>
          </a:xfrm>
          <a:prstGeom prst="rect">
            <a:avLst/>
          </a:prstGeom>
          <a:noFill/>
        </p:spPr>
        <p:txBody>
          <a:bodyPr wrap="square">
            <a:spAutoFit/>
          </a:bodyPr>
          <a:lstStyle/>
          <a:p>
            <a:pPr algn="just">
              <a:lnSpc>
                <a:spcPct val="150000"/>
              </a:lnSpc>
              <a:spcAft>
                <a:spcPts val="800"/>
              </a:spcAft>
              <a:buNone/>
            </a:pPr>
            <a:r>
              <a:rPr lang="en-US" sz="2000" kern="100" dirty="0">
                <a:effectLst/>
                <a:latin typeface="Verdana" panose="020B0604030504040204" pitchFamily="34" charset="0"/>
                <a:ea typeface="Verdana" panose="020B0604030504040204" pitchFamily="34" charset="0"/>
                <a:cs typeface="Mangal" panose="02040503050203030202" pitchFamily="18" charset="0"/>
              </a:rPr>
              <a:t>Pocket money, also known as </a:t>
            </a:r>
            <a:r>
              <a:rPr lang="en-US" sz="2000" kern="100" dirty="0">
                <a:latin typeface="Verdana" panose="020B0604030504040204" pitchFamily="34" charset="0"/>
                <a:ea typeface="Verdana" panose="020B0604030504040204" pitchFamily="34" charset="0"/>
                <a:cs typeface="Mangal" panose="02040503050203030202" pitchFamily="18" charset="0"/>
              </a:rPr>
              <a:t>an allowance, is a small amount of money given regularly to children by their parents or guardians. It serves as a way to teach children financial responsibility and help them learn how to manage money from a young age. By receiving pocket money, children can learn valuable lessons about budgeting, saving, and making choices about how to spend their money. </a:t>
            </a:r>
            <a:endParaRPr lang="ru-RU" sz="2000" kern="100" dirty="0">
              <a:latin typeface="Verdana" panose="020B0604030504040204" pitchFamily="34" charset="0"/>
              <a:ea typeface="Verdana" panose="020B0604030504040204" pitchFamily="34" charset="0"/>
              <a:cs typeface="Mangal" panose="02040503050203030202" pitchFamily="18" charset="0"/>
            </a:endParaRPr>
          </a:p>
          <a:p>
            <a:pPr algn="just">
              <a:lnSpc>
                <a:spcPct val="150000"/>
              </a:lnSpc>
              <a:spcAft>
                <a:spcPts val="800"/>
              </a:spcAft>
              <a:buNone/>
            </a:pPr>
            <a:r>
              <a:rPr lang="en-US" sz="2000" kern="100" dirty="0">
                <a:latin typeface="Verdana" panose="020B0604030504040204" pitchFamily="34" charset="0"/>
                <a:ea typeface="Verdana" panose="020B0604030504040204" pitchFamily="34" charset="0"/>
                <a:cs typeface="Mangal" panose="02040503050203030202" pitchFamily="18" charset="0"/>
              </a:rPr>
              <a:t>Parents often use pocket money as a tool to reward good behavior, completion of chores, or academic achievements. It can also help children understand the value of money and the importance of setting financial goals. Through managing their pocket money, children can learn to prioritize their spending, differentiate between needs and wants, and even start saving for larger purchases or future goals. </a:t>
            </a:r>
            <a:endParaRPr lang="ru-RU" sz="2000" kern="100" dirty="0">
              <a:latin typeface="Verdana" panose="020B0604030504040204" pitchFamily="34" charset="0"/>
              <a:ea typeface="Verdana" panose="020B0604030504040204" pitchFamily="34" charset="0"/>
              <a:cs typeface="Mangal" panose="02040503050203030202" pitchFamily="18" charset="0"/>
            </a:endParaRPr>
          </a:p>
          <a:p>
            <a:pPr algn="just">
              <a:lnSpc>
                <a:spcPct val="150000"/>
              </a:lnSpc>
              <a:spcAft>
                <a:spcPts val="800"/>
              </a:spcAft>
            </a:pPr>
            <a:r>
              <a:rPr lang="en-US" sz="2000" kern="100" dirty="0">
                <a:latin typeface="Verdana" panose="020B0604030504040204" pitchFamily="34" charset="0"/>
                <a:ea typeface="Verdana" panose="020B0604030504040204" pitchFamily="34" charset="0"/>
                <a:cs typeface="Mangal" panose="02040503050203030202" pitchFamily="18" charset="0"/>
              </a:rPr>
              <a:t>Overall, pocket money can be a valuable tool for teaching children about money management and instilling good financial habits. It provides children with a sense of independence and responsibility while also helping them develop important life skills that will serve them well into adulthood.</a:t>
            </a:r>
            <a:endParaRPr lang="ru-RU" sz="2000" kern="100" dirty="0">
              <a:latin typeface="Verdana" panose="020B0604030504040204" pitchFamily="34" charset="0"/>
              <a:ea typeface="Verdana" panose="020B0604030504040204" pitchFamily="34" charset="0"/>
              <a:cs typeface="Mangal" panose="02040503050203030202"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5342" y="182363"/>
            <a:ext cx="10290796" cy="521566"/>
          </a:xfrm>
        </p:spPr>
        <p:txBody>
          <a:bodyPr>
            <a:noAutofit/>
          </a:bodyPr>
          <a:lstStyle/>
          <a:p>
            <a:r>
              <a:rPr lang="en-US" sz="3000" b="1" dirty="0">
                <a:effectLst>
                  <a:outerShdw blurRad="38100" dist="38100" dir="2700000" algn="tl">
                    <a:srgbClr val="000000">
                      <a:alpha val="43137"/>
                    </a:srgbClr>
                  </a:outerShdw>
                </a:effectLst>
                <a:latin typeface="+mn-lt"/>
              </a:rPr>
              <a:t>Read the text. Fill in the gaps with the correct words. </a:t>
            </a:r>
            <a:endParaRPr lang="en-US" sz="3000" b="1" dirty="0">
              <a:effectLst>
                <a:outerShdw blurRad="38100" dist="38100" dir="2700000" algn="tl">
                  <a:srgbClr val="000000">
                    <a:alpha val="43137"/>
                  </a:srgbClr>
                </a:outerShdw>
              </a:effectLst>
              <a:latin typeface="+mn-lt"/>
            </a:endParaRPr>
          </a:p>
        </p:txBody>
      </p:sp>
      <p:sp>
        <p:nvSpPr>
          <p:cNvPr id="5" name="TextBox 4"/>
          <p:cNvSpPr txBox="1"/>
          <p:nvPr/>
        </p:nvSpPr>
        <p:spPr>
          <a:xfrm>
            <a:off x="1348039" y="703929"/>
            <a:ext cx="10485402" cy="5789790"/>
          </a:xfrm>
          <a:prstGeom prst="rect">
            <a:avLst/>
          </a:prstGeom>
          <a:noFill/>
        </p:spPr>
        <p:txBody>
          <a:bodyPr wrap="square">
            <a:spAutoFit/>
          </a:bodyPr>
          <a:lstStyle/>
          <a:p>
            <a:pPr algn="just">
              <a:lnSpc>
                <a:spcPct val="150000"/>
              </a:lnSpc>
              <a:spcAft>
                <a:spcPts val="800"/>
              </a:spcAft>
              <a:buNone/>
            </a:pPr>
            <a:r>
              <a:rPr lang="en-US" sz="2000" kern="100" dirty="0">
                <a:effectLst/>
                <a:ea typeface="Calibri" panose="020F0502020204030204" pitchFamily="34" charset="0"/>
                <a:cs typeface="Mangal" panose="02040503050203030202" pitchFamily="18" charset="0"/>
              </a:rPr>
              <a:t>Pocket money, also known as an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_____</a:t>
            </a:r>
            <a:r>
              <a:rPr lang="en-US" sz="2000" kern="100" dirty="0">
                <a:effectLst/>
                <a:ea typeface="Calibri" panose="020F0502020204030204" pitchFamily="34" charset="0"/>
                <a:cs typeface="Mangal" panose="02040503050203030202" pitchFamily="18" charset="0"/>
              </a:rPr>
              <a:t>, is a small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_______</a:t>
            </a:r>
            <a:r>
              <a:rPr lang="en-US" sz="2000" kern="100" dirty="0">
                <a:effectLst/>
                <a:ea typeface="Calibri" panose="020F0502020204030204" pitchFamily="34" charset="0"/>
                <a:cs typeface="Mangal" panose="02040503050203030202" pitchFamily="18" charset="0"/>
              </a:rPr>
              <a:t>given regularly to children by their parents or guardians. It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_____</a:t>
            </a:r>
            <a:r>
              <a:rPr lang="en-US" sz="2000" kern="100" dirty="0">
                <a:effectLst/>
                <a:ea typeface="Calibri" panose="020F0502020204030204" pitchFamily="34" charset="0"/>
                <a:cs typeface="Mangal" panose="02040503050203030202" pitchFamily="18" charset="0"/>
              </a:rPr>
              <a:t> as a way to teach children financial responsibility and help them learn how to manage money from a young age. By receiving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_____</a:t>
            </a:r>
            <a:r>
              <a:rPr lang="en-US" sz="2000" kern="100" dirty="0">
                <a:effectLst/>
                <a:ea typeface="Calibri" panose="020F0502020204030204" pitchFamily="34" charset="0"/>
                <a:cs typeface="Mangal" panose="02040503050203030202" pitchFamily="18" charset="0"/>
              </a:rPr>
              <a:t>, children can learn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______</a:t>
            </a:r>
            <a:r>
              <a:rPr lang="en-US" sz="2000" kern="100" dirty="0">
                <a:effectLst/>
                <a:ea typeface="Calibri" panose="020F0502020204030204" pitchFamily="34" charset="0"/>
                <a:cs typeface="Mangal" panose="02040503050203030202" pitchFamily="18" charset="0"/>
              </a:rPr>
              <a:t>about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_______</a:t>
            </a:r>
            <a:r>
              <a:rPr lang="en-US" sz="2000" kern="100" dirty="0">
                <a:effectLst/>
                <a:ea typeface="Calibri" panose="020F0502020204030204" pitchFamily="34" charset="0"/>
                <a:cs typeface="Mangal" panose="02040503050203030202" pitchFamily="18" charset="0"/>
              </a:rPr>
              <a:t>, saving, and making choices about how to spend their money. </a:t>
            </a:r>
            <a:endParaRPr lang="ru-RU" sz="1600" kern="100" dirty="0">
              <a:effectLst/>
              <a:ea typeface="Calibri" panose="020F0502020204030204" pitchFamily="34" charset="0"/>
              <a:cs typeface="Mangal" panose="02040503050203030202" pitchFamily="18" charset="0"/>
            </a:endParaRPr>
          </a:p>
          <a:p>
            <a:pPr algn="just">
              <a:lnSpc>
                <a:spcPct val="150000"/>
              </a:lnSpc>
              <a:spcAft>
                <a:spcPts val="800"/>
              </a:spcAft>
              <a:buNone/>
            </a:pPr>
            <a:r>
              <a:rPr lang="en-US" sz="2000" kern="100" dirty="0">
                <a:effectLst/>
                <a:ea typeface="Calibri" panose="020F0502020204030204" pitchFamily="34" charset="0"/>
                <a:cs typeface="Mangal" panose="02040503050203030202" pitchFamily="18" charset="0"/>
              </a:rPr>
              <a:t>Parents often use pocket money as a tool to reward good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______</a:t>
            </a:r>
            <a:r>
              <a:rPr lang="en-US" sz="2000" kern="100" dirty="0">
                <a:effectLst/>
                <a:ea typeface="Calibri" panose="020F0502020204030204" pitchFamily="34" charset="0"/>
                <a:cs typeface="Mangal" panose="02040503050203030202" pitchFamily="18" charset="0"/>
              </a:rPr>
              <a:t>, completion of chores, or academic achievements. It can also help children understand the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__________</a:t>
            </a:r>
            <a:r>
              <a:rPr lang="en-US" sz="2000" kern="100" dirty="0">
                <a:effectLst/>
                <a:ea typeface="Calibri" panose="020F0502020204030204" pitchFamily="34" charset="0"/>
                <a:cs typeface="Mangal" panose="02040503050203030202" pitchFamily="18" charset="0"/>
              </a:rPr>
              <a:t>and the importance of setting financial goals. Through managing their pocket money, children can learn to prioritize their spending, differentiate between needs and wants, and even start saving for larger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_________</a:t>
            </a:r>
            <a:r>
              <a:rPr lang="en-US" sz="2000" kern="100" dirty="0">
                <a:effectLst/>
                <a:ea typeface="Calibri" panose="020F0502020204030204" pitchFamily="34" charset="0"/>
                <a:cs typeface="Mangal" panose="02040503050203030202" pitchFamily="18" charset="0"/>
              </a:rPr>
              <a:t> or future goals. </a:t>
            </a:r>
            <a:endParaRPr lang="ru-RU" sz="1600" kern="100" dirty="0">
              <a:effectLst/>
              <a:ea typeface="Calibri" panose="020F0502020204030204" pitchFamily="34" charset="0"/>
              <a:cs typeface="Mangal" panose="02040503050203030202" pitchFamily="18" charset="0"/>
            </a:endParaRPr>
          </a:p>
          <a:p>
            <a:pPr algn="just">
              <a:lnSpc>
                <a:spcPct val="150000"/>
              </a:lnSpc>
              <a:spcAft>
                <a:spcPts val="800"/>
              </a:spcAft>
            </a:pPr>
            <a:r>
              <a:rPr lang="en-US" sz="2000" kern="100" dirty="0">
                <a:effectLst/>
                <a:ea typeface="Calibri" panose="020F0502020204030204" pitchFamily="34" charset="0"/>
                <a:cs typeface="Mangal" panose="02040503050203030202" pitchFamily="18" charset="0"/>
              </a:rPr>
              <a:t>Overall, pocket money can be a valuable tool for teaching children about money management and instilling good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_____________</a:t>
            </a:r>
            <a:r>
              <a:rPr lang="en-US" sz="2000" kern="100" dirty="0">
                <a:effectLst/>
                <a:ea typeface="Calibri" panose="020F0502020204030204" pitchFamily="34" charset="0"/>
                <a:cs typeface="Mangal" panose="02040503050203030202" pitchFamily="18" charset="0"/>
              </a:rPr>
              <a:t>. It provides children with a sense of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__________</a:t>
            </a:r>
            <a:r>
              <a:rPr lang="en-US" sz="2000" kern="100" dirty="0">
                <a:effectLst/>
                <a:ea typeface="Calibri" panose="020F0502020204030204" pitchFamily="34" charset="0"/>
                <a:cs typeface="Mangal" panose="02040503050203030202" pitchFamily="18" charset="0"/>
              </a:rPr>
              <a:t> and responsibility while also helping them develop important life skills that will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_________</a:t>
            </a:r>
            <a:r>
              <a:rPr lang="en-US" sz="2000" kern="100" dirty="0">
                <a:effectLst/>
                <a:ea typeface="Calibri" panose="020F0502020204030204" pitchFamily="34" charset="0"/>
                <a:cs typeface="Mangal" panose="02040503050203030202" pitchFamily="18" charset="0"/>
              </a:rPr>
              <a:t> them well into adulthood.</a:t>
            </a:r>
            <a:endParaRPr lang="ru-RU" sz="1600" kern="100" dirty="0">
              <a:effectLst/>
              <a:ea typeface="Calibri" panose="020F0502020204030204" pitchFamily="34" charset="0"/>
              <a:cs typeface="Mangal" panose="02040503050203030202"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5342" y="182363"/>
            <a:ext cx="10290796" cy="521566"/>
          </a:xfrm>
        </p:spPr>
        <p:txBody>
          <a:bodyPr>
            <a:noAutofit/>
          </a:bodyPr>
          <a:lstStyle/>
          <a:p>
            <a:r>
              <a:rPr lang="en-US" sz="3000" b="1" dirty="0">
                <a:effectLst>
                  <a:outerShdw blurRad="38100" dist="38100" dir="2700000" algn="tl">
                    <a:srgbClr val="000000">
                      <a:alpha val="43137"/>
                    </a:srgbClr>
                  </a:outerShdw>
                </a:effectLst>
                <a:latin typeface="+mn-lt"/>
              </a:rPr>
              <a:t>Read the text. Fill in the gaps with the correct words. EGE 19-24 </a:t>
            </a:r>
            <a:endParaRPr lang="en-US" sz="3000" b="1" dirty="0">
              <a:effectLst>
                <a:outerShdw blurRad="38100" dist="38100" dir="2700000" algn="tl">
                  <a:srgbClr val="000000">
                    <a:alpha val="43137"/>
                  </a:srgbClr>
                </a:outerShdw>
              </a:effectLst>
              <a:latin typeface="+mn-lt"/>
            </a:endParaRPr>
          </a:p>
        </p:txBody>
      </p:sp>
      <p:sp>
        <p:nvSpPr>
          <p:cNvPr id="5" name="TextBox 4"/>
          <p:cNvSpPr txBox="1"/>
          <p:nvPr/>
        </p:nvSpPr>
        <p:spPr>
          <a:xfrm>
            <a:off x="1348039" y="703929"/>
            <a:ext cx="10485402" cy="5788123"/>
          </a:xfrm>
          <a:prstGeom prst="rect">
            <a:avLst/>
          </a:prstGeom>
          <a:noFill/>
        </p:spPr>
        <p:txBody>
          <a:bodyPr wrap="square">
            <a:spAutoFit/>
          </a:bodyPr>
          <a:lstStyle/>
          <a:p>
            <a:pPr algn="just">
              <a:lnSpc>
                <a:spcPct val="150000"/>
              </a:lnSpc>
              <a:spcAft>
                <a:spcPts val="800"/>
              </a:spcAft>
              <a:buNone/>
            </a:pPr>
            <a:r>
              <a:rPr lang="en-US" sz="2000" kern="100" dirty="0">
                <a:effectLst/>
                <a:ea typeface="Calibri" panose="020F0502020204030204" pitchFamily="34" charset="0"/>
                <a:cs typeface="Mangal" panose="02040503050203030202" pitchFamily="18" charset="0"/>
              </a:rPr>
              <a:t>Pocket money, also known as an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allowance</a:t>
            </a:r>
            <a:r>
              <a:rPr lang="en-US" sz="2000" kern="100" dirty="0">
                <a:effectLst/>
                <a:ea typeface="Calibri" panose="020F0502020204030204" pitchFamily="34" charset="0"/>
                <a:cs typeface="Mangal" panose="02040503050203030202" pitchFamily="18" charset="0"/>
              </a:rPr>
              <a:t>, is a small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amount of money</a:t>
            </a:r>
            <a:r>
              <a:rPr lang="en-US" sz="2000" kern="100" dirty="0">
                <a:effectLst/>
                <a:ea typeface="Calibri" panose="020F0502020204030204" pitchFamily="34" charset="0"/>
                <a:cs typeface="Mangal" panose="02040503050203030202" pitchFamily="18" charset="0"/>
              </a:rPr>
              <a:t> given regularly to children by their parents or guardians. It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serves</a:t>
            </a:r>
            <a:r>
              <a:rPr lang="en-US" sz="2000" kern="100" dirty="0">
                <a:effectLst/>
                <a:ea typeface="Calibri" panose="020F0502020204030204" pitchFamily="34" charset="0"/>
                <a:cs typeface="Mangal" panose="02040503050203030202" pitchFamily="18" charset="0"/>
              </a:rPr>
              <a:t> as a way to teach children financial responsibility and help them learn how to manage money from a young age. By receiving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pocket money</a:t>
            </a:r>
            <a:r>
              <a:rPr lang="en-US" sz="2000" kern="100" dirty="0">
                <a:effectLst/>
                <a:ea typeface="Calibri" panose="020F0502020204030204" pitchFamily="34" charset="0"/>
                <a:cs typeface="Mangal" panose="02040503050203030202" pitchFamily="18" charset="0"/>
              </a:rPr>
              <a:t>, children can learn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valuable lessons</a:t>
            </a:r>
            <a:r>
              <a:rPr lang="en-US" sz="2000" kern="100" dirty="0">
                <a:effectLst/>
                <a:ea typeface="Calibri" panose="020F0502020204030204" pitchFamily="34" charset="0"/>
                <a:cs typeface="Mangal" panose="02040503050203030202" pitchFamily="18" charset="0"/>
              </a:rPr>
              <a:t> about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budgeting</a:t>
            </a:r>
            <a:r>
              <a:rPr lang="en-US" sz="2000" kern="100" dirty="0">
                <a:effectLst/>
                <a:ea typeface="Calibri" panose="020F0502020204030204" pitchFamily="34" charset="0"/>
                <a:cs typeface="Mangal" panose="02040503050203030202" pitchFamily="18" charset="0"/>
              </a:rPr>
              <a:t>, saving, and making choices about how to spend their money. </a:t>
            </a:r>
            <a:endParaRPr lang="ru-RU" sz="1600" kern="100" dirty="0">
              <a:effectLst/>
              <a:ea typeface="Calibri" panose="020F0502020204030204" pitchFamily="34" charset="0"/>
              <a:cs typeface="Mangal" panose="02040503050203030202" pitchFamily="18" charset="0"/>
            </a:endParaRPr>
          </a:p>
          <a:p>
            <a:pPr algn="just">
              <a:lnSpc>
                <a:spcPct val="150000"/>
              </a:lnSpc>
              <a:spcAft>
                <a:spcPts val="800"/>
              </a:spcAft>
              <a:buNone/>
            </a:pPr>
            <a:r>
              <a:rPr lang="en-US" sz="2000" kern="100" dirty="0">
                <a:effectLst/>
                <a:ea typeface="Calibri" panose="020F0502020204030204" pitchFamily="34" charset="0"/>
                <a:cs typeface="Mangal" panose="02040503050203030202" pitchFamily="18" charset="0"/>
              </a:rPr>
              <a:t>Parents often use pocket money as a tool to reward good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behavior</a:t>
            </a:r>
            <a:r>
              <a:rPr lang="en-US" sz="2000" kern="100" dirty="0">
                <a:effectLst/>
                <a:ea typeface="Calibri" panose="020F0502020204030204" pitchFamily="34" charset="0"/>
                <a:cs typeface="Mangal" panose="02040503050203030202" pitchFamily="18" charset="0"/>
              </a:rPr>
              <a:t>, completion of chores, or academic achievements. It can also help children understand the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value of money</a:t>
            </a:r>
            <a:r>
              <a:rPr lang="en-US" sz="2000" kern="100" dirty="0">
                <a:effectLst/>
                <a:ea typeface="Calibri" panose="020F0502020204030204" pitchFamily="34" charset="0"/>
                <a:cs typeface="Mangal" panose="02040503050203030202" pitchFamily="18" charset="0"/>
              </a:rPr>
              <a:t> and the importance of setting financial goals. Through managing their pocket money, children can learn to prioritize their spending, differentiate between needs and wants, and even start saving for larger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purchases</a:t>
            </a:r>
            <a:r>
              <a:rPr lang="en-US" sz="2000" kern="100" dirty="0">
                <a:effectLst/>
                <a:ea typeface="Calibri" panose="020F0502020204030204" pitchFamily="34" charset="0"/>
                <a:cs typeface="Mangal" panose="02040503050203030202" pitchFamily="18" charset="0"/>
              </a:rPr>
              <a:t> or future goals. </a:t>
            </a:r>
            <a:endParaRPr lang="ru-RU" sz="1600" kern="100" dirty="0">
              <a:effectLst/>
              <a:ea typeface="Calibri" panose="020F0502020204030204" pitchFamily="34" charset="0"/>
              <a:cs typeface="Mangal" panose="02040503050203030202" pitchFamily="18" charset="0"/>
            </a:endParaRPr>
          </a:p>
          <a:p>
            <a:pPr algn="just">
              <a:lnSpc>
                <a:spcPct val="150000"/>
              </a:lnSpc>
              <a:spcAft>
                <a:spcPts val="800"/>
              </a:spcAft>
            </a:pPr>
            <a:r>
              <a:rPr lang="en-US" sz="2000" kern="100" dirty="0">
                <a:effectLst/>
                <a:ea typeface="Calibri" panose="020F0502020204030204" pitchFamily="34" charset="0"/>
                <a:cs typeface="Mangal" panose="02040503050203030202" pitchFamily="18" charset="0"/>
              </a:rPr>
              <a:t>Overall, pocket money can be a valuable tool for teaching children about money management and instilling good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financial habits</a:t>
            </a:r>
            <a:r>
              <a:rPr lang="en-US" sz="2000" kern="100" dirty="0">
                <a:effectLst/>
                <a:ea typeface="Calibri" panose="020F0502020204030204" pitchFamily="34" charset="0"/>
                <a:cs typeface="Mangal" panose="02040503050203030202" pitchFamily="18" charset="0"/>
              </a:rPr>
              <a:t>. It provides children with a sense of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independence</a:t>
            </a:r>
            <a:r>
              <a:rPr lang="en-US" sz="2000" kern="100" dirty="0">
                <a:effectLst/>
                <a:ea typeface="Calibri" panose="020F0502020204030204" pitchFamily="34" charset="0"/>
                <a:cs typeface="Mangal" panose="02040503050203030202" pitchFamily="18" charset="0"/>
              </a:rPr>
              <a:t> and responsibility while also helping them develop important life skills that will </a:t>
            </a:r>
            <a:r>
              <a:rPr lang="en-US" sz="2000" b="1" kern="100" dirty="0">
                <a:solidFill>
                  <a:schemeClr val="accent2">
                    <a:lumMod val="75000"/>
                  </a:schemeClr>
                </a:solidFill>
                <a:effectLst>
                  <a:outerShdw blurRad="38100" dist="38100" dir="2700000" algn="tl">
                    <a:srgbClr val="000000">
                      <a:alpha val="43137"/>
                    </a:srgbClr>
                  </a:outerShdw>
                </a:effectLst>
                <a:ea typeface="Calibri" panose="020F0502020204030204" pitchFamily="34" charset="0"/>
                <a:cs typeface="Mangal" panose="02040503050203030202" pitchFamily="18" charset="0"/>
              </a:rPr>
              <a:t>serve</a:t>
            </a:r>
            <a:r>
              <a:rPr lang="en-US" sz="2000" kern="100" dirty="0">
                <a:effectLst/>
                <a:ea typeface="Calibri" panose="020F0502020204030204" pitchFamily="34" charset="0"/>
                <a:cs typeface="Mangal" panose="02040503050203030202" pitchFamily="18" charset="0"/>
              </a:rPr>
              <a:t> them well into adulthood.</a:t>
            </a:r>
            <a:endParaRPr lang="ru-RU" sz="1600" kern="100" dirty="0">
              <a:effectLst/>
              <a:ea typeface="Calibri" panose="020F0502020204030204" pitchFamily="34" charset="0"/>
              <a:cs typeface="Mangal" panose="02040503050203030202"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514169" y="290953"/>
            <a:ext cx="9773263" cy="646331"/>
          </a:xfrm>
          <a:prstGeom prst="rect">
            <a:avLst/>
          </a:prstGeom>
          <a:noFill/>
        </p:spPr>
        <p:txBody>
          <a:bodyPr wrap="square">
            <a:spAutoFit/>
          </a:bodyPr>
          <a:lstStyle/>
          <a:p>
            <a:r>
              <a:rPr lang="en-US" sz="3600" b="1" i="0" u="none" strike="noStrike" baseline="0" dirty="0">
                <a:solidFill>
                  <a:srgbClr val="400704"/>
                </a:solidFill>
                <a:effectLst>
                  <a:outerShdw blurRad="38100" dist="38100" dir="2700000" algn="tl">
                    <a:srgbClr val="000000">
                      <a:alpha val="43137"/>
                    </a:srgbClr>
                  </a:outerShdw>
                </a:effectLst>
              </a:rPr>
              <a:t>Write whether the statements are TRUE or FALSE.</a:t>
            </a:r>
            <a:endParaRPr lang="ru-RU" sz="3600" b="1" dirty="0">
              <a:solidFill>
                <a:srgbClr val="400704"/>
              </a:solidFill>
              <a:effectLst>
                <a:outerShdw blurRad="38100" dist="38100" dir="2700000" algn="tl">
                  <a:srgbClr val="000000">
                    <a:alpha val="43137"/>
                  </a:srgbClr>
                </a:outerShdw>
              </a:effectLst>
            </a:endParaRPr>
          </a:p>
        </p:txBody>
      </p:sp>
      <p:sp>
        <p:nvSpPr>
          <p:cNvPr id="9" name="TextBox 8"/>
          <p:cNvSpPr txBox="1"/>
          <p:nvPr/>
        </p:nvSpPr>
        <p:spPr>
          <a:xfrm>
            <a:off x="1312606" y="1065103"/>
            <a:ext cx="10722077" cy="4975721"/>
          </a:xfrm>
          <a:prstGeom prst="rect">
            <a:avLst/>
          </a:prstGeom>
          <a:noFill/>
        </p:spPr>
        <p:txBody>
          <a:bodyPr wrap="square">
            <a:spAutoFit/>
          </a:bodyPr>
          <a:lstStyle/>
          <a:p>
            <a:pPr marL="446405" indent="-446405">
              <a:lnSpc>
                <a:spcPct val="150000"/>
              </a:lnSpc>
              <a:spcAft>
                <a:spcPts val="800"/>
              </a:spcAft>
              <a:buAutoNum type="arabicPeriod"/>
            </a:pPr>
            <a:r>
              <a:rPr lang="en-US" sz="3200" kern="100" dirty="0">
                <a:effectLst/>
                <a:latin typeface="Times New Roman" panose="02020603050405020304" pitchFamily="18" charset="0"/>
                <a:ea typeface="Calibri" panose="020F0502020204030204" pitchFamily="34" charset="0"/>
                <a:cs typeface="Mangal" panose="02040503050203030202" pitchFamily="18" charset="0"/>
              </a:rPr>
              <a:t>Pocket money is always a large amount of money. </a:t>
            </a:r>
            <a:endParaRPr lang="en-US" sz="3200" kern="100" dirty="0">
              <a:effectLst/>
              <a:latin typeface="Times New Roman" panose="02020603050405020304" pitchFamily="18" charset="0"/>
              <a:ea typeface="Calibri" panose="020F0502020204030204" pitchFamily="34" charset="0"/>
              <a:cs typeface="Mangal" panose="02040503050203030202" pitchFamily="18" charset="0"/>
            </a:endParaRPr>
          </a:p>
          <a:p>
            <a:pPr>
              <a:spcAft>
                <a:spcPts val="800"/>
              </a:spcAft>
              <a:buNone/>
            </a:pPr>
            <a:endParaRPr lang="en-US" sz="600" kern="100" dirty="0">
              <a:effectLst/>
              <a:latin typeface="Times New Roman" panose="02020603050405020304" pitchFamily="18" charset="0"/>
              <a:ea typeface="Calibri" panose="020F0502020204030204" pitchFamily="34" charset="0"/>
              <a:cs typeface="Mangal" panose="02040503050203030202" pitchFamily="18" charset="0"/>
            </a:endParaRPr>
          </a:p>
          <a:p>
            <a:pPr>
              <a:spcAft>
                <a:spcPts val="800"/>
              </a:spcAft>
              <a:buNone/>
            </a:pPr>
            <a:r>
              <a:rPr lang="en-US" sz="3200" kern="100" dirty="0">
                <a:effectLst/>
                <a:latin typeface="Times New Roman" panose="02020603050405020304" pitchFamily="18" charset="0"/>
                <a:ea typeface="Calibri" panose="020F0502020204030204" pitchFamily="34" charset="0"/>
                <a:cs typeface="Mangal" panose="02040503050203030202" pitchFamily="18" charset="0"/>
              </a:rPr>
              <a:t>2. The text says that giving pocket money is always a good idea. </a:t>
            </a:r>
            <a:endParaRPr lang="ru-RU" sz="2400" kern="100" dirty="0">
              <a:effectLst/>
              <a:latin typeface="Calibri" panose="020F0502020204030204" pitchFamily="34" charset="0"/>
              <a:ea typeface="Calibri" panose="020F0502020204030204" pitchFamily="34" charset="0"/>
              <a:cs typeface="Mangal" panose="02040503050203030202" pitchFamily="18" charset="0"/>
            </a:endParaRPr>
          </a:p>
          <a:p>
            <a:pPr>
              <a:spcAft>
                <a:spcPts val="800"/>
              </a:spcAft>
              <a:buNone/>
            </a:pPr>
            <a:endParaRPr lang="en-US" sz="600" kern="100" dirty="0">
              <a:latin typeface="Times New Roman" panose="02020603050405020304" pitchFamily="18" charset="0"/>
              <a:ea typeface="Calibri" panose="020F0502020204030204" pitchFamily="34" charset="0"/>
              <a:cs typeface="Mangal" panose="02040503050203030202" pitchFamily="18" charset="0"/>
            </a:endParaRPr>
          </a:p>
          <a:p>
            <a:pPr>
              <a:spcAft>
                <a:spcPts val="800"/>
              </a:spcAft>
              <a:buNone/>
            </a:pPr>
            <a:r>
              <a:rPr lang="en-US" sz="3200" kern="100" dirty="0">
                <a:effectLst/>
                <a:latin typeface="Times New Roman" panose="02020603050405020304" pitchFamily="18" charset="0"/>
                <a:ea typeface="Calibri" panose="020F0502020204030204" pitchFamily="34" charset="0"/>
                <a:cs typeface="Mangal" panose="02040503050203030202" pitchFamily="18" charset="0"/>
              </a:rPr>
              <a:t>3. Learning about needs and wants is one thing children can learn from pocket money. </a:t>
            </a:r>
            <a:endParaRPr lang="en-US" sz="3200" kern="100" dirty="0">
              <a:effectLst/>
              <a:latin typeface="Times New Roman" panose="02020603050405020304" pitchFamily="18" charset="0"/>
              <a:ea typeface="Calibri" panose="020F0502020204030204" pitchFamily="34" charset="0"/>
              <a:cs typeface="Mangal" panose="02040503050203030202" pitchFamily="18" charset="0"/>
            </a:endParaRPr>
          </a:p>
          <a:p>
            <a:pPr>
              <a:spcAft>
                <a:spcPts val="800"/>
              </a:spcAft>
              <a:buNone/>
            </a:pPr>
            <a:endParaRPr lang="en-US" sz="600" kern="100" dirty="0">
              <a:effectLst/>
              <a:latin typeface="Times New Roman" panose="02020603050405020304" pitchFamily="18" charset="0"/>
              <a:ea typeface="Calibri" panose="020F0502020204030204" pitchFamily="34" charset="0"/>
              <a:cs typeface="Mangal" panose="02040503050203030202" pitchFamily="18" charset="0"/>
            </a:endParaRPr>
          </a:p>
          <a:p>
            <a:pPr>
              <a:spcAft>
                <a:spcPts val="800"/>
              </a:spcAft>
              <a:buNone/>
            </a:pPr>
            <a:r>
              <a:rPr lang="en-US" sz="3200" kern="100" dirty="0">
                <a:effectLst/>
                <a:latin typeface="Times New Roman" panose="02020603050405020304" pitchFamily="18" charset="0"/>
                <a:ea typeface="Calibri" panose="020F0502020204030204" pitchFamily="34" charset="0"/>
                <a:cs typeface="Mangal" panose="02040503050203030202" pitchFamily="18" charset="0"/>
              </a:rPr>
              <a:t>4. According to the text, pocket money can help children with their life skills. </a:t>
            </a:r>
            <a:endParaRPr lang="en-US" sz="3200" kern="100" dirty="0">
              <a:effectLst/>
              <a:latin typeface="Times New Roman" panose="02020603050405020304" pitchFamily="18" charset="0"/>
              <a:ea typeface="Calibri" panose="020F0502020204030204" pitchFamily="34" charset="0"/>
              <a:cs typeface="Mangal" panose="02040503050203030202" pitchFamily="18" charset="0"/>
            </a:endParaRPr>
          </a:p>
          <a:p>
            <a:pPr>
              <a:spcAft>
                <a:spcPts val="800"/>
              </a:spcAft>
              <a:buNone/>
            </a:pPr>
            <a:endParaRPr lang="en-US" sz="600" kern="100" dirty="0">
              <a:effectLst/>
              <a:latin typeface="Times New Roman" panose="02020603050405020304" pitchFamily="18" charset="0"/>
              <a:ea typeface="Calibri" panose="020F0502020204030204" pitchFamily="34" charset="0"/>
              <a:cs typeface="Mangal" panose="02040503050203030202" pitchFamily="18" charset="0"/>
            </a:endParaRPr>
          </a:p>
          <a:p>
            <a:pPr>
              <a:spcAft>
                <a:spcPts val="800"/>
              </a:spcAft>
              <a:buNone/>
            </a:pPr>
            <a:r>
              <a:rPr lang="en-US" sz="3200" kern="100" dirty="0">
                <a:effectLst/>
                <a:latin typeface="Times New Roman" panose="02020603050405020304" pitchFamily="18" charset="0"/>
                <a:ea typeface="Calibri" panose="020F0502020204030204" pitchFamily="34" charset="0"/>
                <a:cs typeface="Mangal" panose="02040503050203030202" pitchFamily="18" charset="0"/>
              </a:rPr>
              <a:t>5. Parents never reward their children when they do chores. </a:t>
            </a:r>
            <a:endParaRPr lang="ru-RU" sz="2400" kern="100" dirty="0">
              <a:effectLst/>
              <a:latin typeface="Calibri" panose="020F0502020204030204" pitchFamily="34" charset="0"/>
              <a:ea typeface="Calibri" panose="020F0502020204030204" pitchFamily="34" charset="0"/>
              <a:cs typeface="Mangal" panose="02040503050203030202" pitchFamily="18" charset="0"/>
            </a:endParaRPr>
          </a:p>
        </p:txBody>
      </p:sp>
    </p:spTree>
  </p:cSld>
  <p:clrMapOvr>
    <a:masterClrMapping/>
  </p:clrMapOvr>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6772</Words>
  <Application>WPS Presentation</Application>
  <PresentationFormat>Широкоэкранный</PresentationFormat>
  <Paragraphs>224</Paragraphs>
  <Slides>12</Slides>
  <Notes>0</Notes>
  <HiddenSlides>0</HiddenSlides>
  <MMClips>3</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12</vt:i4>
      </vt:variant>
    </vt:vector>
  </HeadingPairs>
  <TitlesOfParts>
    <vt:vector size="25" baseType="lpstr">
      <vt:lpstr>Arial</vt:lpstr>
      <vt:lpstr>SimSun</vt:lpstr>
      <vt:lpstr>Wingdings</vt:lpstr>
      <vt:lpstr>Arial Black</vt:lpstr>
      <vt:lpstr>Verdana</vt:lpstr>
      <vt:lpstr>Calibri</vt:lpstr>
      <vt:lpstr>Mangal</vt:lpstr>
      <vt:lpstr>Segoe Print</vt:lpstr>
      <vt:lpstr>Times New Roman</vt:lpstr>
      <vt:lpstr>Microsoft YaHei</vt:lpstr>
      <vt:lpstr>Arial Unicode MS</vt:lpstr>
      <vt:lpstr>Calibri Light</vt:lpstr>
      <vt:lpstr>Тема Office</vt:lpstr>
      <vt:lpstr>MONEY</vt:lpstr>
      <vt:lpstr>PowerPoint 演示文稿</vt:lpstr>
      <vt:lpstr>Match the expressions with their Russian equivalents: </vt:lpstr>
      <vt:lpstr>Match the expressions with their Russian equivalents. </vt:lpstr>
      <vt:lpstr>Fill in the gaps with the correct word:</vt:lpstr>
      <vt:lpstr>Read the text. Speaking. Task 1 </vt:lpstr>
      <vt:lpstr>Read the text. Fill in the gaps with the correct words. </vt:lpstr>
      <vt:lpstr>Read the text. Fill in the gaps with the correct words. EGE 19-24 </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Гаджиева Оксана</dc:creator>
  <cp:lastModifiedBy>USER-NEW</cp:lastModifiedBy>
  <cp:revision>31</cp:revision>
  <dcterms:created xsi:type="dcterms:W3CDTF">2023-02-11T08:40:00Z</dcterms:created>
  <dcterms:modified xsi:type="dcterms:W3CDTF">2026-03-26T10:51:25Z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BC84AD7E9E1943219F4551B312D95387_12</vt:lpwstr>
  </property>
  <property fmtid="{D5CDD505-2E9C-101B-9397-08002B2CF9AE}" pid="3" name="KSOProductBuildVer">
    <vt:lpwstr>1033-12.2.0.23196</vt:lpwstr>
  </property>
</Properties>
</file>