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trictFirstAndLastChars="0" saveSubsetFonts="1" autoCompressPictures="0">
  <p:sldMasterIdLst>
    <p:sldMasterId id="2147483679" r:id="rId1"/>
    <p:sldMasterId id="2147483680" r:id="rId2"/>
  </p:sldMasterIdLst>
  <p:notesMasterIdLst>
    <p:notesMasterId r:id="rId3"/>
  </p:notesMasterIdLst>
  <p:sldIdLst>
    <p:sldId id="267" r:id="rId4"/>
    <p:sldId id="263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</p:sldIdLst>
  <p:sldSz cx="9144000" cy="5143500" type="screen16x9"/>
  <p:notesSz cx="6858000" cy="9144000"/>
  <p:custDataLst>
    <p:tags r:id="rId15"/>
  </p:custDataLst>
  <p:defaultTextStyle>
    <a:defPPr marR="0" lvl="0" algn="l" rtl="0">
      <a:lnSpc>
        <a:spcPct val="100000"/>
      </a:lnSpc>
      <a:spcBef>
        <a:spcPct val="0"/>
      </a:spcBef>
      <a:spcAft>
        <a:spcPct val="0"/>
      </a:spcAft>
    </a:defPPr>
    <a:lvl1pPr marR="0" lvl="0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  <p15:guide id="3" pos="5465">
          <p15:clr>
            <a:srgbClr val="A4A3A4"/>
          </p15:clr>
        </p15:guide>
        <p15:guide id="4" pos="340">
          <p15:clr>
            <a:srgbClr val="A4A3A4"/>
          </p15:clr>
        </p15:guide>
        <p15:guide id="5" orient="horz" pos="2731">
          <p15:clr>
            <a:srgbClr val="A4A3A4"/>
          </p15:clr>
        </p15:guide>
        <p15:guide id="6" orient="horz" pos="7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780" y="681"/>
      </p:cViewPr>
      <p:guideLst>
        <p:guide orient="horz" pos="1620"/>
        <p:guide pos="2880"/>
        <p:guide pos="5465"/>
        <p:guide pos="340"/>
        <p:guide orient="horz" pos="2731"/>
        <p:guide orient="horz" pos="73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tags" Target="tags/tag1.xml" /><Relationship Id="rId16" Type="http://schemas.openxmlformats.org/officeDocument/2006/relationships/presProps" Target="presProps.xml" /><Relationship Id="rId17" Type="http://schemas.openxmlformats.org/officeDocument/2006/relationships/viewProps" Target="viewProps.xml" /><Relationship Id="rId18" Type="http://schemas.openxmlformats.org/officeDocument/2006/relationships/theme" Target="theme/theme1.xml" /><Relationship Id="rId19" Type="http://schemas.openxmlformats.org/officeDocument/2006/relationships/tableStyles" Target="tableStyles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ct val="0"/>
      </a:spcBef>
      <a:spcAft>
        <a:spcPct val="0"/>
      </a:spcAft>
    </a:defPPr>
    <a:lvl1pPr marR="0" lvl="0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222">
          <a:extLst>
            <a:ext uri="{FF2B5EF4-FFF2-40B4-BE49-F238E27FC236}">
              <a16:creationId xmlns:a16="http://schemas.microsoft.com/office/drawing/2014/main" id="{51A6CD87-5505-D4A6-42FA-6306790B1E6C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23" name="Google Shape;223;p2:notes">
            <a:extLst>
              <a:ext uri="{FF2B5EF4-FFF2-40B4-BE49-F238E27FC236}">
                <a16:creationId xmlns:a16="http://schemas.microsoft.com/office/drawing/2014/main" id="{092F6F97-12CC-9609-DC75-A2B95E121D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224" name="Google Shape;224;p2:notes">
            <a:extLst>
              <a:ext uri="{FF2B5EF4-FFF2-40B4-BE49-F238E27FC236}">
                <a16:creationId xmlns:a16="http://schemas.microsoft.com/office/drawing/2014/main" id="{961C3234-9B46-B40A-156D-992702D2029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08299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834">
          <a:extLst>
            <a:ext uri="{FF2B5EF4-FFF2-40B4-BE49-F238E27FC236}">
              <a16:creationId xmlns:a16="http://schemas.microsoft.com/office/drawing/2014/main" id="{D5654F40-3CEA-21A2-6B50-F567F0399C57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35" name="Google Shape;835;p8:notes">
            <a:extLst>
              <a:ext uri="{FF2B5EF4-FFF2-40B4-BE49-F238E27FC236}">
                <a16:creationId xmlns:a16="http://schemas.microsoft.com/office/drawing/2014/main" id="{0D3E443D-EB26-6AA2-7E84-907621FFFB5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36" name="Google Shape;836;p8:notes">
            <a:extLst>
              <a:ext uri="{FF2B5EF4-FFF2-40B4-BE49-F238E27FC236}">
                <a16:creationId xmlns:a16="http://schemas.microsoft.com/office/drawing/2014/main" id="{F59F49C7-E885-901F-EB7C-DD00F201463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58651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834">
          <a:extLst>
            <a:ext uri="{FF2B5EF4-FFF2-40B4-BE49-F238E27FC236}">
              <a16:creationId xmlns:a16="http://schemas.microsoft.com/office/drawing/2014/main" id="{88D0C3D1-525A-F941-E432-C0F726AB91B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35" name="Google Shape;835;p8:notes">
            <a:extLst>
              <a:ext uri="{FF2B5EF4-FFF2-40B4-BE49-F238E27FC236}">
                <a16:creationId xmlns:a16="http://schemas.microsoft.com/office/drawing/2014/main" id="{CD4AA02B-0CC8-1F95-810F-0ABDDB6E80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36" name="Google Shape;836;p8:notes">
            <a:extLst>
              <a:ext uri="{FF2B5EF4-FFF2-40B4-BE49-F238E27FC236}">
                <a16:creationId xmlns:a16="http://schemas.microsoft.com/office/drawing/2014/main" id="{A1BE5CE5-0526-E350-B402-5C6EAE0B4F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38166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834"/>
        <p:cNvGrpSpPr/>
        <p:nvPr/>
      </p:nvGrpSpPr>
      <p:grpSpPr>
        <a:xfrm>
          <a:off x="0" y="0"/>
          <a:ext cx="0" cy="0"/>
        </a:xfrm>
      </p:grpSpPr>
      <p:sp>
        <p:nvSpPr>
          <p:cNvPr id="835" name="Google Shape;83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36" name="Google Shape;83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834">
          <a:extLst>
            <a:ext uri="{FF2B5EF4-FFF2-40B4-BE49-F238E27FC236}">
              <a16:creationId xmlns:a16="http://schemas.microsoft.com/office/drawing/2014/main" id="{8AC13B89-B52F-C2FA-38A8-370B42FD88A3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35" name="Google Shape;835;p8:notes">
            <a:extLst>
              <a:ext uri="{FF2B5EF4-FFF2-40B4-BE49-F238E27FC236}">
                <a16:creationId xmlns:a16="http://schemas.microsoft.com/office/drawing/2014/main" id="{32058340-D20E-B9D5-6AD1-44232F70469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36" name="Google Shape;836;p8:notes">
            <a:extLst>
              <a:ext uri="{FF2B5EF4-FFF2-40B4-BE49-F238E27FC236}">
                <a16:creationId xmlns:a16="http://schemas.microsoft.com/office/drawing/2014/main" id="{D49B1479-25A7-C367-4B94-29719D0373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02704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834">
          <a:extLst>
            <a:ext uri="{FF2B5EF4-FFF2-40B4-BE49-F238E27FC236}">
              <a16:creationId xmlns:a16="http://schemas.microsoft.com/office/drawing/2014/main" id="{4092C74F-7F03-EB55-8B03-7E4646C62BFB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35" name="Google Shape;835;p8:notes">
            <a:extLst>
              <a:ext uri="{FF2B5EF4-FFF2-40B4-BE49-F238E27FC236}">
                <a16:creationId xmlns:a16="http://schemas.microsoft.com/office/drawing/2014/main" id="{3C56B433-C206-1889-DCB7-D80231094E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36" name="Google Shape;836;p8:notes">
            <a:extLst>
              <a:ext uri="{FF2B5EF4-FFF2-40B4-BE49-F238E27FC236}">
                <a16:creationId xmlns:a16="http://schemas.microsoft.com/office/drawing/2014/main" id="{37326B90-958D-FEB0-7568-BAD966FF03B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1138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834">
          <a:extLst>
            <a:ext uri="{FF2B5EF4-FFF2-40B4-BE49-F238E27FC236}">
              <a16:creationId xmlns:a16="http://schemas.microsoft.com/office/drawing/2014/main" id="{681E6BF7-B15E-F03F-0120-F106BFD72A72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35" name="Google Shape;835;p8:notes">
            <a:extLst>
              <a:ext uri="{FF2B5EF4-FFF2-40B4-BE49-F238E27FC236}">
                <a16:creationId xmlns:a16="http://schemas.microsoft.com/office/drawing/2014/main" id="{6690B79D-A90D-0B39-3AD4-B75AF07014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36" name="Google Shape;836;p8:notes">
            <a:extLst>
              <a:ext uri="{FF2B5EF4-FFF2-40B4-BE49-F238E27FC236}">
                <a16:creationId xmlns:a16="http://schemas.microsoft.com/office/drawing/2014/main" id="{A57584FC-57DF-DF8E-FC6A-198651DCD15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99341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834">
          <a:extLst>
            <a:ext uri="{FF2B5EF4-FFF2-40B4-BE49-F238E27FC236}">
              <a16:creationId xmlns:a16="http://schemas.microsoft.com/office/drawing/2014/main" id="{B871F06D-D8B4-685F-3A5D-08F83B15A711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35" name="Google Shape;835;p8:notes">
            <a:extLst>
              <a:ext uri="{FF2B5EF4-FFF2-40B4-BE49-F238E27FC236}">
                <a16:creationId xmlns:a16="http://schemas.microsoft.com/office/drawing/2014/main" id="{6EAC0549-A27A-8FF7-6C7D-B1760D0FD58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36" name="Google Shape;836;p8:notes">
            <a:extLst>
              <a:ext uri="{FF2B5EF4-FFF2-40B4-BE49-F238E27FC236}">
                <a16:creationId xmlns:a16="http://schemas.microsoft.com/office/drawing/2014/main" id="{3CF91546-25E9-432B-B314-557D526A5E7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067440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834">
          <a:extLst>
            <a:ext uri="{FF2B5EF4-FFF2-40B4-BE49-F238E27FC236}">
              <a16:creationId xmlns:a16="http://schemas.microsoft.com/office/drawing/2014/main" id="{10E94BA5-B182-6FA2-307C-541B5CBA17BC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35" name="Google Shape;835;p8:notes">
            <a:extLst>
              <a:ext uri="{FF2B5EF4-FFF2-40B4-BE49-F238E27FC236}">
                <a16:creationId xmlns:a16="http://schemas.microsoft.com/office/drawing/2014/main" id="{E0174D9F-C15C-77E3-ED26-2E994512651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36" name="Google Shape;836;p8:notes">
            <a:extLst>
              <a:ext uri="{FF2B5EF4-FFF2-40B4-BE49-F238E27FC236}">
                <a16:creationId xmlns:a16="http://schemas.microsoft.com/office/drawing/2014/main" id="{FC92DC78-1D92-7ED1-2852-77625FE4E6F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692499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834">
          <a:extLst>
            <a:ext uri="{FF2B5EF4-FFF2-40B4-BE49-F238E27FC236}">
              <a16:creationId xmlns:a16="http://schemas.microsoft.com/office/drawing/2014/main" id="{43FA9A74-BC62-21DC-C8AC-FCE701075BD5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35" name="Google Shape;835;p8:notes">
            <a:extLst>
              <a:ext uri="{FF2B5EF4-FFF2-40B4-BE49-F238E27FC236}">
                <a16:creationId xmlns:a16="http://schemas.microsoft.com/office/drawing/2014/main" id="{006E31F5-CC26-BA1B-8261-EB7BBA6D5A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36" name="Google Shape;836;p8:notes">
            <a:extLst>
              <a:ext uri="{FF2B5EF4-FFF2-40B4-BE49-F238E27FC236}">
                <a16:creationId xmlns:a16="http://schemas.microsoft.com/office/drawing/2014/main" id="{402803B7-63E3-E7E9-08E9-A6A4305BA28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392255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834">
          <a:extLst>
            <a:ext uri="{FF2B5EF4-FFF2-40B4-BE49-F238E27FC236}">
              <a16:creationId xmlns:a16="http://schemas.microsoft.com/office/drawing/2014/main" id="{2B9D830D-E745-2E0A-0D55-EC9E13496B48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35" name="Google Shape;835;p8:notes">
            <a:extLst>
              <a:ext uri="{FF2B5EF4-FFF2-40B4-BE49-F238E27FC236}">
                <a16:creationId xmlns:a16="http://schemas.microsoft.com/office/drawing/2014/main" id="{0447D72F-EDF6-F041-FAF0-219279F44B8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36" name="Google Shape;836;p8:notes">
            <a:extLst>
              <a:ext uri="{FF2B5EF4-FFF2-40B4-BE49-F238E27FC236}">
                <a16:creationId xmlns:a16="http://schemas.microsoft.com/office/drawing/2014/main" id="{F344D660-0B02-E7F5-EA0B-1C358A386B6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8480475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matchingName="Blank">
  <p:cSld name="1_Blank">
    <p:spTree>
      <p:nvGrpSpPr>
        <p:cNvPr id="1" name="Shape 13"/>
        <p:cNvGrpSpPr/>
        <p:nvPr/>
      </p:nvGrpSpPr>
      <p:grpSpPr>
        <a:xfrm>
          <a:off x="0" y="0"/>
          <a:ext cx="0" cy="0"/>
        </a:xfrm>
      </p:grpSpPr>
      <p:sp>
        <p:nvSpPr>
          <p:cNvPr id="14" name="Google Shape;14;p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EAD5E6"/>
              </a:gs>
              <a:gs pos="51000">
                <a:srgbClr val="EAD5E6"/>
              </a:gs>
              <a:gs pos="100000">
                <a:srgbClr val="AFBDD7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Google Shape;15;p3"/>
          <p:cNvPicPr preferRelativeResize="0"/>
          <p:nvPr/>
        </p:nvPicPr>
        <p:blipFill>
          <a:blip r:embed="rId1">
            <a:alphaModFix/>
          </a:blip>
          <a:srcRect t="17759" b="25788"/>
          <a:stretch>
            <a:fillRect/>
          </a:stretch>
        </p:blipFill>
        <p:spPr>
          <a:xfrm flipH="1">
            <a:off x="4592105" y="0"/>
            <a:ext cx="455189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44499" y="4773030"/>
            <a:ext cx="464722" cy="177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matchingName="Blank" type="blank">
  <p:cSld name="BLANK">
    <p:spTree>
      <p:nvGrpSpPr>
        <p:cNvPr id="1" name="Shape 78"/>
        <p:cNvGrpSpPr/>
        <p:nvPr/>
      </p:nvGrpSpPr>
      <p:grpSpPr>
        <a:xfrm>
          <a:off x="0" y="0"/>
          <a:ext cx="0" cy="0"/>
        </a:xfrm>
      </p:grpSpPr>
      <p:sp>
        <p:nvSpPr>
          <p:cNvPr id="79" name="Google Shape;79;p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EAD5E6"/>
              </a:gs>
              <a:gs pos="51000">
                <a:srgbClr val="EAD5E6"/>
              </a:gs>
              <a:gs pos="100000">
                <a:srgbClr val="AFBDD7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0" name="Google Shape;80;p14"/>
          <p:cNvPicPr preferRelativeResize="0"/>
          <p:nvPr/>
        </p:nvPicPr>
        <p:blipFill>
          <a:blip r:embed="rId1">
            <a:alphaModFix/>
          </a:blip>
          <a:srcRect t="17759" b="25788"/>
          <a:stretch>
            <a:fillRect/>
          </a:stretch>
        </p:blipFill>
        <p:spPr>
          <a:xfrm flipH="1">
            <a:off x="4592105" y="0"/>
            <a:ext cx="455189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44499" y="4773030"/>
            <a:ext cx="464722" cy="177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57188" y="273844"/>
            <a:ext cx="8429625" cy="726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3300"/>
              <a:buFont typeface="Calibri"/>
              <a:buNone/>
              <a:defRPr sz="3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57188" y="1157288"/>
            <a:ext cx="8429625" cy="3475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6729413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ID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transition/>
  <p:timing/>
  <p:txStyles>
    <p:title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>
            <a:off x="357188" y="273844"/>
            <a:ext cx="8429625" cy="726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3300"/>
              <a:buFont typeface="Calibri"/>
              <a:buNone/>
              <a:defRPr sz="3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>
            <a:off x="357188" y="1157288"/>
            <a:ext cx="8429625" cy="3475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sldNum" idx="12"/>
          </p:nvPr>
        </p:nvSpPr>
        <p:spPr>
          <a:xfrm>
            <a:off x="6729413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ID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</p:sldLayoutIdLst>
  <p:transition/>
  <p:timing/>
  <p:txStyles>
    <p:title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3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1.xml" /><Relationship Id="rId3" Type="http://schemas.openxmlformats.org/officeDocument/2006/relationships/notesSlide" Target="../notesSlides/notesSlide4.xml" /><Relationship Id="rId4" Type="http://schemas.openxmlformats.org/officeDocument/2006/relationships/image" Target="../media/image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8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9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0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1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225">
          <a:extLst>
            <a:ext uri="{FF2B5EF4-FFF2-40B4-BE49-F238E27FC236}">
              <a16:creationId xmlns:a16="http://schemas.microsoft.com/office/drawing/2014/main" id="{BC3CFDD7-C66F-010B-C592-31DCFF702789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Google Shape;209;p35">
            <a:extLst>
              <a:ext uri="{FF2B5EF4-FFF2-40B4-BE49-F238E27FC236}">
                <a16:creationId xmlns:a16="http://schemas.microsoft.com/office/drawing/2014/main" id="{D39D522F-19A8-A4BC-8EF9-D238774AC1B0}"/>
              </a:ext>
            </a:extLst>
          </p:cNvPr>
          <p:cNvSpPr txBox="1"/>
          <p:nvPr/>
        </p:nvSpPr>
        <p:spPr>
          <a:xfrm>
            <a:off x="571242" y="734762"/>
            <a:ext cx="4296593" cy="17727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4500"/>
              <a:buFont typeface="Calibri"/>
              <a:buNone/>
            </a:pPr>
            <a:r>
              <a:rPr lang="ru-RU" sz="3200" b="1" i="0" u="none" strike="noStrike" cap="none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Ребенок как соавтор: </a:t>
            </a:r>
            <a:r>
              <a:rPr lang="ru-RU" sz="3200" b="1">
                <a:solidFill>
                  <a:srgbClr val="7A126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П</a:t>
            </a:r>
            <a:r>
              <a:rPr lang="ru-RU" sz="3200" b="1" i="0" u="none" strike="noStrike" cap="none">
                <a:solidFill>
                  <a:srgbClr val="7A126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едагогика сотворчества в современном театре</a:t>
            </a:r>
            <a:endParaRPr sz="2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Google Shape;209;p35">
            <a:extLst>
              <a:ext uri="{FF2B5EF4-FFF2-40B4-BE49-F238E27FC236}">
                <a16:creationId xmlns:a16="http://schemas.microsoft.com/office/drawing/2014/main" id="{FBE67C86-317B-DC57-7B05-DA59BB9FB742}"/>
              </a:ext>
            </a:extLst>
          </p:cNvPr>
          <p:cNvSpPr txBox="1"/>
          <p:nvPr/>
        </p:nvSpPr>
        <p:spPr>
          <a:xfrm>
            <a:off x="4330442" y="4262108"/>
            <a:ext cx="4661158" cy="664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4500"/>
            </a:pPr>
            <a:r>
              <a:rPr lang="ru-RU" sz="160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Кузяметова Полина Викторовна педагог театрального отделения ГБУДО г. Москвы «ДШИ им. Н.Г. Рубинштейна».</a:t>
            </a:r>
            <a:endParaRPr sz="16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Google Shape;209;p35">
            <a:extLst>
              <a:ext uri="{FF2B5EF4-FFF2-40B4-BE49-F238E27FC236}">
                <a16:creationId xmlns:a16="http://schemas.microsoft.com/office/drawing/2014/main" id="{B0FDD84A-82E0-55D6-CB33-39F24114582B}"/>
              </a:ext>
            </a:extLst>
          </p:cNvPr>
          <p:cNvSpPr txBox="1"/>
          <p:nvPr/>
        </p:nvSpPr>
        <p:spPr>
          <a:xfrm>
            <a:off x="571242" y="2747510"/>
            <a:ext cx="5175508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4500"/>
            </a:pPr>
            <a:r>
              <a:rPr lang="ru-RU" sz="2800" b="1" i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От авторитарной режиссуры к совместному поиску в обучении актера</a:t>
            </a:r>
            <a:endParaRPr sz="2800" i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11BCEA9-E498-CDA5-D823-EA9B27FCD7D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5746750" y="385762"/>
            <a:ext cx="3067050" cy="2300288"/>
          </a:xfrm>
          <a:prstGeom prst="rect">
            <a:avLst/>
          </a:prstGeom>
          <a:effectLst>
            <a:outerShdw blurRad="368300" dist="50800" dir="10560000" sx="101000" sy="101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9535437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837">
          <a:extLst>
            <a:ext uri="{FF2B5EF4-FFF2-40B4-BE49-F238E27FC236}">
              <a16:creationId xmlns:a16="http://schemas.microsoft.com/office/drawing/2014/main" id="{44E5DC04-8707-FAED-5C9F-F23B07B861AD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Google Shape;632;p40">
            <a:extLst>
              <a:ext uri="{FF2B5EF4-FFF2-40B4-BE49-F238E27FC236}">
                <a16:creationId xmlns:a16="http://schemas.microsoft.com/office/drawing/2014/main" id="{970BD08F-67FD-B1A6-6C93-C2A2093895AC}"/>
              </a:ext>
            </a:extLst>
          </p:cNvPr>
          <p:cNvSpPr txBox="1"/>
          <p:nvPr/>
        </p:nvSpPr>
        <p:spPr>
          <a:xfrm>
            <a:off x="561975" y="450533"/>
            <a:ext cx="8020050" cy="886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4500"/>
            </a:pPr>
            <a:r>
              <a:rPr lang="ru-RU" sz="3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Практический опыт </a:t>
            </a:r>
            <a:r>
              <a:rPr lang="ru-RU" sz="3200" b="1">
                <a:solidFill>
                  <a:srgbClr val="7A126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(ДШИ им. Н.Г. Рубинштейна)</a:t>
            </a:r>
            <a:endParaRPr sz="3200" b="1">
              <a:solidFill>
                <a:srgbClr val="7A126B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5E238C-17FE-B320-75EA-E7B480775A40}"/>
              </a:ext>
            </a:extLst>
          </p:cNvPr>
          <p:cNvSpPr txBox="1"/>
          <p:nvPr/>
        </p:nvSpPr>
        <p:spPr>
          <a:xfrm>
            <a:off x="561975" y="1336930"/>
            <a:ext cx="31623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ru-RU" sz="2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Импровизация</a:t>
            </a:r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— точка входа в творческий процесс.</a:t>
            </a:r>
          </a:p>
          <a:p>
            <a:r>
              <a:rPr lang="ru-RU" sz="2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«Круглые столы» по разбору пьес: </a:t>
            </a:r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право на собственное мнение.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ru-RU" sz="2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Психофизика: </a:t>
            </a:r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внутреннее оправдание каждого движения</a:t>
            </a: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29EA31-BA11-EE3D-4777-C29B88924E1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816257" y="1422564"/>
            <a:ext cx="4960174" cy="2776688"/>
          </a:xfrm>
          <a:prstGeom prst="rect">
            <a:avLst/>
          </a:prstGeom>
          <a:effectLst>
            <a:outerShdw blurRad="368300" dist="50800" dir="10560000" sx="101000" sy="101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9945522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837">
          <a:extLst>
            <a:ext uri="{FF2B5EF4-FFF2-40B4-BE49-F238E27FC236}">
              <a16:creationId xmlns:a16="http://schemas.microsoft.com/office/drawing/2014/main" id="{7890B684-DB9C-26E3-E3C9-6337349E5735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Google Shape;632;p40">
            <a:extLst>
              <a:ext uri="{FF2B5EF4-FFF2-40B4-BE49-F238E27FC236}">
                <a16:creationId xmlns:a16="http://schemas.microsoft.com/office/drawing/2014/main" id="{3064334B-F523-4A72-C7C7-9B6FF0488106}"/>
              </a:ext>
            </a:extLst>
          </p:cNvPr>
          <p:cNvSpPr txBox="1"/>
          <p:nvPr/>
        </p:nvSpPr>
        <p:spPr>
          <a:xfrm>
            <a:off x="561975" y="450533"/>
            <a:ext cx="8020050" cy="443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4500"/>
            </a:pPr>
            <a:r>
              <a:rPr lang="ru-RU" sz="3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Заключение</a:t>
            </a:r>
            <a:endParaRPr sz="3200" b="1">
              <a:solidFill>
                <a:srgbClr val="7A126B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48A76E-A0A2-0661-5F3B-EE59DE668E2B}"/>
              </a:ext>
            </a:extLst>
          </p:cNvPr>
          <p:cNvSpPr txBox="1"/>
          <p:nvPr/>
        </p:nvSpPr>
        <p:spPr>
          <a:xfrm>
            <a:off x="561975" y="1872675"/>
            <a:ext cx="47244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ru-RU" sz="2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Цель:</a:t>
            </a:r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воспитание личности-творца, а не исполнителя.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ru-RU" sz="2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Театр</a:t>
            </a:r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— лаборатория для жизни в непредсказуемом мире.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ru-RU" sz="2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Соавторство</a:t>
            </a:r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как путь к подлинному искусству.</a:t>
            </a: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863429-DC89-1426-5677-CB5892BA4EE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5381625" y="114299"/>
            <a:ext cx="3607594" cy="4810126"/>
          </a:xfrm>
          <a:prstGeom prst="rect">
            <a:avLst/>
          </a:prstGeom>
          <a:effectLst>
            <a:outerShdw blurRad="368300" dist="50800" dir="10560000" sx="101000" sy="101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9196587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837"/>
        <p:cNvGrpSpPr/>
        <p:nvPr/>
      </p:nvGrpSpPr>
      <p:grpSpPr>
        <a:xfrm>
          <a:off x="0" y="0"/>
          <a:ext cx="0" cy="0"/>
        </a:xfrm>
      </p:grpSpPr>
      <p:sp>
        <p:nvSpPr>
          <p:cNvPr id="2" name="Google Shape;632;p40">
            <a:extLst>
              <a:ext uri="{FF2B5EF4-FFF2-40B4-BE49-F238E27FC236}">
                <a16:creationId xmlns:a16="http://schemas.microsoft.com/office/drawing/2014/main" id="{612F36ED-9D7C-2BF3-FA4B-F7114285FA38}"/>
              </a:ext>
            </a:extLst>
          </p:cNvPr>
          <p:cNvSpPr txBox="1"/>
          <p:nvPr/>
        </p:nvSpPr>
        <p:spPr>
          <a:xfrm>
            <a:off x="561975" y="450533"/>
            <a:ext cx="8020050" cy="443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4500"/>
            </a:pPr>
            <a:r>
              <a:rPr lang="ru-RU" sz="3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Вызовы</a:t>
            </a:r>
            <a:r>
              <a:rPr lang="ru-RU" sz="3200" b="1">
                <a:solidFill>
                  <a:srgbClr val="7A126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 цифровой эпохи</a:t>
            </a:r>
            <a:endParaRPr sz="3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AF9255-2A47-3602-607B-F6278B399EA2}"/>
              </a:ext>
            </a:extLst>
          </p:cNvPr>
          <p:cNvSpPr txBox="1"/>
          <p:nvPr/>
        </p:nvSpPr>
        <p:spPr>
          <a:xfrm>
            <a:off x="561975" y="1284595"/>
            <a:ext cx="34290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Изменение восприятия: от пассивного потребления к интерактивности.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Запрос нового поколения на индивидуализацию и участие.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Театр как живой отклик на трансформацию реальности.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90C9047-D02A-7A70-028A-E0406283644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4076699" y="1284595"/>
            <a:ext cx="4946807" cy="2782579"/>
          </a:xfrm>
          <a:prstGeom prst="rect">
            <a:avLst/>
          </a:prstGeom>
          <a:effectLst>
            <a:outerShdw blurRad="368300" dist="50800" dir="10560000" sx="101000" sy="101000" algn="ctr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837">
          <a:extLst>
            <a:ext uri="{FF2B5EF4-FFF2-40B4-BE49-F238E27FC236}">
              <a16:creationId xmlns:a16="http://schemas.microsoft.com/office/drawing/2014/main" id="{15DF4AC9-C455-E335-16E9-606F6A8F4160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Google Shape;632;p40">
            <a:extLst>
              <a:ext uri="{FF2B5EF4-FFF2-40B4-BE49-F238E27FC236}">
                <a16:creationId xmlns:a16="http://schemas.microsoft.com/office/drawing/2014/main" id="{D7B938A5-19B2-31CC-DCB0-3A6DC3F2A062}"/>
              </a:ext>
            </a:extLst>
          </p:cNvPr>
          <p:cNvSpPr txBox="1"/>
          <p:nvPr/>
        </p:nvSpPr>
        <p:spPr>
          <a:xfrm>
            <a:off x="561975" y="450533"/>
            <a:ext cx="8020050" cy="886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4500"/>
            </a:pPr>
            <a:r>
              <a:rPr lang="ru-RU" sz="3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Проблема </a:t>
            </a:r>
            <a:r>
              <a:rPr lang="ru-RU" sz="3200" b="1">
                <a:solidFill>
                  <a:srgbClr val="7A126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авторитарной режиссуры в педагогике</a:t>
            </a:r>
            <a:endParaRPr sz="3200" b="1">
              <a:solidFill>
                <a:srgbClr val="7A126B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000DF3-586D-1C78-4931-8E70D89DD228}"/>
              </a:ext>
            </a:extLst>
          </p:cNvPr>
          <p:cNvSpPr txBox="1"/>
          <p:nvPr/>
        </p:nvSpPr>
        <p:spPr>
          <a:xfrm>
            <a:off x="561975" y="1336930"/>
            <a:ext cx="33147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>
              <a:defRPr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/>
              <a:t>• Режиссер — «автор», актер — «инструмент».</a:t>
            </a:r>
          </a:p>
          <a:p>
            <a:r>
              <a:rPr lang="ru-RU"/>
              <a:t>• Риски для ребенка: </a:t>
            </a:r>
          </a:p>
          <a:p>
            <a:pPr marL="180975" indent="-180975">
              <a:buFont typeface="Courier New" panose="02070309020205020404" pitchFamily="49" charset="0"/>
              <a:buChar char="o"/>
            </a:pPr>
            <a:r>
              <a:rPr lang="ru-RU"/>
              <a:t>  Подавление инициативы.</a:t>
            </a:r>
          </a:p>
          <a:p>
            <a:pPr marL="180975" indent="-180975">
              <a:buFont typeface="Courier New" panose="02070309020205020404" pitchFamily="49" charset="0"/>
              <a:buChar char="o"/>
            </a:pPr>
            <a:r>
              <a:rPr lang="ru-RU"/>
              <a:t>  Страх ошибки.</a:t>
            </a:r>
          </a:p>
          <a:p>
            <a:pPr marL="180975" indent="-180975">
              <a:buFont typeface="Courier New" panose="02070309020205020404" pitchFamily="49" charset="0"/>
              <a:buChar char="o"/>
            </a:pPr>
            <a:r>
              <a:rPr lang="ru-RU"/>
              <a:t>  Механическая имитация вместо творчества.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4579687-8CD8-3DAF-B31D-A780E8BCB3C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4149411" y="1336930"/>
            <a:ext cx="4775515" cy="2701670"/>
          </a:xfrm>
          <a:prstGeom prst="rect">
            <a:avLst/>
          </a:prstGeom>
          <a:effectLst>
            <a:outerShdw blurRad="368300" dist="50800" dir="10560000" sx="101000" sy="101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4309339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37">
          <a:extLst>
            <a:ext uri="{FF2B5EF4-FFF2-40B4-BE49-F238E27FC236}">
              <a16:creationId xmlns:a16="http://schemas.microsoft.com/office/drawing/2014/main" id="{EECA41F7-4E10-D4BD-F790-39C36907F1E6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Google Shape;632;p40">
            <a:extLst>
              <a:ext uri="{FF2B5EF4-FFF2-40B4-BE49-F238E27FC236}">
                <a16:creationId xmlns:a16="http://schemas.microsoft.com/office/drawing/2014/main" id="{90085201-7850-1CC3-F7D0-348B47CD6E16}"/>
              </a:ext>
            </a:extLst>
          </p:cNvPr>
          <p:cNvSpPr txBox="1"/>
          <p:nvPr/>
        </p:nvSpPr>
        <p:spPr>
          <a:xfrm>
            <a:off x="561975" y="450533"/>
            <a:ext cx="8020050" cy="443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4500"/>
            </a:pPr>
            <a:r>
              <a:rPr lang="ru-RU" sz="3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Педагогика сотворчества </a:t>
            </a:r>
            <a:r>
              <a:rPr lang="ru-RU" sz="3200" b="1">
                <a:solidFill>
                  <a:srgbClr val="7A126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— что это?</a:t>
            </a:r>
            <a:endParaRPr sz="3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1DA4CD-E770-C89F-8656-49E3B9137A8B}"/>
              </a:ext>
            </a:extLst>
          </p:cNvPr>
          <p:cNvSpPr txBox="1"/>
          <p:nvPr/>
        </p:nvSpPr>
        <p:spPr>
          <a:xfrm>
            <a:off x="561975" y="1253550"/>
            <a:ext cx="378142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Педагог-режиссер как проводник.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Создание пространства доверия и безопасного поиска.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Гибкость ролей: переход от модели «учитель–ученик» к модели «партнер–партнер»</a:t>
            </a:r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8D9203F-41D0-1FFE-973E-36C2CE01163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5000"/>
          </a:blip>
          <a:stretch>
            <a:fillRect/>
          </a:stretch>
        </p:blipFill>
        <p:spPr>
          <a:xfrm>
            <a:off x="4343400" y="1057275"/>
            <a:ext cx="4495800" cy="3371850"/>
          </a:xfrm>
          <a:prstGeom prst="rect">
            <a:avLst/>
          </a:prstGeom>
          <a:effectLst>
            <a:outerShdw blurRad="368300" dist="50800" dir="10560000" sx="101000" sy="101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6206270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837">
          <a:extLst>
            <a:ext uri="{FF2B5EF4-FFF2-40B4-BE49-F238E27FC236}">
              <a16:creationId xmlns:a16="http://schemas.microsoft.com/office/drawing/2014/main" id="{10E59593-B250-7ED0-F281-4B9D83CA149C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Google Shape;632;p40">
            <a:extLst>
              <a:ext uri="{FF2B5EF4-FFF2-40B4-BE49-F238E27FC236}">
                <a16:creationId xmlns:a16="http://schemas.microsoft.com/office/drawing/2014/main" id="{084449D8-B991-F8F4-525A-01F8D05D1C78}"/>
              </a:ext>
            </a:extLst>
          </p:cNvPr>
          <p:cNvSpPr txBox="1"/>
          <p:nvPr/>
        </p:nvSpPr>
        <p:spPr>
          <a:xfrm>
            <a:off x="561975" y="450533"/>
            <a:ext cx="8020050" cy="443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4500"/>
            </a:pPr>
            <a:r>
              <a:rPr lang="ru-RU" sz="3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Изменение 1: </a:t>
            </a:r>
            <a:r>
              <a:rPr lang="ru-RU" sz="3200" b="1">
                <a:solidFill>
                  <a:srgbClr val="7A126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От имитации к проживанию</a:t>
            </a:r>
            <a:endParaRPr sz="3200" b="1">
              <a:solidFill>
                <a:srgbClr val="7A126B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2D4262-48B2-A5F9-DE9B-FD0993BFDD57}"/>
              </a:ext>
            </a:extLst>
          </p:cNvPr>
          <p:cNvSpPr txBox="1"/>
          <p:nvPr/>
        </p:nvSpPr>
        <p:spPr>
          <a:xfrm>
            <a:off x="561975" y="1253550"/>
            <a:ext cx="47244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Отказ от показа «как надо играть».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Поиск личных мотивов и «оправданий» для персонажа.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Результат: подлинность чувств и органичность на сцене</a:t>
            </a: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14034A-289B-B760-722B-5A9F3E4C1CE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6024562" y="1065491"/>
            <a:ext cx="2728913" cy="3638550"/>
          </a:xfrm>
          <a:prstGeom prst="rect">
            <a:avLst/>
          </a:prstGeom>
          <a:effectLst>
            <a:outerShdw blurRad="368300" dist="50800" dir="10560000" sx="101000" sy="101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7499945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837">
          <a:extLst>
            <a:ext uri="{FF2B5EF4-FFF2-40B4-BE49-F238E27FC236}">
              <a16:creationId xmlns:a16="http://schemas.microsoft.com/office/drawing/2014/main" id="{58E855A6-A1E3-8ECE-CD35-CF036BB818C2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Google Shape;632;p40">
            <a:extLst>
              <a:ext uri="{FF2B5EF4-FFF2-40B4-BE49-F238E27FC236}">
                <a16:creationId xmlns:a16="http://schemas.microsoft.com/office/drawing/2014/main" id="{1AF9491D-FD46-7436-35FF-9DA1BC4A6D34}"/>
              </a:ext>
            </a:extLst>
          </p:cNvPr>
          <p:cNvSpPr txBox="1"/>
          <p:nvPr/>
        </p:nvSpPr>
        <p:spPr>
          <a:xfrm>
            <a:off x="561975" y="450533"/>
            <a:ext cx="8020050" cy="443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4500"/>
            </a:pPr>
            <a:r>
              <a:rPr lang="ru-RU" sz="3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Изменение 2: </a:t>
            </a:r>
            <a:r>
              <a:rPr lang="ru-RU" sz="3200" b="1">
                <a:solidFill>
                  <a:srgbClr val="7A126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Креативность и инициатива</a:t>
            </a:r>
            <a:endParaRPr sz="3200" b="1">
              <a:solidFill>
                <a:srgbClr val="7A126B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A2E880-0CE2-0228-84CD-C0F2C7491FB6}"/>
              </a:ext>
            </a:extLst>
          </p:cNvPr>
          <p:cNvSpPr txBox="1"/>
          <p:nvPr/>
        </p:nvSpPr>
        <p:spPr>
          <a:xfrm>
            <a:off x="561975" y="1205925"/>
            <a:ext cx="42291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Актер как генератор идей, а не копировщик.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Самостоятельный выбор выразительных средств (пластика, интонация).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Развитие креативности и инициативы</a:t>
            </a: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2B56EF-BFAD-2072-507B-EAE908C1C6A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4791075" y="1205925"/>
            <a:ext cx="4048125" cy="3036094"/>
          </a:xfrm>
          <a:prstGeom prst="rect">
            <a:avLst/>
          </a:prstGeom>
          <a:effectLst>
            <a:outerShdw blurRad="368300" dist="50800" dir="10560000" sx="101000" sy="101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6924609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837">
          <a:extLst>
            <a:ext uri="{FF2B5EF4-FFF2-40B4-BE49-F238E27FC236}">
              <a16:creationId xmlns:a16="http://schemas.microsoft.com/office/drawing/2014/main" id="{F6E334DD-E6BB-7CDA-2B2A-55E00384A2B8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Google Shape;632;p40">
            <a:extLst>
              <a:ext uri="{FF2B5EF4-FFF2-40B4-BE49-F238E27FC236}">
                <a16:creationId xmlns:a16="http://schemas.microsoft.com/office/drawing/2014/main" id="{19E2B9FC-FA41-ED04-62B7-7A3C9878C0D6}"/>
              </a:ext>
            </a:extLst>
          </p:cNvPr>
          <p:cNvSpPr txBox="1"/>
          <p:nvPr/>
        </p:nvSpPr>
        <p:spPr>
          <a:xfrm>
            <a:off x="561975" y="450533"/>
            <a:ext cx="8020050" cy="443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4500"/>
            </a:pPr>
            <a:r>
              <a:rPr lang="ru-RU" sz="3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Изменение 3: </a:t>
            </a:r>
            <a:r>
              <a:rPr lang="ru-RU" sz="3200" b="1">
                <a:solidFill>
                  <a:srgbClr val="7A126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«Присвоение» текста</a:t>
            </a:r>
            <a:endParaRPr sz="3200" b="1">
              <a:solidFill>
                <a:srgbClr val="7A126B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416DD5-775C-33F1-0A91-0267837E6C79}"/>
              </a:ext>
            </a:extLst>
          </p:cNvPr>
          <p:cNvSpPr txBox="1"/>
          <p:nvPr/>
        </p:nvSpPr>
        <p:spPr>
          <a:xfrm>
            <a:off x="561975" y="1215450"/>
            <a:ext cx="47244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Текст перестает быть набором чужих слов.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Совместный анализ и поиск подтекстов через дискуссию.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Глубокое понимание смыслов вместо механического заучивания</a:t>
            </a: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9487EC-0822-6A25-710B-CDD4CFADDA4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6067425" y="1123950"/>
            <a:ext cx="2886076" cy="3848102"/>
          </a:xfrm>
          <a:prstGeom prst="rect">
            <a:avLst/>
          </a:prstGeom>
          <a:effectLst>
            <a:outerShdw blurRad="368300" dist="50800" dir="10560000" sx="101000" sy="101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4512666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837">
          <a:extLst>
            <a:ext uri="{FF2B5EF4-FFF2-40B4-BE49-F238E27FC236}">
              <a16:creationId xmlns:a16="http://schemas.microsoft.com/office/drawing/2014/main" id="{3E8134E6-63C9-BED8-1DF5-976CDDEC1809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Google Shape;632;p40">
            <a:extLst>
              <a:ext uri="{FF2B5EF4-FFF2-40B4-BE49-F238E27FC236}">
                <a16:creationId xmlns:a16="http://schemas.microsoft.com/office/drawing/2014/main" id="{F98C6396-E3A7-7E9E-6A3C-CC49E5BE6632}"/>
              </a:ext>
            </a:extLst>
          </p:cNvPr>
          <p:cNvSpPr txBox="1"/>
          <p:nvPr/>
        </p:nvSpPr>
        <p:spPr>
          <a:xfrm>
            <a:off x="561975" y="450533"/>
            <a:ext cx="8020050" cy="443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4500"/>
            </a:pPr>
            <a:r>
              <a:rPr lang="ru-RU" sz="3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Изменение 4: </a:t>
            </a:r>
            <a:r>
              <a:rPr lang="ru-RU" sz="3200" b="1">
                <a:solidFill>
                  <a:srgbClr val="7A126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Подлинный ансамбль</a:t>
            </a:r>
            <a:endParaRPr sz="3200" b="1">
              <a:solidFill>
                <a:srgbClr val="7A126B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EE6BE3-9A2E-400E-D86E-82310927F164}"/>
              </a:ext>
            </a:extLst>
          </p:cNvPr>
          <p:cNvSpPr txBox="1"/>
          <p:nvPr/>
        </p:nvSpPr>
        <p:spPr>
          <a:xfrm>
            <a:off x="561975" y="1196400"/>
            <a:ext cx="413385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Коллективная ответственность за общий результат.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Умение слышать партнера и мгновенно реагировать.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Формирование единого «живого организма» спектакля</a:t>
            </a: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1F066F-9792-4B67-B411-AD64A2D5C81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5054600" y="1108650"/>
            <a:ext cx="3784600" cy="2838450"/>
          </a:xfrm>
          <a:prstGeom prst="rect">
            <a:avLst/>
          </a:prstGeom>
          <a:effectLst>
            <a:outerShdw blurRad="368300" dist="50800" dir="10560000" sx="101000" sy="101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3421817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837">
          <a:extLst>
            <a:ext uri="{FF2B5EF4-FFF2-40B4-BE49-F238E27FC236}">
              <a16:creationId xmlns:a16="http://schemas.microsoft.com/office/drawing/2014/main" id="{8EEA5B93-2738-C014-F18D-2E06CD034253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Google Shape;632;p40">
            <a:extLst>
              <a:ext uri="{FF2B5EF4-FFF2-40B4-BE49-F238E27FC236}">
                <a16:creationId xmlns:a16="http://schemas.microsoft.com/office/drawing/2014/main" id="{C61AAF3B-E902-AF04-40E4-7C548F49C6B7}"/>
              </a:ext>
            </a:extLst>
          </p:cNvPr>
          <p:cNvSpPr txBox="1"/>
          <p:nvPr/>
        </p:nvSpPr>
        <p:spPr>
          <a:xfrm>
            <a:off x="561975" y="450533"/>
            <a:ext cx="8020050" cy="443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4500"/>
            </a:pPr>
            <a:r>
              <a:rPr lang="ru-RU" sz="3200" b="1">
                <a:solidFill>
                  <a:srgbClr val="7A126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Plus Jakarta Sans ExtraBold"/>
              </a:rPr>
              <a:t>Театр как место развития навыков</a:t>
            </a:r>
            <a:endParaRPr sz="3200" b="1">
              <a:solidFill>
                <a:srgbClr val="7A126B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4444BE-EDA6-D95C-212B-82B92AFFF6FA}"/>
              </a:ext>
            </a:extLst>
          </p:cNvPr>
          <p:cNvSpPr txBox="1"/>
          <p:nvPr/>
        </p:nvSpPr>
        <p:spPr>
          <a:xfrm>
            <a:off x="561975" y="1294477"/>
            <a:ext cx="501015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ru-RU" sz="2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Эмпатия: </a:t>
            </a:r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понимание другого (персонажа и партнера).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ru-RU" sz="2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Коммуникация: </a:t>
            </a:r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ведение диалога и дискуссии.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ru-RU" sz="2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Критическое мышление: </a:t>
            </a:r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анализ сценических задач.</a:t>
            </a:r>
          </a:p>
          <a:p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ru-RU" sz="2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Адаптивность: </a:t>
            </a:r>
            <a:r>
              <a:rPr lang="ru-RU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гибкость в творческом поиске.</a:t>
            </a: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F654C1-0F3F-4503-6C3D-4227D3D2FA6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6081712" y="1076325"/>
            <a:ext cx="2886767" cy="3849022"/>
          </a:xfrm>
          <a:prstGeom prst="rect">
            <a:avLst/>
          </a:prstGeom>
          <a:effectLst>
            <a:outerShdw blurRad="368300" dist="50800" dir="10560000" sx="101000" sy="101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4220299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.xml><?xml version="1.0" encoding="utf-8"?>
<a:theme xmlns:r="http://schemas.openxmlformats.org/officeDocument/2006/relationships" xmlns:a="http://schemas.openxmlformats.org/drawingml/2006/main" name="Office Theme override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46</Paragraphs>
  <Slides>11</Slides>
  <Notes>11</Notes>
  <TotalTime>42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baseType="lpstr" size="16">
      <vt:lpstr>Arial</vt:lpstr>
      <vt:lpstr>Calibri</vt:lpstr>
      <vt:lpstr>Plus Jakarta Sans ExtraBold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MI</dc:creator>
  <cp:lastModifiedBy>Иван Сахаров</cp:lastModifiedBy>
  <cp:revision>8</cp:revision>
  <dcterms:modified xsi:type="dcterms:W3CDTF">2026-04-02T13:03:05Z</dcterms:modified>
</cp:coreProperties>
</file>