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3" r:id="rId1"/>
  </p:sldMasterIdLst>
  <p:sldIdLst>
    <p:sldId id="274" r:id="rId2"/>
    <p:sldId id="269" r:id="rId3"/>
    <p:sldId id="279" r:id="rId4"/>
    <p:sldId id="276" r:id="rId5"/>
    <p:sldId id="275" r:id="rId6"/>
    <p:sldId id="287" r:id="rId7"/>
    <p:sldId id="291" r:id="rId8"/>
    <p:sldId id="286" r:id="rId9"/>
    <p:sldId id="277" r:id="rId10"/>
    <p:sldId id="283" r:id="rId11"/>
    <p:sldId id="288" r:id="rId12"/>
    <p:sldId id="289" r:id="rId13"/>
    <p:sldId id="290" r:id="rId14"/>
    <p:sldId id="25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E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10" y="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B9CDE-EF35-6068-8F07-7A96069CF1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A281BE4-85A9-FF90-24B2-435547AB02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F48923-F01A-899E-171D-21B499CD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D462E-E7C9-46C3-BCFC-519777BD00E1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52C62A-5B29-8786-DEFD-464F81035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5176AA-1814-9316-AE54-E0CC8915E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FBA6A-85BD-4849-AA26-E2077772F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39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AA23A9-CB84-3B76-C088-5924DC186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A7D62C-9236-BF4F-2529-F52030C85F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282D07-B155-51E8-AD9D-42181100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D462E-E7C9-46C3-BCFC-519777BD00E1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18CF15-2A57-D713-8B1A-4F8DDF266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5DD73D-2ADF-9AEC-54B9-67A782E69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FBA6A-85BD-4849-AA26-E2077772F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849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4AEE0E5-42AC-0678-8B7B-BF46EB3511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D2552EE-255D-0B9F-39F6-0E8BF00F12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BE3206-6C04-77AB-0F7B-33F7E38C8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D462E-E7C9-46C3-BCFC-519777BD00E1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C21C18-6A87-07D9-5B00-E0592B973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FF780C-FDFE-CCC7-A8A7-FB508D4D3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FBA6A-85BD-4849-AA26-E2077772F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77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28C000-450B-DF4A-6646-AE5BF54C4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E8647D-2C5B-871D-3A87-F8844E00EC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967250-C586-419A-5689-BE2ADF232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D462E-E7C9-46C3-BCFC-519777BD00E1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7B006F-CFAB-6AC3-2956-EC2504087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B70EB5-6A9D-65EA-24EF-CD58C3A2A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FBA6A-85BD-4849-AA26-E2077772F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484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A5923B-991F-4302-791B-4CB7C08C4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D29C9B-2B33-B2AA-3E38-B08E61EB1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AAC90B-A8FD-CC3B-9363-955DE2AD0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D462E-E7C9-46C3-BCFC-519777BD00E1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7138CC-2AE0-75D7-6F59-1CB7F6D59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A2E376-7023-F366-F1C7-9F0C46325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FBA6A-85BD-4849-AA26-E2077772F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716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DDD264-3F2E-70F9-E232-5D295959F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A055A7-C6F6-F829-3F68-C071A56D9F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82489E5-03C7-4BF4-1502-A32C20A0C6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FB7944C-6CD4-475E-862A-DFDF4B8F4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D462E-E7C9-46C3-BCFC-519777BD00E1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95EA7B1-7BA4-541B-BE3E-A37683EE7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6BF8AD0-54C7-31A8-AB77-26C7943E1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FBA6A-85BD-4849-AA26-E2077772F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387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74C411-52DE-1731-EF6B-A799ABC58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150CAAA-88EA-56ED-2FD3-AD3598C3F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1416465-6410-0DD4-961C-D71AADD59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EBAE53E-6795-AC3E-2793-1EFD284EB9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D380325-00F5-9C7B-F660-7A804257FA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4BE5D18-67E9-D50F-8B23-54EE96C2C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D462E-E7C9-46C3-BCFC-519777BD00E1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A652C0C-8FDF-809B-29A6-9FE9CA4D0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CB58BEE-8B39-0297-D971-7613F75B4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FBA6A-85BD-4849-AA26-E2077772F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990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BC5655-6DEB-F099-9B82-38BF5D72C2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3430BF3-376F-9394-5BA0-567C77185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D462E-E7C9-46C3-BCFC-519777BD00E1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44E556A-BD36-BFF5-A9CE-03AEC0FEB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C3966EF-9E34-3928-50D7-BC9619D62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FBA6A-85BD-4849-AA26-E2077772F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145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B26C5B3-CE13-1902-697B-F629A8E6B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D462E-E7C9-46C3-BCFC-519777BD00E1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0D1AFD0-59CE-3E27-A8FE-16B2AB999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938CA6F-0185-5A5C-ED1C-BDA143E1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FBA6A-85BD-4849-AA26-E2077772F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311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FBFF99-2971-C26A-F746-F3EB939E4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8A50D7-C54B-49EA-9DDE-F294C4FDC8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25D0A3E-B16E-A3FD-464D-6C87C5B139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C6AF3EB-D98A-AFD6-BCEB-89A4980E6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D462E-E7C9-46C3-BCFC-519777BD00E1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2065866-A7CB-51D8-D169-E63EA3356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4809D0-B171-BFF7-D26F-0382DB982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FBA6A-85BD-4849-AA26-E2077772F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675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0876E3-4199-E052-6718-E240F54C6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2B005FE-BADF-6A59-B293-A9DEA64B77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057D288-E9EE-A3A3-B8A3-F973A1508A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45F5648-CF18-E85D-CF69-0DB88DE8F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D462E-E7C9-46C3-BCFC-519777BD00E1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95E21AF-DDD1-D8FF-CB45-94EA2CFB2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D8FAB3F-6ADC-C73B-7205-C8FE3C4D2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FBA6A-85BD-4849-AA26-E2077772F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118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067E48-CA62-0819-C23D-077E4B74F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AEA11B8-7FAC-B28C-9F6A-CD59A540D8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5E9F71-D509-631C-8E21-F1BB769353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D462E-E7C9-46C3-BCFC-519777BD00E1}" type="datetimeFigureOut">
              <a:rPr lang="ru-RU" smtClean="0"/>
              <a:t>10.04.2026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D66D46-7AB7-24ED-6151-BC210BB07C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459C37-A346-E0DB-B781-554D7572DF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FBA6A-85BD-4849-AA26-E2077772F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844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стоянство памяти — Википедия">
            <a:extLst>
              <a:ext uri="{FF2B5EF4-FFF2-40B4-BE49-F238E27FC236}">
                <a16:creationId xmlns:a16="http://schemas.microsoft.com/office/drawing/2014/main" id="{5DC2ACD5-ABB3-24A7-DF4C-1B4BBDE37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318" y="0"/>
            <a:ext cx="94805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A5998A-EE34-EFB3-A408-1CC60DF165FB}"/>
              </a:ext>
            </a:extLst>
          </p:cNvPr>
          <p:cNvSpPr txBox="1"/>
          <p:nvPr/>
        </p:nvSpPr>
        <p:spPr>
          <a:xfrm>
            <a:off x="6696363" y="5985225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0" i="0" dirty="0">
                <a:solidFill>
                  <a:srgbClr val="1F1F1F"/>
                </a:solidFill>
                <a:effectLst/>
                <a:highlight>
                  <a:srgbClr val="FFFF00"/>
                </a:highlight>
                <a:latin typeface="Forte" panose="03060902040502070203" pitchFamily="66" charset="0"/>
              </a:rPr>
              <a:t>The Persistence of Memory (1931)</a:t>
            </a:r>
            <a:endParaRPr lang="ru-RU" sz="2400" b="0" i="0" dirty="0">
              <a:solidFill>
                <a:srgbClr val="1F1F1F"/>
              </a:solidFill>
              <a:effectLst/>
              <a:highlight>
                <a:srgbClr val="FFFF00"/>
              </a:highlight>
              <a:latin typeface="Google Sans"/>
            </a:endParaRPr>
          </a:p>
          <a:p>
            <a:r>
              <a:rPr lang="en-US" sz="2400" dirty="0">
                <a:solidFill>
                  <a:srgbClr val="1F1F1F"/>
                </a:solidFill>
                <a:highlight>
                  <a:srgbClr val="FFFF00"/>
                </a:highlight>
                <a:latin typeface="Forte" panose="03060902040502070203" pitchFamily="66" charset="0"/>
              </a:rPr>
              <a:t>By Salvador Dali</a:t>
            </a:r>
          </a:p>
          <a:p>
            <a:endParaRPr lang="ru-RU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1927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EF5C388-7142-F350-CD7A-F17D5A8C9C28}"/>
              </a:ext>
            </a:extLst>
          </p:cNvPr>
          <p:cNvSpPr txBox="1"/>
          <p:nvPr/>
        </p:nvSpPr>
        <p:spPr>
          <a:xfrm>
            <a:off x="-242276" y="0"/>
            <a:ext cx="1232486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6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What are some common time management mistakes people make?</a:t>
            </a:r>
          </a:p>
          <a:p>
            <a:pPr algn="ctr"/>
            <a:endParaRPr lang="en-US" sz="2600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11E712-7790-5E3F-197B-3F4C552A3166}"/>
              </a:ext>
            </a:extLst>
          </p:cNvPr>
          <p:cNvSpPr txBox="1"/>
          <p:nvPr/>
        </p:nvSpPr>
        <p:spPr>
          <a:xfrm>
            <a:off x="5854027" y="1414416"/>
            <a:ext cx="4870312" cy="5539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n-US" dirty="0"/>
          </a:p>
          <a:p>
            <a:pPr algn="just"/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</a:rPr>
              <a:t>1.“Perfectionist" </a:t>
            </a:r>
          </a:p>
          <a:p>
            <a:pPr algn="just"/>
            <a:endParaRPr lang="en-US" sz="3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endParaRPr lang="en-US" sz="3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</a:rPr>
              <a:t>2.“Procrastinator.“</a:t>
            </a:r>
          </a:p>
          <a:p>
            <a:pPr algn="just"/>
            <a:endParaRPr lang="en-US" sz="3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endParaRPr lang="en-US" sz="3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</a:rPr>
              <a:t>3. “Multitasker."</a:t>
            </a:r>
          </a:p>
          <a:p>
            <a:pPr algn="just"/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</a:p>
          <a:p>
            <a:pPr algn="just"/>
            <a:endParaRPr lang="en-US" sz="3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</a:rPr>
              <a:t>4. “Crisis Manager.“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4CD7E6-F513-D72F-B529-6E838DD10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9744" y="1195805"/>
            <a:ext cx="1082030" cy="1293026"/>
          </a:xfrm>
          <a:prstGeom prst="rect">
            <a:avLst/>
          </a:prstGeom>
        </p:spPr>
      </p:pic>
      <p:pic>
        <p:nvPicPr>
          <p:cNvPr id="2050" name="Picture 2" descr="Тимоти Шаламе (Timothée Chalamet) (Актер, Актер озвучивания, Режиссер):  фото, биография, фильмография, новости - Вокруг ТВ.">
            <a:extLst>
              <a:ext uri="{FF2B5EF4-FFF2-40B4-BE49-F238E27FC236}">
                <a16:creationId xmlns:a16="http://schemas.microsoft.com/office/drawing/2014/main" id="{950F63B9-E004-AC71-6ABA-FB2EE4AB3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939" y="2581747"/>
            <a:ext cx="1051308" cy="140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Zendaya — The Movie Database (TMDB)">
            <a:extLst>
              <a:ext uri="{FF2B5EF4-FFF2-40B4-BE49-F238E27FC236}">
                <a16:creationId xmlns:a16="http://schemas.microsoft.com/office/drawing/2014/main" id="{B0E0EC36-199D-57B2-8216-469CD4557B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489" y="4222032"/>
            <a:ext cx="1103936" cy="110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FCFA822-3D2E-7F4F-810C-CBAD02D2A183}"/>
              </a:ext>
            </a:extLst>
          </p:cNvPr>
          <p:cNvSpPr txBox="1"/>
          <p:nvPr/>
        </p:nvSpPr>
        <p:spPr>
          <a:xfrm>
            <a:off x="7416300" y="3079524"/>
            <a:ext cx="40962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13B56AC-1D13-7AD2-53D1-9B01D43D82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5939" y="5562703"/>
            <a:ext cx="1274594" cy="129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09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05AECD-3F55-465E-2756-DBB8F1B4D1CF}"/>
              </a:ext>
            </a:extLst>
          </p:cNvPr>
          <p:cNvSpPr txBox="1"/>
          <p:nvPr/>
        </p:nvSpPr>
        <p:spPr>
          <a:xfrm>
            <a:off x="175491" y="243512"/>
            <a:ext cx="12016509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b="1" i="0" u="sng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Complete the sentences using the words. </a:t>
            </a:r>
          </a:p>
          <a:p>
            <a:pPr algn="l"/>
            <a:r>
              <a:rPr lang="en-US" sz="2400" b="1" dirty="0"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r>
              <a:rPr lang="en-US" sz="2400" b="1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chieve		effective		include 	log		flexibility		interrupts		involves	manage	</a:t>
            </a:r>
            <a:r>
              <a:rPr lang="en-US" sz="2400" b="1" i="0" u="none" strike="noStrike" baseline="0" dirty="0" err="1">
                <a:latin typeface="Verdana" panose="020B0604030504040204" pitchFamily="34" charset="0"/>
                <a:ea typeface="Verdana" panose="020B0604030504040204" pitchFamily="34" charset="0"/>
              </a:rPr>
              <a:t>prioritise</a:t>
            </a:r>
            <a:r>
              <a:rPr lang="en-US" sz="2400" b="1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		schedule</a:t>
            </a:r>
          </a:p>
          <a:p>
            <a:pPr algn="l"/>
            <a:endParaRPr lang="en-US" sz="2400" b="0" i="0" u="none" strike="noStrike" baseline="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1 Writing a weekly ________________ or a ‘to do’ list is a good way to get </a:t>
            </a:r>
            <a:r>
              <a:rPr lang="en-US" sz="2400" b="0" i="0" u="none" strike="noStrike" baseline="0" dirty="0" err="1">
                <a:latin typeface="Verdana" panose="020B0604030504040204" pitchFamily="34" charset="0"/>
                <a:ea typeface="Verdana" panose="020B0604030504040204" pitchFamily="34" charset="0"/>
              </a:rPr>
              <a:t>organised</a:t>
            </a:r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2 You cannot be ________________ if you never take a break.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3 Good time management ________________ following a plan.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4 You can ________________ much more if you do one thing at a time.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5 When planning your time, you must ________________ 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the</a:t>
            </a:r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 time to relax.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6 If you ________________, you can do the most important things first.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7 You will never ________________ to do everything, so be realistic.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8 If someone ________________ you, adjust your plan.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9 ________________ is important – you may need to change your plan.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10 It’s a good idea to keep a time ________________ where you write down how long you spend on each task.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092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05AECD-3F55-465E-2756-DBB8F1B4D1CF}"/>
              </a:ext>
            </a:extLst>
          </p:cNvPr>
          <p:cNvSpPr txBox="1"/>
          <p:nvPr/>
        </p:nvSpPr>
        <p:spPr>
          <a:xfrm>
            <a:off x="175492" y="243512"/>
            <a:ext cx="10353964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1 Writing a weekly ________________ or a ‘to do’ list is a good way to get </a:t>
            </a:r>
            <a:r>
              <a:rPr lang="en-US" sz="2400" b="0" i="0" u="none" strike="noStrike" baseline="0" dirty="0" err="1">
                <a:latin typeface="Verdana" panose="020B0604030504040204" pitchFamily="34" charset="0"/>
                <a:ea typeface="Verdana" panose="020B0604030504040204" pitchFamily="34" charset="0"/>
              </a:rPr>
              <a:t>organised</a:t>
            </a:r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2 You cannot be ________________ if you never take a break.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3 Good time management ________________ following a plan.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4 You can ________________ much more if you do one thing at a time.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5 When planning your time, you must ________________ 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the</a:t>
            </a:r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 time to relax.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6 If you ________________, you can do the most important things first.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7 You will never ________________ to do everything, so be realistic.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8 If someone ________________ you, adjust your plan.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9 ________________ is important – you may need to change your plan.</a:t>
            </a:r>
          </a:p>
          <a:p>
            <a:pPr algn="l"/>
            <a:r>
              <a:rPr lang="en-US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10 It’s a good idea to keep a time ________________ where you write down how long you spend on each task.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F1B4A5-64AF-474B-C50E-43F882BEABE3}"/>
              </a:ext>
            </a:extLst>
          </p:cNvPr>
          <p:cNvSpPr txBox="1"/>
          <p:nvPr/>
        </p:nvSpPr>
        <p:spPr>
          <a:xfrm>
            <a:off x="10529456" y="799467"/>
            <a:ext cx="6096000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Answers</a:t>
            </a:r>
          </a:p>
          <a:p>
            <a:r>
              <a:rPr lang="en-US" sz="2200" dirty="0"/>
              <a:t>1 schedule</a:t>
            </a:r>
          </a:p>
          <a:p>
            <a:r>
              <a:rPr lang="en-US" sz="2200" dirty="0"/>
              <a:t>2 effective</a:t>
            </a:r>
          </a:p>
          <a:p>
            <a:r>
              <a:rPr lang="en-US" sz="2200" dirty="0"/>
              <a:t>3 involves</a:t>
            </a:r>
          </a:p>
          <a:p>
            <a:r>
              <a:rPr lang="en-US" sz="2200" dirty="0"/>
              <a:t>4 achieve</a:t>
            </a:r>
          </a:p>
          <a:p>
            <a:r>
              <a:rPr lang="en-US" sz="2200" dirty="0"/>
              <a:t>5 include</a:t>
            </a:r>
          </a:p>
          <a:p>
            <a:r>
              <a:rPr lang="en-US" sz="2200" dirty="0"/>
              <a:t>6 </a:t>
            </a:r>
            <a:r>
              <a:rPr lang="en-US" sz="2200" dirty="0" err="1"/>
              <a:t>prioritise</a:t>
            </a:r>
            <a:endParaRPr lang="en-US" sz="2200" dirty="0"/>
          </a:p>
          <a:p>
            <a:r>
              <a:rPr lang="en-US" sz="2200" dirty="0"/>
              <a:t>7 manage</a:t>
            </a:r>
          </a:p>
          <a:p>
            <a:r>
              <a:rPr lang="en-US" sz="2200" dirty="0"/>
              <a:t>8 interrupts</a:t>
            </a:r>
          </a:p>
          <a:p>
            <a:r>
              <a:rPr lang="en-US" sz="2200" dirty="0"/>
              <a:t>9 Flexibility</a:t>
            </a:r>
          </a:p>
          <a:p>
            <a:r>
              <a:rPr lang="en-US" sz="2200" dirty="0"/>
              <a:t>10 log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596900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EF5C388-7142-F350-CD7A-F17D5A8C9C28}"/>
              </a:ext>
            </a:extLst>
          </p:cNvPr>
          <p:cNvSpPr txBox="1"/>
          <p:nvPr/>
        </p:nvSpPr>
        <p:spPr>
          <a:xfrm>
            <a:off x="476738" y="0"/>
            <a:ext cx="1160584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Prepare the most efficient tips of time management for:</a:t>
            </a:r>
            <a:endParaRPr lang="en-US" sz="2600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11E712-7790-5E3F-197B-3F4C552A3166}"/>
              </a:ext>
            </a:extLst>
          </p:cNvPr>
          <p:cNvSpPr txBox="1"/>
          <p:nvPr/>
        </p:nvSpPr>
        <p:spPr>
          <a:xfrm>
            <a:off x="2964873" y="1064948"/>
            <a:ext cx="5976195" cy="5539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n-US" dirty="0"/>
          </a:p>
          <a:p>
            <a:pPr algn="just"/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</a:rPr>
              <a:t>	    1.“Perfectionist" </a:t>
            </a:r>
          </a:p>
          <a:p>
            <a:pPr algn="just"/>
            <a:endParaRPr lang="en-US" sz="3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endParaRPr lang="en-US" sz="3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</a:rPr>
              <a:t>2.“Procrastinator.“</a:t>
            </a:r>
          </a:p>
          <a:p>
            <a:pPr algn="just"/>
            <a:endParaRPr lang="en-US" sz="3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endParaRPr lang="en-US" sz="3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</a:rPr>
              <a:t>		3. “Multitasker."</a:t>
            </a:r>
          </a:p>
          <a:p>
            <a:pPr algn="just"/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</a:p>
          <a:p>
            <a:pPr algn="just"/>
            <a:endParaRPr lang="en-US" sz="3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</a:rPr>
              <a:t>4. “Crisis Manager.“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4CD7E6-F513-D72F-B529-6E838DD10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6177" y="866643"/>
            <a:ext cx="1906616" cy="2278406"/>
          </a:xfrm>
          <a:prstGeom prst="rect">
            <a:avLst/>
          </a:prstGeom>
        </p:spPr>
      </p:pic>
      <p:pic>
        <p:nvPicPr>
          <p:cNvPr id="2050" name="Picture 2" descr="Тимоти Шаламе (Timothée Chalamet) (Актер, Актер озвучивания, Режиссер):  фото, биография, фильмография, новости - Вокруг ТВ.">
            <a:extLst>
              <a:ext uri="{FF2B5EF4-FFF2-40B4-BE49-F238E27FC236}">
                <a16:creationId xmlns:a16="http://schemas.microsoft.com/office/drawing/2014/main" id="{950F63B9-E004-AC71-6ABA-FB2EE4AB3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708" y="2466108"/>
            <a:ext cx="1591224" cy="212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Zendaya — The Movie Database (TMDB)">
            <a:extLst>
              <a:ext uri="{FF2B5EF4-FFF2-40B4-BE49-F238E27FC236}">
                <a16:creationId xmlns:a16="http://schemas.microsoft.com/office/drawing/2014/main" id="{B0E0EC36-199D-57B2-8216-469CD4557B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7104" y="3626652"/>
            <a:ext cx="2264762" cy="226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5D0FD77-7B00-B6DE-8571-7A55FDF8F8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5131" y="4878566"/>
            <a:ext cx="1799742" cy="182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820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1510" y="1039446"/>
            <a:ext cx="114089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0" i="0" dirty="0">
                <a:solidFill>
                  <a:srgbClr val="212529"/>
                </a:solidFill>
                <a:effectLst/>
              </a:rPr>
              <a:t>Effective time management allows us to make the most of our day, doing tasks more quickly and prioritizing those that will make the most impact. </a:t>
            </a:r>
            <a:endParaRPr lang="ru-RU" sz="5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9F1A3E-95D6-88F2-F085-938F1F9577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321" y="4721713"/>
            <a:ext cx="28289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202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42" y="353352"/>
            <a:ext cx="102859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3600" b="1" i="0" dirty="0">
                <a:solidFill>
                  <a:srgbClr val="15171A"/>
                </a:solidFill>
                <a:effectLst/>
                <a:latin typeface="inherit"/>
              </a:rPr>
              <a:t>1. “The way we spend our </a:t>
            </a:r>
            <a:r>
              <a:rPr lang="en-US" sz="3600" b="1" i="0" dirty="0" err="1">
                <a:solidFill>
                  <a:srgbClr val="15171A"/>
                </a:solidFill>
                <a:effectLst/>
                <a:latin typeface="inherit"/>
              </a:rPr>
              <a:t>time_______who</a:t>
            </a:r>
            <a:r>
              <a:rPr lang="en-US" sz="3600" b="1" i="0" dirty="0">
                <a:solidFill>
                  <a:srgbClr val="15171A"/>
                </a:solidFill>
                <a:effectLst/>
                <a:latin typeface="inherit"/>
              </a:rPr>
              <a:t> we are.”</a:t>
            </a:r>
            <a:endParaRPr lang="en-US" sz="3600" b="1" i="0" dirty="0">
              <a:solidFill>
                <a:srgbClr val="15171A"/>
              </a:solidFill>
              <a:effectLst/>
              <a:latin typeface="Montserra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8042" y="1286225"/>
            <a:ext cx="112961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3600" b="1" i="0" dirty="0">
                <a:solidFill>
                  <a:srgbClr val="15171A"/>
                </a:solidFill>
                <a:effectLst/>
                <a:latin typeface="inherit"/>
              </a:rPr>
              <a:t>2. “Time is what we want most, but what we use ______.”</a:t>
            </a:r>
            <a:endParaRPr lang="en-US" sz="3600" b="1" i="0" dirty="0">
              <a:solidFill>
                <a:srgbClr val="15171A"/>
              </a:solidFill>
              <a:effectLst/>
              <a:latin typeface="Montserra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042" y="2219098"/>
            <a:ext cx="94288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3600" b="1" i="0" dirty="0">
                <a:solidFill>
                  <a:srgbClr val="15171A"/>
                </a:solidFill>
                <a:effectLst/>
                <a:latin typeface="inherit"/>
              </a:rPr>
              <a:t>3. “The trouble is you think you ________ time.”</a:t>
            </a:r>
            <a:endParaRPr lang="en-US" sz="3600" b="1" i="0" dirty="0">
              <a:solidFill>
                <a:srgbClr val="15171A"/>
              </a:solidFill>
              <a:effectLst/>
              <a:latin typeface="Montserra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5636" y="3105835"/>
            <a:ext cx="11734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C2A645-A12E-4BDA-1F21-D4C7181B14C6}"/>
              </a:ext>
            </a:extLst>
          </p:cNvPr>
          <p:cNvSpPr txBox="1"/>
          <p:nvPr/>
        </p:nvSpPr>
        <p:spPr>
          <a:xfrm>
            <a:off x="2761340" y="4173416"/>
            <a:ext cx="560037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</a:rPr>
              <a:t>WHAT WORDS ARE MISSING?</a:t>
            </a:r>
          </a:p>
          <a:p>
            <a:pPr algn="ctr"/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</a:rPr>
              <a:t>DISCUSS IN GROUPS (1 min)</a:t>
            </a:r>
            <a:endParaRPr lang="ru-RU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314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042" y="353352"/>
            <a:ext cx="99491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3600" b="1" i="0" dirty="0">
                <a:solidFill>
                  <a:srgbClr val="15171A"/>
                </a:solidFill>
                <a:effectLst/>
                <a:latin typeface="inherit"/>
              </a:rPr>
              <a:t>“The way we spend our time, </a:t>
            </a:r>
            <a:r>
              <a:rPr lang="en-US" sz="3600" b="1" i="0" dirty="0">
                <a:solidFill>
                  <a:srgbClr val="15171A"/>
                </a:solidFill>
                <a:effectLst/>
                <a:highlight>
                  <a:srgbClr val="FFFF00"/>
                </a:highlight>
                <a:latin typeface="inherit"/>
              </a:rPr>
              <a:t>defines </a:t>
            </a:r>
            <a:r>
              <a:rPr lang="en-US" sz="3600" b="1" i="0" dirty="0">
                <a:solidFill>
                  <a:srgbClr val="15171A"/>
                </a:solidFill>
                <a:effectLst/>
                <a:latin typeface="inherit"/>
              </a:rPr>
              <a:t>who we are.”</a:t>
            </a:r>
            <a:endParaRPr lang="en-US" sz="3600" b="1" i="0" dirty="0">
              <a:solidFill>
                <a:srgbClr val="15171A"/>
              </a:solidFill>
              <a:effectLst/>
              <a:latin typeface="Montserra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8042" y="1286225"/>
            <a:ext cx="10545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3600" b="1" i="0" dirty="0">
                <a:solidFill>
                  <a:srgbClr val="15171A"/>
                </a:solidFill>
                <a:effectLst/>
                <a:latin typeface="inherit"/>
              </a:rPr>
              <a:t>“Time is what we want most, but what we use </a:t>
            </a:r>
            <a:r>
              <a:rPr lang="en-US" sz="3600" b="1" i="0" dirty="0">
                <a:solidFill>
                  <a:srgbClr val="15171A"/>
                </a:solidFill>
                <a:effectLst/>
                <a:highlight>
                  <a:srgbClr val="FFFF00"/>
                </a:highlight>
                <a:latin typeface="inherit"/>
              </a:rPr>
              <a:t>worst</a:t>
            </a:r>
            <a:r>
              <a:rPr lang="en-US" sz="3600" b="1" i="0" dirty="0">
                <a:solidFill>
                  <a:srgbClr val="15171A"/>
                </a:solidFill>
                <a:effectLst/>
                <a:latin typeface="inherit"/>
              </a:rPr>
              <a:t>.”</a:t>
            </a:r>
            <a:endParaRPr lang="en-US" sz="3600" b="1" i="0" dirty="0">
              <a:solidFill>
                <a:srgbClr val="15171A"/>
              </a:solidFill>
              <a:effectLst/>
              <a:latin typeface="Montserra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042" y="2219098"/>
            <a:ext cx="80490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3600" b="1" i="0" dirty="0">
                <a:solidFill>
                  <a:srgbClr val="15171A"/>
                </a:solidFill>
                <a:effectLst/>
                <a:latin typeface="inherit"/>
              </a:rPr>
              <a:t>“The trouble is you think you </a:t>
            </a:r>
            <a:r>
              <a:rPr lang="en-US" sz="3600" b="1" i="0" dirty="0">
                <a:solidFill>
                  <a:srgbClr val="15171A"/>
                </a:solidFill>
                <a:effectLst/>
                <a:highlight>
                  <a:srgbClr val="FFFF00"/>
                </a:highlight>
                <a:latin typeface="inherit"/>
              </a:rPr>
              <a:t>have</a:t>
            </a:r>
            <a:r>
              <a:rPr lang="en-US" sz="3600" b="1" i="0" dirty="0">
                <a:solidFill>
                  <a:srgbClr val="15171A"/>
                </a:solidFill>
                <a:effectLst/>
                <a:latin typeface="inherit"/>
              </a:rPr>
              <a:t> time.”</a:t>
            </a:r>
            <a:endParaRPr lang="en-US" sz="3600" b="1" i="0" dirty="0">
              <a:solidFill>
                <a:srgbClr val="15171A"/>
              </a:solidFill>
              <a:effectLst/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869315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F2B6624-D2C5-78CF-7189-4A3DD4597740}"/>
              </a:ext>
            </a:extLst>
          </p:cNvPr>
          <p:cNvSpPr txBox="1"/>
          <p:nvPr/>
        </p:nvSpPr>
        <p:spPr>
          <a:xfrm>
            <a:off x="312615" y="792763"/>
            <a:ext cx="1128541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Verdana" panose="020B0604030504040204" pitchFamily="34" charset="0"/>
                <a:ea typeface="Verdana" panose="020B0604030504040204" pitchFamily="34" charset="0"/>
              </a:rPr>
              <a:t>Match the words with their definitions:</a:t>
            </a:r>
          </a:p>
          <a:p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 1. Prioritize      		a. To postpone or delay doing something.</a:t>
            </a: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 2. Deadline       		b. To arrange things in order of importance.</a:t>
            </a: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 3. Procrastinate     	c. A plan for how you will spend your time.</a:t>
            </a: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 4. Schedule       	d. To devote time or attention to something.</a:t>
            </a: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 5. Delegate       		e. The latest time or date by which something 					must be completed.</a:t>
            </a: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 6. Focus         		f. To assign a task or responsibility to another 					person.</a:t>
            </a:r>
          </a:p>
          <a:p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716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F2B6624-D2C5-78CF-7189-4A3DD4597740}"/>
              </a:ext>
            </a:extLst>
          </p:cNvPr>
          <p:cNvSpPr txBox="1"/>
          <p:nvPr/>
        </p:nvSpPr>
        <p:spPr>
          <a:xfrm>
            <a:off x="312615" y="792763"/>
            <a:ext cx="1128541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Verdana" panose="020B0604030504040204" pitchFamily="34" charset="0"/>
                <a:ea typeface="Verdana" panose="020B0604030504040204" pitchFamily="34" charset="0"/>
              </a:rPr>
              <a:t>Match the words with their definitions:</a:t>
            </a:r>
          </a:p>
          <a:p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 1. Prioritize      		a. To postpone or delay doing something.</a:t>
            </a: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 2. Deadline       		b. To arrange things in order of importance.</a:t>
            </a: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 3. Procrastinate     	c. A plan for how you will spend your time.</a:t>
            </a: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 4. Schedule       	d. To devote time or attention to something.</a:t>
            </a: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 5. Delegate       		e. The latest time or date by which something 					must be completed.</a:t>
            </a: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 6. Focus         		f. To assign a task or responsibility to another 					person.</a:t>
            </a:r>
          </a:p>
          <a:p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 Answers: 1-b, 2-e, 3-a, 4-c, 5-f, 6-d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640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A2D8B9E-B3A5-94F3-E176-382E63F2F706}"/>
              </a:ext>
            </a:extLst>
          </p:cNvPr>
          <p:cNvSpPr txBox="1"/>
          <p:nvPr/>
        </p:nvSpPr>
        <p:spPr>
          <a:xfrm>
            <a:off x="101600" y="883146"/>
            <a:ext cx="11684000" cy="587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b="0" i="0" u="none" strike="noStrike" baseline="0" dirty="0">
                <a:solidFill>
                  <a:srgbClr val="F37121"/>
                </a:solidFill>
                <a:latin typeface="FrutigerLTStd-BlackCn"/>
              </a:rPr>
              <a:t>How well do you manage your time?</a:t>
            </a:r>
          </a:p>
          <a:p>
            <a:pPr algn="just"/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There is so much to be said in </a:t>
            </a:r>
            <a:r>
              <a:rPr lang="en-US" sz="2300" b="0" i="0" u="none" strike="noStrike" baseline="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favour</a:t>
            </a:r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of good time management that it’s surprising how many people are bad at it. From the school student who always struggles to 1._____________ work on time ... to the powerful businessperson who 2._____________ on a personal assistant to </a:t>
            </a:r>
            <a:r>
              <a:rPr lang="en-US" sz="2300" b="0" i="0" u="none" strike="noStrike" baseline="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organise</a:t>
            </a:r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their day, we could all benefit from a more </a:t>
            </a:r>
            <a:r>
              <a:rPr lang="en-US" sz="2300" b="0" i="0" u="none" strike="noStrike" baseline="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organised</a:t>
            </a:r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approach.</a:t>
            </a:r>
          </a:p>
          <a:p>
            <a:pPr algn="just"/>
            <a:endParaRPr lang="en-US" sz="2300" b="0" i="0" u="none" strike="noStrike" baseline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simple fact is that poor time management can have some terrible 3._____________. These include damaged relationships, getting a 4._____________ for always being late, and seeing your free time get eaten up.</a:t>
            </a:r>
          </a:p>
          <a:p>
            <a:pPr algn="just"/>
            <a:endParaRPr lang="en-US" sz="2300" b="0" i="0" u="none" strike="noStrike" baseline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On the other hand, people who manage their time well are more 5._____________, improve their job 6._____________, and are known to 7._____________ less from sleep problems, anger and 8.</a:t>
            </a:r>
            <a:r>
              <a:rPr lang="ru-RU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_____________.</a:t>
            </a:r>
            <a:endParaRPr lang="ru-RU" sz="23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8F9C91-1ABC-3850-17F1-F3E32C90D94F}"/>
              </a:ext>
            </a:extLst>
          </p:cNvPr>
          <p:cNvSpPr txBox="1"/>
          <p:nvPr/>
        </p:nvSpPr>
        <p:spPr>
          <a:xfrm>
            <a:off x="101600" y="0"/>
            <a:ext cx="1168400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u="sng" dirty="0"/>
              <a:t>Complete the text using the words: </a:t>
            </a:r>
          </a:p>
          <a:p>
            <a:r>
              <a:rPr lang="en-US" sz="2200" b="1" dirty="0"/>
              <a:t>	</a:t>
            </a:r>
            <a:r>
              <a:rPr lang="en-US" sz="2400" b="1" dirty="0"/>
              <a:t>consequences		efficient		prospects		relies				reputation	stress		submit		suffer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82512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A2D8B9E-B3A5-94F3-E176-382E63F2F706}"/>
              </a:ext>
            </a:extLst>
          </p:cNvPr>
          <p:cNvSpPr txBox="1"/>
          <p:nvPr/>
        </p:nvSpPr>
        <p:spPr>
          <a:xfrm>
            <a:off x="101600" y="218128"/>
            <a:ext cx="11684000" cy="5524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 b="0" i="0" u="none" strike="noStrike" baseline="0" dirty="0">
                <a:solidFill>
                  <a:srgbClr val="F37121"/>
                </a:solidFill>
                <a:latin typeface="FrutigerLTStd-BlackCn"/>
              </a:rPr>
              <a:t>How well do you manage your time?</a:t>
            </a:r>
          </a:p>
          <a:p>
            <a:pPr algn="just"/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There is so much to be said in </a:t>
            </a:r>
            <a:r>
              <a:rPr lang="en-US" sz="2300" b="0" i="0" u="none" strike="noStrike" baseline="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favour</a:t>
            </a:r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of good time management that it’s surprising how many people are bad at it. From the school student who always struggles to </a:t>
            </a:r>
            <a:r>
              <a:rPr lang="en-US" sz="2300" b="0" i="0" u="none" strike="noStrike" baseline="0" dirty="0">
                <a:solidFill>
                  <a:srgbClr val="00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</a:rPr>
              <a:t>1.</a:t>
            </a:r>
            <a:r>
              <a:rPr lang="en-US" sz="2000" b="1" dirty="0">
                <a:highlight>
                  <a:srgbClr val="FFFF00"/>
                </a:highlight>
              </a:rPr>
              <a:t> submit</a:t>
            </a:r>
            <a:r>
              <a:rPr lang="en-US" sz="2300" b="0" i="0" u="none" strike="noStrike" baseline="0" dirty="0">
                <a:solidFill>
                  <a:srgbClr val="00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work on time ... to the powerful businessperson who </a:t>
            </a:r>
            <a:r>
              <a:rPr lang="en-US" sz="2300" b="0" i="0" u="none" strike="noStrike" baseline="0" dirty="0">
                <a:solidFill>
                  <a:srgbClr val="00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</a:rPr>
              <a:t>2.</a:t>
            </a:r>
            <a:r>
              <a:rPr lang="en-US" sz="2000" b="1" dirty="0">
                <a:highlight>
                  <a:srgbClr val="FFFF00"/>
                </a:highlight>
              </a:rPr>
              <a:t> relies</a:t>
            </a:r>
            <a:r>
              <a:rPr lang="en-US" sz="2300" b="0" i="0" u="none" strike="noStrike" baseline="0" dirty="0">
                <a:solidFill>
                  <a:srgbClr val="00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on a personal assistant to </a:t>
            </a:r>
            <a:r>
              <a:rPr lang="en-US" sz="2300" b="0" i="0" u="none" strike="noStrike" baseline="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organise</a:t>
            </a:r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their day, we could all benefit from a more </a:t>
            </a:r>
            <a:r>
              <a:rPr lang="en-US" sz="2300" b="0" i="0" u="none" strike="noStrike" baseline="0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organised</a:t>
            </a:r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approach.</a:t>
            </a:r>
          </a:p>
          <a:p>
            <a:pPr algn="just"/>
            <a:endParaRPr lang="en-US" sz="2300" b="0" i="0" u="none" strike="noStrike" baseline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simple fact is that poor time management can have some terrible </a:t>
            </a:r>
            <a:r>
              <a:rPr lang="en-US" sz="2300" b="0" i="0" u="none" strike="noStrike" baseline="0" dirty="0">
                <a:solidFill>
                  <a:srgbClr val="00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</a:rPr>
              <a:t>3.</a:t>
            </a:r>
            <a:r>
              <a:rPr lang="en-US" sz="2000" b="1" dirty="0">
                <a:highlight>
                  <a:srgbClr val="FFFF00"/>
                </a:highlight>
              </a:rPr>
              <a:t> consequences</a:t>
            </a:r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 These include damaged relationships, getting a </a:t>
            </a:r>
            <a:r>
              <a:rPr lang="en-US" sz="2300" b="0" i="0" u="none" strike="noStrike" baseline="0" dirty="0">
                <a:solidFill>
                  <a:srgbClr val="00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</a:rPr>
              <a:t>4.</a:t>
            </a:r>
            <a:r>
              <a:rPr lang="en-US" sz="2000" b="1" dirty="0">
                <a:highlight>
                  <a:srgbClr val="FFFF00"/>
                </a:highlight>
              </a:rPr>
              <a:t> reputation</a:t>
            </a:r>
            <a:r>
              <a:rPr lang="en-US" sz="2300" b="0" i="0" u="none" strike="noStrike" baseline="0" dirty="0">
                <a:solidFill>
                  <a:srgbClr val="00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for always being late, and seeing your free time get eaten up.</a:t>
            </a:r>
          </a:p>
          <a:p>
            <a:pPr algn="just"/>
            <a:endParaRPr lang="en-US" sz="2300" b="0" i="0" u="none" strike="noStrike" baseline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On the other hand, people who manage their time well are more </a:t>
            </a:r>
            <a:r>
              <a:rPr lang="en-US" sz="2300" b="0" i="0" u="none" strike="noStrike" baseline="0" dirty="0">
                <a:solidFill>
                  <a:srgbClr val="00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</a:rPr>
              <a:t>5.</a:t>
            </a:r>
            <a:r>
              <a:rPr lang="en-US" sz="2000" b="1" dirty="0">
                <a:highlight>
                  <a:srgbClr val="FFFF00"/>
                </a:highlight>
              </a:rPr>
              <a:t> efficient</a:t>
            </a:r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improve their job </a:t>
            </a:r>
            <a:r>
              <a:rPr lang="en-US" sz="2300" b="0" i="0" u="none" strike="noStrike" baseline="0" dirty="0">
                <a:solidFill>
                  <a:srgbClr val="00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</a:rPr>
              <a:t>6.</a:t>
            </a:r>
            <a:r>
              <a:rPr lang="en-US" sz="2000" b="1" dirty="0">
                <a:highlight>
                  <a:srgbClr val="FFFF00"/>
                </a:highlight>
              </a:rPr>
              <a:t> prospects</a:t>
            </a:r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and are known to </a:t>
            </a:r>
            <a:r>
              <a:rPr lang="en-US" sz="2300" b="0" i="0" u="none" strike="noStrike" baseline="0" dirty="0">
                <a:solidFill>
                  <a:srgbClr val="00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</a:rPr>
              <a:t>7.</a:t>
            </a:r>
            <a:r>
              <a:rPr lang="en-US" sz="2000" b="1" dirty="0">
                <a:highlight>
                  <a:srgbClr val="FFFF00"/>
                </a:highlight>
              </a:rPr>
              <a:t> suffer </a:t>
            </a:r>
            <a:r>
              <a:rPr lang="en-US" sz="2300" b="0" i="0" u="none" strike="noStrike" baseline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less from sleep problems, anger and </a:t>
            </a:r>
            <a:r>
              <a:rPr lang="en-US" sz="2300" b="0" i="0" u="none" strike="noStrike" baseline="0" dirty="0">
                <a:solidFill>
                  <a:srgbClr val="00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</a:rPr>
              <a:t>8.</a:t>
            </a:r>
            <a:r>
              <a:rPr lang="en-US" sz="2000" b="1" dirty="0">
                <a:highlight>
                  <a:srgbClr val="FFFF00"/>
                </a:highlight>
              </a:rPr>
              <a:t> stress </a:t>
            </a:r>
            <a:r>
              <a:rPr lang="en-US" sz="2000" b="1" dirty="0"/>
              <a:t>.</a:t>
            </a:r>
            <a:endParaRPr lang="ru-RU" sz="23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8F9C91-1ABC-3850-17F1-F3E32C90D94F}"/>
              </a:ext>
            </a:extLst>
          </p:cNvPr>
          <p:cNvSpPr txBox="1"/>
          <p:nvPr/>
        </p:nvSpPr>
        <p:spPr>
          <a:xfrm>
            <a:off x="101600" y="0"/>
            <a:ext cx="11684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	</a:t>
            </a:r>
            <a:r>
              <a:rPr lang="en-US" sz="2400" b="1" dirty="0"/>
              <a:t>														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74596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10879A1-27F8-B6E7-C7EF-C4FA49914AF2}"/>
              </a:ext>
            </a:extLst>
          </p:cNvPr>
          <p:cNvSpPr txBox="1"/>
          <p:nvPr/>
        </p:nvSpPr>
        <p:spPr>
          <a:xfrm>
            <a:off x="572654" y="600578"/>
            <a:ext cx="461818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3200" b="1" i="0" u="none" strike="noStrike" baseline="0" dirty="0">
                <a:latin typeface="Arial-BoldMT"/>
              </a:rPr>
              <a:t>Consequences of</a:t>
            </a:r>
          </a:p>
          <a:p>
            <a:pPr algn="l"/>
            <a:r>
              <a:rPr lang="en-US" sz="3200" b="1" i="1" u="none" strike="noStrike" baseline="0" dirty="0">
                <a:latin typeface="Arial-BoldItalicMT"/>
              </a:rPr>
              <a:t>bad </a:t>
            </a:r>
            <a:r>
              <a:rPr lang="en-US" sz="3200" b="1" i="0" u="none" strike="noStrike" baseline="0" dirty="0">
                <a:latin typeface="Arial-BoldMT"/>
              </a:rPr>
              <a:t>time management</a:t>
            </a:r>
          </a:p>
          <a:p>
            <a:pPr algn="l"/>
            <a:endParaRPr lang="en-US" sz="3200" b="1" i="0" u="none" strike="noStrike" baseline="0" dirty="0">
              <a:latin typeface="Arial-BoldMT"/>
            </a:endParaRPr>
          </a:p>
          <a:p>
            <a:pPr algn="l"/>
            <a:r>
              <a:rPr lang="en-US" sz="3200" b="1" dirty="0">
                <a:latin typeface="Arial-BoldMT"/>
              </a:rPr>
              <a:t>1.</a:t>
            </a:r>
          </a:p>
          <a:p>
            <a:pPr algn="l"/>
            <a:r>
              <a:rPr lang="en-US" sz="3200" b="1" dirty="0">
                <a:latin typeface="Arial-BoldMT"/>
              </a:rPr>
              <a:t>2.</a:t>
            </a:r>
          </a:p>
          <a:p>
            <a:pPr algn="l"/>
            <a:r>
              <a:rPr lang="en-US" sz="3200" b="1" dirty="0">
                <a:latin typeface="Arial-BoldMT"/>
              </a:rPr>
              <a:t>3.</a:t>
            </a:r>
          </a:p>
          <a:p>
            <a:pPr algn="l"/>
            <a:r>
              <a:rPr lang="en-US" sz="3200" b="1" dirty="0">
                <a:latin typeface="Arial-BoldMT"/>
              </a:rPr>
              <a:t>4.</a:t>
            </a:r>
            <a:endParaRPr lang="ru-RU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24A47A-FEA3-3863-B347-DA4802EF6632}"/>
              </a:ext>
            </a:extLst>
          </p:cNvPr>
          <p:cNvSpPr txBox="1"/>
          <p:nvPr/>
        </p:nvSpPr>
        <p:spPr>
          <a:xfrm>
            <a:off x="6705599" y="600578"/>
            <a:ext cx="4849091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3200" b="1" dirty="0">
                <a:latin typeface="Arial-BoldMT"/>
              </a:rPr>
              <a:t>Consequences of</a:t>
            </a:r>
          </a:p>
          <a:p>
            <a:pPr algn="l"/>
            <a:r>
              <a:rPr lang="en-US" sz="3200" b="1" i="1" dirty="0">
                <a:latin typeface="Arial-BoldMT"/>
              </a:rPr>
              <a:t>good</a:t>
            </a:r>
            <a:r>
              <a:rPr lang="en-US" sz="3200" b="1" dirty="0">
                <a:latin typeface="Arial-BoldMT"/>
              </a:rPr>
              <a:t> time management</a:t>
            </a:r>
          </a:p>
          <a:p>
            <a:pPr algn="l"/>
            <a:endParaRPr lang="en-US" sz="3200" b="1" dirty="0">
              <a:latin typeface="Arial-BoldMT"/>
            </a:endParaRPr>
          </a:p>
          <a:p>
            <a:pPr algn="l"/>
            <a:r>
              <a:rPr lang="en-US" sz="3200" b="1" dirty="0">
                <a:latin typeface="Arial-BoldMT"/>
              </a:rPr>
              <a:t>1.</a:t>
            </a:r>
          </a:p>
          <a:p>
            <a:pPr algn="l"/>
            <a:r>
              <a:rPr lang="en-US" sz="3200" b="1" dirty="0">
                <a:latin typeface="Arial-BoldMT"/>
              </a:rPr>
              <a:t>2.</a:t>
            </a:r>
          </a:p>
          <a:p>
            <a:pPr algn="l"/>
            <a:r>
              <a:rPr lang="en-US" sz="3200" b="1" dirty="0">
                <a:latin typeface="Arial-BoldMT"/>
              </a:rPr>
              <a:t>3.</a:t>
            </a:r>
          </a:p>
          <a:p>
            <a:pPr algn="l"/>
            <a:r>
              <a:rPr lang="en-US" sz="3200" b="1" dirty="0">
                <a:latin typeface="Arial-BoldMT"/>
              </a:rPr>
              <a:t>4.</a:t>
            </a:r>
            <a:endParaRPr lang="ru-RU" sz="3200" b="1" dirty="0">
              <a:latin typeface="Arial-BoldMT"/>
            </a:endParaRPr>
          </a:p>
        </p:txBody>
      </p:sp>
      <p:pic>
        <p:nvPicPr>
          <p:cNvPr id="3074" name="Picture 2" descr="The Results of Poor Time Management - Peakslead">
            <a:extLst>
              <a:ext uri="{FF2B5EF4-FFF2-40B4-BE49-F238E27FC236}">
                <a16:creationId xmlns:a16="http://schemas.microsoft.com/office/drawing/2014/main" id="{DE1D8BB5-5C3A-AD24-42F0-568EF6A0C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41" y="4865688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5871F4AF-7E91-7AE3-66C7-2F524F0D3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466" y="4865689"/>
            <a:ext cx="37338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0563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EF5C388-7142-F350-CD7A-F17D5A8C9C28}"/>
              </a:ext>
            </a:extLst>
          </p:cNvPr>
          <p:cNvSpPr txBox="1"/>
          <p:nvPr/>
        </p:nvSpPr>
        <p:spPr>
          <a:xfrm>
            <a:off x="-242276" y="0"/>
            <a:ext cx="1232486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US" sz="2600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11E712-7790-5E3F-197B-3F4C552A3166}"/>
              </a:ext>
            </a:extLst>
          </p:cNvPr>
          <p:cNvSpPr txBox="1"/>
          <p:nvPr/>
        </p:nvSpPr>
        <p:spPr>
          <a:xfrm>
            <a:off x="1371571" y="589446"/>
            <a:ext cx="10764535" cy="670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highlight>
                  <a:srgbClr val="FFFF00"/>
                </a:highlight>
              </a:rPr>
              <a:t>Identifying Time Management ANTI-Styles: Procrastinator, Perfectionist, Multitasker, Crisis Manager</a:t>
            </a:r>
          </a:p>
          <a:p>
            <a:r>
              <a:rPr lang="ru-RU" sz="2000" b="1" dirty="0">
                <a:highlight>
                  <a:srgbClr val="FFFF00"/>
                </a:highlight>
              </a:rPr>
              <a:t> </a:t>
            </a:r>
            <a:r>
              <a:rPr lang="en-US" sz="2000" b="1" dirty="0">
                <a:highlight>
                  <a:srgbClr val="FFFF00"/>
                </a:highlight>
              </a:rPr>
              <a:t>Read the descriptions and match each person with a style </a:t>
            </a:r>
          </a:p>
          <a:p>
            <a:pPr algn="just"/>
            <a:endParaRPr lang="en-US" dirty="0"/>
          </a:p>
          <a:p>
            <a:pPr algn="just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1.“Margot spends hours making sure every detail of her work is perfect before she submits it. As a result, she often misses deadlines." </a:t>
            </a:r>
          </a:p>
          <a:p>
            <a:pPr algn="just"/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2. “Tim always waits until the last minute to start his assignments. He finds he works best under pressure, but is often stressed.“</a:t>
            </a:r>
          </a:p>
          <a:p>
            <a:pPr algn="just"/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3. “Zendaya is constantly juggling multiple projects at the same time. She feels busy, but rarely finishes anything."</a:t>
            </a:r>
          </a:p>
          <a:p>
            <a:pPr algn="just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</a:p>
          <a:p>
            <a:pPr algn="just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4. “Leo is always putting out fires (is dealing with urgent problems as they happen, often instead of working on long-term solutions or planning ahead). He reacts to problems as they arise, but never plans ahead.“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4CD7E6-F513-D72F-B529-6E838DD10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91" y="1380570"/>
            <a:ext cx="1082030" cy="1293026"/>
          </a:xfrm>
          <a:prstGeom prst="rect">
            <a:avLst/>
          </a:prstGeom>
        </p:spPr>
      </p:pic>
      <p:pic>
        <p:nvPicPr>
          <p:cNvPr id="2050" name="Picture 2" descr="Тимоти Шаламе (Timothée Chalamet) (Актер, Актер озвучивания, Режиссер):  фото, биография, фильмография, новости - Вокруг ТВ.">
            <a:extLst>
              <a:ext uri="{FF2B5EF4-FFF2-40B4-BE49-F238E27FC236}">
                <a16:creationId xmlns:a16="http://schemas.microsoft.com/office/drawing/2014/main" id="{950F63B9-E004-AC71-6ABA-FB2EE4AB3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15" y="2731323"/>
            <a:ext cx="1051308" cy="140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Zendaya — The Movie Database (TMDB)">
            <a:extLst>
              <a:ext uri="{FF2B5EF4-FFF2-40B4-BE49-F238E27FC236}">
                <a16:creationId xmlns:a16="http://schemas.microsoft.com/office/drawing/2014/main" id="{B0E0EC36-199D-57B2-8216-469CD4557B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00" y="4184405"/>
            <a:ext cx="1103936" cy="110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4758723-D68F-7D27-0C76-7B351541EC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414" y="5447686"/>
            <a:ext cx="1262157" cy="128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445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</TotalTime>
  <Words>1299</Words>
  <Application>Microsoft Office PowerPoint</Application>
  <PresentationFormat>Широкоэкранный</PresentationFormat>
  <Paragraphs>130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Arial</vt:lpstr>
      <vt:lpstr>Arial-BoldItalicMT</vt:lpstr>
      <vt:lpstr>Arial-BoldMT</vt:lpstr>
      <vt:lpstr>Calibri</vt:lpstr>
      <vt:lpstr>Calibri Light</vt:lpstr>
      <vt:lpstr>Forte</vt:lpstr>
      <vt:lpstr>FrutigerLTStd-BlackCn</vt:lpstr>
      <vt:lpstr>Google Sans</vt:lpstr>
      <vt:lpstr>inherit</vt:lpstr>
      <vt:lpstr>Montserrat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olgasecheiko@mail.ru</cp:lastModifiedBy>
  <cp:revision>28</cp:revision>
  <dcterms:created xsi:type="dcterms:W3CDTF">2025-06-18T11:40:27Z</dcterms:created>
  <dcterms:modified xsi:type="dcterms:W3CDTF">2026-04-10T17:29:41Z</dcterms:modified>
</cp:coreProperties>
</file>