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1624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784" y="1279525"/>
            <a:ext cx="6140081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92395"/>
            <a:ext cx="6858000" cy="1640538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" y="193868"/>
            <a:ext cx="7886700" cy="994346"/>
          </a:xfrm>
        </p:spPr>
        <p:txBody>
          <a:bodyPr anchor="ctr" anchorCtr="0">
            <a:normAutofit/>
          </a:bodyPr>
          <a:lstStyle>
            <a:lvl1pPr>
              <a:defRPr sz="33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69458"/>
            <a:ext cx="7886700" cy="3264074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813701"/>
            <a:ext cx="7382351" cy="608754"/>
          </a:xfrm>
        </p:spPr>
        <p:txBody>
          <a:bodyPr anchor="b">
            <a:noAutofit/>
          </a:bodyPr>
          <a:lstStyle>
            <a:lvl1pPr>
              <a:defRPr sz="45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58126"/>
            <a:ext cx="5491163" cy="485751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" y="193868"/>
            <a:ext cx="7886700" cy="994346"/>
          </a:xfrm>
        </p:spPr>
        <p:txBody>
          <a:bodyPr>
            <a:normAutofit/>
          </a:bodyPr>
          <a:lstStyle>
            <a:lvl1pPr>
              <a:defRPr sz="33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5" y="1369458"/>
            <a:ext cx="3886200" cy="326407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1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6275" y="1369458"/>
            <a:ext cx="3886200" cy="326407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1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 sz="33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75027"/>
            <a:ext cx="7886700" cy="994346"/>
          </a:xfrm>
        </p:spPr>
        <p:txBody>
          <a:bodyPr>
            <a:normAutofit/>
          </a:bodyPr>
          <a:lstStyle>
            <a:lvl1pPr algn="ctr">
              <a:defRPr sz="33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060" y="95267"/>
            <a:ext cx="3123900" cy="1200360"/>
          </a:xfrm>
        </p:spPr>
        <p:txBody>
          <a:bodyPr anchor="ctr" anchorCtr="0">
            <a:normAutofit/>
          </a:bodyPr>
          <a:lstStyle>
            <a:lvl1pPr>
              <a:defRPr sz="2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8000" y="574866"/>
            <a:ext cx="4363031" cy="3821503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8870" y="1543320"/>
            <a:ext cx="3123900" cy="28591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8363" y="273892"/>
            <a:ext cx="1146987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6659969" cy="4359641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685800" rtl="0" eaLnBrk="1" fontAlgn="auto" latinLnBrk="0" hangingPunct="1">
        <a:lnSpc>
          <a:spcPct val="90000"/>
        </a:lnSpc>
        <a:spcBef>
          <a:spcPts val="750"/>
        </a:spcBef>
        <a:spcAft>
          <a:spcPts val="0"/>
        </a:spcAft>
        <a:buClrTx/>
        <a:buSzTx/>
        <a:buFont typeface="Arial" panose="020B0604020202020204" pitchFamily="34" charset="0"/>
        <a:buNone/>
        <a:defRPr sz="21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Слайд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1671863421_grizly-club-p-belorusskii-ornament-v-polose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325"/>
            <a:ext cx="9144000" cy="68135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477645" y="169545"/>
            <a:ext cx="6188710" cy="413385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Причины и особенности раздробленности</a:t>
            </a:r>
            <a:endParaRPr lang="ru-RU" alt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61865" y="3886835"/>
            <a:ext cx="4281170" cy="83502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sz="16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Начало распада Руси на самостоятельные государственные образования</a:t>
            </a:r>
            <a:r>
              <a:rPr lang="ru-RU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en-US" sz="16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Изображение 1" descr="12-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659765"/>
            <a:ext cx="4361815" cy="4503420"/>
          </a:xfrm>
          <a:prstGeom prst="rect">
            <a:avLst/>
          </a:prstGeom>
        </p:spPr>
      </p:pic>
      <p:pic>
        <p:nvPicPr>
          <p:cNvPr id="4" name="Изображение 3" descr="_2218e2a2-1693-4712-9be6-db9e80fed688"/>
          <p:cNvPicPr>
            <a:picLocks noChangeAspect="1"/>
          </p:cNvPicPr>
          <p:nvPr/>
        </p:nvPicPr>
        <p:blipFill>
          <a:blip r:embed="rId4"/>
          <a:srcRect l="6049" r="9893"/>
          <a:stretch>
            <a:fillRect/>
          </a:stretch>
        </p:blipFill>
        <p:spPr>
          <a:xfrm flipH="1">
            <a:off x="5431155" y="896620"/>
            <a:ext cx="2943225" cy="233489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Выноска со стрелкой вниз 5"/>
          <p:cNvSpPr/>
          <p:nvPr/>
        </p:nvSpPr>
        <p:spPr>
          <a:xfrm>
            <a:off x="5066030" y="2964815"/>
            <a:ext cx="3843655" cy="863600"/>
          </a:xfrm>
          <a:prstGeom prst="downArrowCallou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1132 г. - 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кончина Мстислава Великого</a:t>
            </a:r>
            <a:r>
              <a:rPr lang="ru-RU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en-US" sz="16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 descr="6666e2243be4fdba5ea3833631da55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480" y="659765"/>
            <a:ext cx="7970520" cy="448373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Изображение 2" descr="1671863421_grizly-club-p-belorusskii-ornament-v-polose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325"/>
            <a:ext cx="9144000" cy="68135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477645" y="169545"/>
            <a:ext cx="6188710" cy="413385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Причины и особенности раздробленности</a:t>
            </a:r>
            <a:endParaRPr lang="ru-RU" alt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0" y="1075690"/>
            <a:ext cx="3346450" cy="629285"/>
          </a:xfrm>
          <a:prstGeom prst="homePlat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Отсутствие строгого порядка престолонаследия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-14605" y="2132965"/>
            <a:ext cx="3346450" cy="445135"/>
          </a:xfrm>
          <a:prstGeom prst="homePlat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Развитие вотчин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-5080" y="3006090"/>
            <a:ext cx="3346450" cy="629285"/>
          </a:xfrm>
          <a:prstGeom prst="homePlat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Преобладание натурального хозяйства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0" y="4051300"/>
            <a:ext cx="3346450" cy="796290"/>
          </a:xfrm>
          <a:prstGeom prst="homePlat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тсутствие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торговых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связей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между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отдельными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территориями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Изображение 14" descr="_41df237a-3c21-4132-bba2-5cb27d7769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635"/>
            <a:ext cx="7715250" cy="51435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Изображение 2" descr="1671863421_grizly-club-p-belorusskii-ornament-v-polose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325"/>
            <a:ext cx="9144000" cy="68135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477645" y="169545"/>
            <a:ext cx="6188710" cy="413385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Последствия раздробленности</a:t>
            </a:r>
            <a:endParaRPr lang="ru-RU" alt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0" y="1561465"/>
            <a:ext cx="3346450" cy="886460"/>
          </a:xfrm>
          <a:prstGeom prst="downArrowCallou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Ускорение развития русских земель</a:t>
            </a:r>
            <a:endParaRPr lang="ru-RU" altLang="en-US" sz="16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0" y="2613025"/>
            <a:ext cx="3346450" cy="445135"/>
          </a:xfrm>
          <a:prstGeom prst="homePlat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Рост городов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-5080" y="3258185"/>
            <a:ext cx="3346450" cy="463550"/>
          </a:xfrm>
          <a:prstGeom prst="homePlat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Развитие культурных центров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-5080" y="3893185"/>
            <a:ext cx="3346450" cy="631825"/>
          </a:xfrm>
          <a:prstGeom prst="homePlat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Распространение грамотности и книгописания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7985" y="1007110"/>
            <a:ext cx="2442210" cy="2971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 b="1" i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Положительные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50305" y="1007110"/>
            <a:ext cx="2442210" cy="2971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sz="16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Отрицательные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Выноска со стрелкой вниз 10"/>
          <p:cNvSpPr/>
          <p:nvPr/>
        </p:nvSpPr>
        <p:spPr>
          <a:xfrm flipH="1">
            <a:off x="5797550" y="1561465"/>
            <a:ext cx="3346450" cy="794385"/>
          </a:xfrm>
          <a:prstGeom prst="downArrowCallou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Жестокие усобицы князей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 flipH="1">
            <a:off x="5797550" y="2613025"/>
            <a:ext cx="3346450" cy="464185"/>
          </a:xfrm>
          <a:prstGeom prst="homePlat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Большое количество жертв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 flipH="1">
            <a:off x="5797550" y="3257550"/>
            <a:ext cx="3346450" cy="457835"/>
          </a:xfrm>
          <a:prstGeom prst="homePlat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Разорение хозяйства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 flipH="1">
            <a:off x="5797550" y="3895725"/>
            <a:ext cx="3346450" cy="629285"/>
          </a:xfrm>
          <a:prstGeom prst="homePlat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Дробление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владений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внутри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земель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уделы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psl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9144000" cy="5143500"/>
          </a:xfrm>
          <a:prstGeom prst="rect">
            <a:avLst/>
          </a:prstGeom>
        </p:spPr>
      </p:pic>
      <p:pic>
        <p:nvPicPr>
          <p:cNvPr id="3" name="Изображение 2" descr="1671863421_grizly-club-p-belorusskii-ornament-v-polose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325"/>
            <a:ext cx="9144000" cy="68135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477645" y="169545"/>
            <a:ext cx="6188710" cy="413385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Последствия раздробленности</a:t>
            </a:r>
            <a:endParaRPr lang="ru-RU" alt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5476875" y="1266190"/>
            <a:ext cx="3346450" cy="794385"/>
          </a:xfrm>
          <a:prstGeom prst="downArrowCallou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Раздробленность Руси</a:t>
            </a:r>
            <a:endParaRPr lang="ru-RU" altLang="en-US" sz="16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14925" y="4321175"/>
            <a:ext cx="4029075" cy="6654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1185 г.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разгром полка князя Игоря Святославича половцами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Выноска со стрелкой вниз 10"/>
          <p:cNvSpPr/>
          <p:nvPr/>
        </p:nvSpPr>
        <p:spPr>
          <a:xfrm flipH="1">
            <a:off x="5476875" y="2230120"/>
            <a:ext cx="3346450" cy="900430"/>
          </a:xfrm>
          <a:prstGeom prst="downArrowCallou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Упадок военной мощи государства</a:t>
            </a:r>
            <a:r>
              <a:rPr lang="ru-RU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 sz="16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 flipH="1">
            <a:off x="5476875" y="3252470"/>
            <a:ext cx="3346450" cy="5511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ru-RU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Набеги половцев на Русь</a:t>
            </a:r>
            <a:r>
              <a:rPr lang="ru-RU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 sz="16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Анатолий Булдаков Смоленск Великокняж фр2 1100"/>
          <p:cNvPicPr>
            <a:picLocks noChangeAspect="1"/>
          </p:cNvPicPr>
          <p:nvPr/>
        </p:nvPicPr>
        <p:blipFill>
          <a:blip r:embed="rId2"/>
          <a:srcRect t="240" b="104"/>
          <a:stretch>
            <a:fillRect/>
          </a:stretch>
        </p:blipFill>
        <p:spPr>
          <a:xfrm>
            <a:off x="2101215" y="479425"/>
            <a:ext cx="7042785" cy="466471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Изображение 2" descr="1671863421_grizly-club-p-belorusskii-ornament-v-polose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325"/>
            <a:ext cx="9144000" cy="68135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477645" y="169545"/>
            <a:ext cx="6188710" cy="413385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Наиболее влиятельные русские земли</a:t>
            </a:r>
            <a:endParaRPr lang="ru-RU" alt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6200" y="931545"/>
            <a:ext cx="4232910" cy="132905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Наиболее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крупными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были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Киевская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Черниговская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Галицкая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Волынская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en-US" altLang="ru-RU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Владимиро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Суздальская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Смоленская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Новгородская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Полоцкая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2400" y="2636520"/>
            <a:ext cx="4157345" cy="9404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sz="1600">
                <a:solidFill>
                  <a:srgbClr val="231F20"/>
                </a:solidFill>
                <a:latin typeface="Arial" panose="020B0604020202020204" pitchFamily="34" charset="0"/>
                <a:ea typeface="NewtonSanPin"/>
                <a:cs typeface="Arial" panose="020B0604020202020204" pitchFamily="34" charset="0"/>
                <a:sym typeface="+mn-ea"/>
              </a:rPr>
              <a:t>Во</a:t>
            </a:r>
            <a:r>
              <a:rPr lang="en-US" altLang="zh-CN" sz="1600">
                <a:solidFill>
                  <a:srgbClr val="231F20"/>
                </a:solidFill>
                <a:latin typeface="Arial" panose="020B0604020202020204" pitchFamily="34" charset="0"/>
                <a:ea typeface="NewtonSanPin"/>
                <a:cs typeface="Arial" panose="020B0604020202020204" pitchFamily="34" charset="0"/>
                <a:sym typeface="+mn-ea"/>
              </a:rPr>
              <a:t> Владимиро-Суздальской земле князья приобрели неограниченную власть.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1765" y="3829685"/>
            <a:ext cx="4157345" cy="9404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Особенностью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Новгородской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земли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вечевое</a:t>
            </a:r>
            <a:r>
              <a:rPr lang="en-US" altLang="ru-RU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устройство</a:t>
            </a:r>
            <a:endParaRPr lang="ru-RU" alt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_bd28d478-9e6c-4878-9fd2-03d6efd71f1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0"/>
            <a:ext cx="7715250" cy="51435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Изображение 2" descr="1671863421_grizly-club-p-belorusskii-ornament-v-polose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0190"/>
            <a:ext cx="9144000" cy="68135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743200" y="763905"/>
            <a:ext cx="3657600" cy="509905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Подведём итоги</a:t>
            </a:r>
            <a:endParaRPr lang="ru-RU" altLang="en-US" sz="2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9118" y="1955165"/>
            <a:ext cx="8025765" cy="649605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середине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XII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государство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Русь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вступило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период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политической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раздробленности</a:t>
            </a:r>
            <a:endParaRPr lang="ru-RU" altLang="en-US" sz="16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9118" y="2806065"/>
            <a:ext cx="8025765" cy="83947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Отдельные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земли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управлялись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князьями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из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разных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ветвей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рода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Рюриковичей</a:t>
            </a:r>
            <a:endParaRPr lang="ru-RU" altLang="en-US" sz="16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59118" y="3846830"/>
            <a:ext cx="8025765" cy="83947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Несмотря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политическую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раздробленность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продолжало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существовать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ru-RU" sz="16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представление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культурном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единстве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Руси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сохранялось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понятие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Русская</a:t>
            </a:r>
            <a:r>
              <a:rPr lang="en-US" altLang="ru-RU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земля</a:t>
            </a:r>
            <a:r>
              <a:rPr lang="en-US" altLang="en-US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altLang="en-US" sz="16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1376</Words>
  <Application>WPS Presentation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SimSun</vt:lpstr>
      <vt:lpstr>Wingdings</vt:lpstr>
      <vt:lpstr>Calibri Light</vt:lpstr>
      <vt:lpstr>Vezitsa</vt:lpstr>
      <vt:lpstr>Microsoft YaHei</vt:lpstr>
      <vt:lpstr>Arial Unicode MS</vt:lpstr>
      <vt:lpstr>Calibri</vt:lpstr>
      <vt:lpstr>NewtonSanPin</vt:lpstr>
      <vt:lpstr>Airfool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Елена Т</cp:lastModifiedBy>
  <cp:revision>8</cp:revision>
  <dcterms:created xsi:type="dcterms:W3CDTF">2025-07-23T00:59:00Z</dcterms:created>
  <dcterms:modified xsi:type="dcterms:W3CDTF">2025-11-26T05:42:56Z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1049-12.2.0.23155</vt:lpwstr>
  </property>
  <property fmtid="{D5CDD505-2E9C-101B-9397-08002B2CF9AE}" pid="3" name="ICV">
    <vt:lpwstr>AAD7B2CEF9ED47E5A8712962F1DD3309_13</vt:lpwstr>
  </property>
</Properties>
</file>