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2" r:id="rId2"/>
    <p:sldId id="313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509" autoAdjust="0"/>
    <p:restoredTop sz="94660"/>
  </p:normalViewPr>
  <p:slideViewPr>
    <p:cSldViewPr snapToGrid="0">
      <p:cViewPr>
        <p:scale>
          <a:sx n="92" d="100"/>
          <a:sy n="92" d="100"/>
        </p:scale>
        <p:origin x="-514" y="-29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155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6810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324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1616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3369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79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268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040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188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669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543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EFEDB-C662-4B1A-A6C2-FE4A5333272D}" type="datetimeFigureOut">
              <a:rPr lang="ru-RU" smtClean="0"/>
              <a:t>20.04.2026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4C3C92-1D87-478E-9D3E-580D9ABD64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29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~$21%20&#1047;&#1072;&#1085;&#1103;&#1090;&#1080;&#1077;%20&#1045;&#1043;&#1069;%20&#1041;&#1040;&#1047;&#1040;%20&#1044;&#1048;&#1040;&#1043;&#1053;&#1054;&#1057;&#1058;&#1048;&#1050;&#1040;.pptx" TargetMode="Externa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image" Target="../media/image4.png"/><Relationship Id="rId7" Type="http://schemas.openxmlformats.org/officeDocument/2006/relationships/slide" Target="slide1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910" r="7912" b="25209"/>
          <a:stretch/>
        </p:blipFill>
        <p:spPr>
          <a:xfrm>
            <a:off x="0" y="0"/>
            <a:ext cx="4807132" cy="611341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267" r="16586" b="12569"/>
          <a:stretch/>
        </p:blipFill>
        <p:spPr>
          <a:xfrm>
            <a:off x="4894218" y="0"/>
            <a:ext cx="4705416" cy="663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6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1067789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985339" y="175932"/>
            <a:ext cx="10284823" cy="3111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зимней олимпиаде сборная Канады завоевала медалей больше, чем сборная Нидерландов, сборная Беларуси  — меньше, чем сборная Нидерландов, а сборная Швейцарии меньше, чем сборная Канады. Выберите утверждения, которые следуют из приведённых данных.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  Из названных сборных команда Швейцарии заняла второе место.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  Сборная Беларуси завоевала меньше медалей, чем сборная Канады.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  Среди названных сборных точно нет двух, завоевавших равное количество медалей.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  Сборная Канады завоевала больше медалей, чем каждая из остальных трёх сборных.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ответе запишите номера выбранных утверждений без пробелов, запятых и других дополнительных символов.</a:t>
            </a:r>
            <a:endParaRPr lang="ru-RU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99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69598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233451" y="267678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Найдите площадь четырехугольника, изображенного на клетчатой бумаге с размером клетки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x 1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см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(см. рис.).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 дайте в квадратных сантиметрах.</a:t>
            </a:r>
          </a:p>
        </p:txBody>
      </p:sp>
      <p:pic>
        <p:nvPicPr>
          <p:cNvPr id="8" name="Рисунок 7">
            <a:hlinkClick r:id="rId2" action="ppaction://hlinkpres?slideindex=1&amp;slidetitle=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44" y="1191008"/>
            <a:ext cx="5856877" cy="51688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77005" y="17593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СПР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776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19282" y="202057"/>
            <a:ext cx="12353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8034868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ah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824181" y="312059"/>
            <a:ext cx="7846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Детская горка укреплена вертикальным столбом, расположенным посередине спуска. Найдите высоту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этого столба, если высота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h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горки равна 3 метрам.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 дайте в метрах.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282" y="1419134"/>
            <a:ext cx="4660620" cy="36144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77005" y="17593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СПР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545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11656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671745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80457" y="339022"/>
            <a:ext cx="84386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Даны две коробки, имеющие форму правильной четырёхугольной призмы, стоящей на основании. Первая коробка в четыре с половиной раза ниже второй, а вторая втрое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у́же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первой. Во сколько раз объём первой коробки больше объёма второй?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6" y="1528127"/>
            <a:ext cx="4607469" cy="334867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77005" y="17593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СПР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073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407733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602377" y="314431"/>
            <a:ext cx="7741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трапеции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ABCD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известно, что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  =  CD,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∠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BDA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  =  54° и </a:t>
            </a:r>
            <a:r>
              <a:rPr lang="ru-RU" dirty="0">
                <a:latin typeface="Cambria Math" panose="02040503050406030204" pitchFamily="18" charset="0"/>
                <a:ea typeface="Times New Roman" panose="02020603050405020304" pitchFamily="18" charset="0"/>
                <a:cs typeface="Cambria Math" panose="02040503050406030204" pitchFamily="18" charset="0"/>
              </a:rPr>
              <a:t>∠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BDC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  =  23°. Найдите угол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ABD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 дайте в градусах.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42" y="1321163"/>
            <a:ext cx="5294222" cy="3512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3349639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28205" y="303350"/>
            <a:ext cx="81773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Даны два конуса. Радиус основания и образующая первого конуса равны, соответственно, 2 и 4, а второго  — 6 и 8. Во сколько раз площадь боковой поверхности второго конуса больше площади боковой поверхности первого?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25" y="1613852"/>
            <a:ext cx="3775121" cy="2757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877005" y="17593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СПР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634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612241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731630" y="387922"/>
            <a:ext cx="3224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значение выражения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 минус 48,3: левая круглая скобка целая часть: 6, дробная часть: числитель: 3, знаменатель: 10 минус левая круглая скобка минус дробь: числитель: 3, знаменатель: 5 конец дроби правая круглая скобка правая круглая скобка . 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620" y="894080"/>
            <a:ext cx="3873636" cy="1265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656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155536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550125" y="314431"/>
            <a:ext cx="73761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Розничная цена учебника 132 рубля, она на 20% выше оптовой цены. Какое наибольшее число таких учебников можно купить по оптовой цене на 5000 рублей?</a:t>
            </a:r>
          </a:p>
        </p:txBody>
      </p:sp>
    </p:spTree>
    <p:extLst>
      <p:ext uri="{BB962C8B-B14F-4D97-AF65-F5344CB8AC3E}">
        <p14:creationId xmlns:p14="http://schemas.microsoft.com/office/powerpoint/2010/main" val="16106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605406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2006285" y="452931"/>
            <a:ext cx="1020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3487" b="22259"/>
          <a:stretch/>
        </p:blipFill>
        <p:spPr>
          <a:xfrm>
            <a:off x="3309666" y="71582"/>
            <a:ext cx="652736" cy="762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5962" b="8500"/>
          <a:stretch/>
        </p:blipFill>
        <p:spPr>
          <a:xfrm>
            <a:off x="3814354" y="931119"/>
            <a:ext cx="3321911" cy="8976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0877005" y="175932"/>
            <a:ext cx="870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СПР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31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854210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846414" y="371775"/>
            <a:ext cx="2942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Найдите корень уравнения: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 левая круглая скобка дробь: числитель: 1, знаменатель: 9 конец дроби правая круглая скобка в степени левая круглая скобка 2 плюс x правая круглая скобка =729. 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086" y="1029593"/>
            <a:ext cx="2787107" cy="13913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7340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722" t="1" r="10671" b="1061"/>
          <a:stretch/>
        </p:blipFill>
        <p:spPr>
          <a:xfrm>
            <a:off x="235130" y="165327"/>
            <a:ext cx="4180115" cy="64967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0490" t="528" r="5814" b="-31"/>
          <a:stretch/>
        </p:blipFill>
        <p:spPr>
          <a:xfrm>
            <a:off x="5016137" y="165327"/>
            <a:ext cx="4807132" cy="654898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9971313" y="357051"/>
            <a:ext cx="180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Вернуться в 9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71312" y="944879"/>
            <a:ext cx="180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Вернуться в 10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71311" y="1532707"/>
            <a:ext cx="180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action="ppaction://hlinksldjump"/>
              </a:rPr>
              <a:t>Вернуться в 11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71310" y="2120535"/>
            <a:ext cx="180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action="ppaction://hlinksldjump"/>
              </a:rPr>
              <a:t>Вернуться в 13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971310" y="2708363"/>
            <a:ext cx="1802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action="ppaction://hlinksldjump"/>
              </a:rPr>
              <a:t>Вернуться в 16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92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45623" y="314431"/>
            <a:ext cx="98319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Каждому из четырёх неравенств в левом столбце соответствует одно из решений из правого столбца. Установите соответствие между неравенствами и множествами их решениями.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17" t="56015"/>
          <a:stretch/>
        </p:blipFill>
        <p:spPr>
          <a:xfrm>
            <a:off x="8708572" y="1397427"/>
            <a:ext cx="2803888" cy="23084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r="39188" b="44652"/>
          <a:stretch/>
        </p:blipFill>
        <p:spPr>
          <a:xfrm>
            <a:off x="355233" y="1099262"/>
            <a:ext cx="1726116" cy="29047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65610" y="5080734"/>
            <a:ext cx="8242663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894534"/>
              </p:ext>
            </p:extLst>
          </p:nvPr>
        </p:nvGraphicFramePr>
        <p:xfrm>
          <a:off x="8291830" y="5144039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03774"/>
              </p:ext>
            </p:extLst>
          </p:nvPr>
        </p:nvGraphicFramePr>
        <p:xfrm>
          <a:off x="355233" y="5389314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028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9931408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89164" y="314431"/>
            <a:ext cx="82818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Приведите пример трёхзначного натурального числа, кратного 4, сумма цифр которого равна их произведению. </a:t>
            </a:r>
            <a:r>
              <a:rPr lang="ru-RU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ответе укажите ровно одно такое число.</a:t>
            </a:r>
            <a:endParaRPr lang="ru-RU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437558"/>
              </p:ext>
            </p:extLst>
          </p:nvPr>
        </p:nvGraphicFramePr>
        <p:xfrm>
          <a:off x="7329451" y="5071452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2002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980397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10790" y="278900"/>
            <a:ext cx="9805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Васе надо решить 525 задач. Ежедневно он решает на одно и то же количество задач больше по сравнению с предыдущим днем. Известно, что за первый день Вася решил 5 задач. Определите, сколько задач решил Вася в последний день, если со всеми задачами он справился за 14 дней.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95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5442" y="175932"/>
            <a:ext cx="11308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3215283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306286" y="278900"/>
            <a:ext cx="986681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кольцевой дороге расположены четыре бензоколонки: A, B, C и D. Расстояние между A и B  — 35 км, между A и C  — 20 км, между C и D  — 20 км, между D и A  — 30 км (все расстояния измеряются вдоль кольцевой дороги в кратчайшую сторону). Найдите расстояние между B и C. </a:t>
            </a:r>
            <a:r>
              <a:rPr lang="ru-RU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Ответ дайте в километрах.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26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967732"/>
              </p:ext>
            </p:extLst>
          </p:nvPr>
        </p:nvGraphicFramePr>
        <p:xfrm>
          <a:off x="238034" y="1146385"/>
          <a:ext cx="4656183" cy="444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5169">
                  <a:extLst>
                    <a:ext uri="{9D8B030D-6E8A-4147-A177-3AD203B41FA5}">
                      <a16:colId xmlns:a16="http://schemas.microsoft.com/office/drawing/2014/main" xmlns="" val="532111340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4045501146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1634181054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3144028648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2033556654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2091362811"/>
                    </a:ext>
                  </a:extLst>
                </a:gridCol>
                <a:gridCol w="665169">
                  <a:extLst>
                    <a:ext uri="{9D8B030D-6E8A-4147-A177-3AD203B41FA5}">
                      <a16:colId xmlns:a16="http://schemas.microsoft.com/office/drawing/2014/main" xmlns="" val="1919347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5803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8992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197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597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5838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7028756"/>
                  </a:ext>
                </a:extLst>
              </a:tr>
              <a:tr h="329717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0861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6748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92306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29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380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5319091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424592"/>
              </p:ext>
            </p:extLst>
          </p:nvPr>
        </p:nvGraphicFramePr>
        <p:xfrm>
          <a:off x="7043783" y="1329265"/>
          <a:ext cx="4656186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6031">
                  <a:extLst>
                    <a:ext uri="{9D8B030D-6E8A-4147-A177-3AD203B41FA5}">
                      <a16:colId xmlns:a16="http://schemas.microsoft.com/office/drawing/2014/main" xmlns="" val="532111340"/>
                    </a:ext>
                  </a:extLst>
                </a:gridCol>
                <a:gridCol w="776031">
                  <a:extLst>
                    <a:ext uri="{9D8B030D-6E8A-4147-A177-3AD203B41FA5}">
                      <a16:colId xmlns:a16="http://schemas.microsoft.com/office/drawing/2014/main" xmlns="" val="4045501146"/>
                    </a:ext>
                  </a:extLst>
                </a:gridCol>
                <a:gridCol w="776031">
                  <a:extLst>
                    <a:ext uri="{9D8B030D-6E8A-4147-A177-3AD203B41FA5}">
                      <a16:colId xmlns:a16="http://schemas.microsoft.com/office/drawing/2014/main" xmlns="" val="1634181054"/>
                    </a:ext>
                  </a:extLst>
                </a:gridCol>
                <a:gridCol w="776031">
                  <a:extLst>
                    <a:ext uri="{9D8B030D-6E8A-4147-A177-3AD203B41FA5}">
                      <a16:colId xmlns:a16="http://schemas.microsoft.com/office/drawing/2014/main" xmlns="" val="3144028648"/>
                    </a:ext>
                  </a:extLst>
                </a:gridCol>
                <a:gridCol w="776031">
                  <a:extLst>
                    <a:ext uri="{9D8B030D-6E8A-4147-A177-3AD203B41FA5}">
                      <a16:colId xmlns:a16="http://schemas.microsoft.com/office/drawing/2014/main" xmlns="" val="2033556654"/>
                    </a:ext>
                  </a:extLst>
                </a:gridCol>
                <a:gridCol w="776031">
                  <a:extLst>
                    <a:ext uri="{9D8B030D-6E8A-4147-A177-3AD203B41FA5}">
                      <a16:colId xmlns:a16="http://schemas.microsoft.com/office/drawing/2014/main" xmlns="" val="19193470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75803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89929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6197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597288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35838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70287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0861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36748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b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92306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12940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338040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37211" y="322217"/>
            <a:ext cx="7550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СВЕРЬ ЗАПИСЬ СВОИХ ОТВЕТОВ</a:t>
            </a:r>
            <a:endParaRPr lang="ru-RU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15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188298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85339" y="381726"/>
            <a:ext cx="103402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счету Машиного мобильного телефона было 53 рубля, а после разговора с Леной осталось 8 рублей. Сколько минут длился разговор с Леной, если одна минута разговора стоит 2 рубля 50 копеек?</a:t>
            </a:r>
          </a:p>
        </p:txBody>
      </p:sp>
    </p:spTree>
    <p:extLst>
      <p:ext uri="{BB962C8B-B14F-4D97-AF65-F5344CB8AC3E}">
        <p14:creationId xmlns:p14="http://schemas.microsoft.com/office/powerpoint/2010/main" val="3437181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230055"/>
              </p:ext>
            </p:extLst>
          </p:nvPr>
        </p:nvGraphicFramePr>
        <p:xfrm>
          <a:off x="8627028" y="5302229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088572" y="175932"/>
            <a:ext cx="6096000" cy="55774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Установите соответствие между величинами и их возможными значениями: к каждому элементу первого столбца подберите соответствующий элемент из второго столбца.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ВЕЛИЧИНЫ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  объём ведра воды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  объём товарного вагона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  объём лёгких взрослого человека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  объём ванны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ВОЗМОЖНЫЕ ЗНАЧЕНИЯ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  120 м</a:t>
            </a:r>
            <a:r>
              <a:rPr lang="ru-RU" baseline="30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  250 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  15 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  4 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Запишите в ответ цифры, расположив их в порядке, соответствующем буквам: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262423"/>
              </p:ext>
            </p:extLst>
          </p:nvPr>
        </p:nvGraphicFramePr>
        <p:xfrm>
          <a:off x="4019005" y="5384960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220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0948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046299" y="222099"/>
            <a:ext cx="815866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рисунке жирными точками показано суточное количество осадков, выпадавших в Казани с 3 по 15 февраля 1909 года. По горизонтали указываются числа месяца, по вертикали  — количество осадков, выпавших в соответствующий день, в миллиметрах. Для наглядности жирные точки на рисунке соединены линией. Определите по рисунку, какого числа впервые выпало 5 миллиметров осадков.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784" y="2215469"/>
            <a:ext cx="5371918" cy="431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43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135987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233450" y="278062"/>
            <a:ext cx="783217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Зная длину своего шага, человек может приближённо подсчитать пройденное им расстояние s по формуле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s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en-US" i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nl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где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n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  — число шагов,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  — длина шага. Какое расстояние прошёл человек, если 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l=50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см,</a:t>
            </a:r>
            <a:r>
              <a:rPr lang="en-US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n=1400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i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Ответ </a:t>
            </a:r>
            <a:r>
              <a:rPr lang="ru-RU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выразите в километрах.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7595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321829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66949" y="321605"/>
            <a:ext cx="842989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Вероятность того, что на тестировании по биологии учащийся П. верно решит больше 9 задач, равна 0,59. Вероятность того, что П. верно решит больше 8 задач, равна 0,65. Найдите вероятность того, что П. верно решит ровно 9 задач.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091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149675"/>
              </p:ext>
            </p:extLst>
          </p:nvPr>
        </p:nvGraphicFramePr>
        <p:xfrm>
          <a:off x="7329451" y="5911829"/>
          <a:ext cx="4682307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31452915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91386257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1561068216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123406" y="338185"/>
            <a:ext cx="79770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Строительной фирме нужно приобрести 40 кубометров строительного бруса у одного из трех поставщиков. Какова наименьшая стоимость такой покупки с доставкой (в рублях)? Цены и условия доставки приведены в таблице.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7915013"/>
              </p:ext>
            </p:extLst>
          </p:nvPr>
        </p:nvGraphicFramePr>
        <p:xfrm>
          <a:off x="597807" y="1394197"/>
          <a:ext cx="8128000" cy="2315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1290">
                  <a:extLst>
                    <a:ext uri="{9D8B030D-6E8A-4147-A177-3AD203B41FA5}">
                      <a16:colId xmlns:a16="http://schemas.microsoft.com/office/drawing/2014/main" xmlns="" val="982051803"/>
                    </a:ext>
                  </a:extLst>
                </a:gridCol>
                <a:gridCol w="1332412">
                  <a:extLst>
                    <a:ext uri="{9D8B030D-6E8A-4147-A177-3AD203B41FA5}">
                      <a16:colId xmlns:a16="http://schemas.microsoft.com/office/drawing/2014/main" xmlns="" val="2878729855"/>
                    </a:ext>
                  </a:extLst>
                </a:gridCol>
                <a:gridCol w="1471748">
                  <a:extLst>
                    <a:ext uri="{9D8B030D-6E8A-4147-A177-3AD203B41FA5}">
                      <a16:colId xmlns:a16="http://schemas.microsoft.com/office/drawing/2014/main" xmlns="" val="1874077168"/>
                    </a:ext>
                  </a:extLst>
                </a:gridCol>
                <a:gridCol w="3892550">
                  <a:extLst>
                    <a:ext uri="{9D8B030D-6E8A-4147-A177-3AD203B41FA5}">
                      <a16:colId xmlns:a16="http://schemas.microsoft.com/office/drawing/2014/main" xmlns="" val="17285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Поставщик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Цена </a:t>
                      </a: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бруса (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руб. за 1 м</a:t>
                      </a:r>
                      <a:r>
                        <a:rPr lang="ru-RU" sz="1800" b="1" baseline="30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Стоимость доставки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Дополнительные условия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xmlns="" val="3306539446"/>
                  </a:ext>
                </a:extLst>
              </a:tr>
              <a:tr h="38264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4200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10200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 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xmlns="" val="42164912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4800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8200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 заказе на сумму больше 150 000 руб. доставка бесплатно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xmlns="" val="1473025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4300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8200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 заказе на сумму больше 200 000 руб. доставка бесплатно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8575" marR="28575" marT="28575" marB="28575" anchor="ctr"/>
                </a:tc>
                <a:extLst>
                  <a:ext uri="{0D108BD9-81ED-4DB2-BD59-A6C34878D82A}">
                    <a16:rowId xmlns:a16="http://schemas.microsoft.com/office/drawing/2014/main" xmlns="" val="4042705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5587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0276" y="175932"/>
            <a:ext cx="7750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54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15670" y="238904"/>
            <a:ext cx="78464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рисунке точками изображён среднемесячный курс евро в период с октября 2013 года по сентябрь 2014 года. По горизонтали указываются месяц и год, по вертикали  — курс евро в рублях. Для наглядности точки соединены линиями.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76" y="1256075"/>
            <a:ext cx="4754155" cy="3829731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564777" y="1240640"/>
            <a:ext cx="6576242" cy="4427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Пользуясь рисунком, поставьте в соответствие каждому из указанных периодов времени характеристику курса евро.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ПЕРИОДЫ ВРЕМЕНИ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А)  октябрь–декабрь 2013 г.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Б)  январь–март 2014 г. 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В)  апрель–июнь 2014 г.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Г)  июль–сентябрь 2014 г.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ХАРАКТЕРИСТИКИ КУРСА ЕВРО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  курс евро падал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  курс евро медленно рос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  после падения курс евро начал расти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  курс евро достиг максимума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таблице под каждой буквой укажите соответствующий номер. 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5016760"/>
              </p:ext>
            </p:extLst>
          </p:nvPr>
        </p:nvGraphicFramePr>
        <p:xfrm>
          <a:off x="915670" y="5350126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505539"/>
              </p:ext>
            </p:extLst>
          </p:nvPr>
        </p:nvGraphicFramePr>
        <p:xfrm>
          <a:off x="9288879" y="5223851"/>
          <a:ext cx="2675604" cy="140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8901">
                  <a:extLst>
                    <a:ext uri="{9D8B030D-6E8A-4147-A177-3AD203B41FA5}">
                      <a16:colId xmlns:a16="http://schemas.microsoft.com/office/drawing/2014/main" xmlns="" val="2445629716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3096255669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2492925308"/>
                    </a:ext>
                  </a:extLst>
                </a:gridCol>
                <a:gridCol w="668901">
                  <a:extLst>
                    <a:ext uri="{9D8B030D-6E8A-4147-A177-3AD203B41FA5}">
                      <a16:colId xmlns:a16="http://schemas.microsoft.com/office/drawing/2014/main" xmlns="" val="4229429558"/>
                    </a:ext>
                  </a:extLst>
                </a:gridCol>
              </a:tblGrid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87026808"/>
                  </a:ext>
                </a:extLst>
              </a:tr>
              <a:tr h="533157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4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16411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020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</TotalTime>
  <Words>699</Words>
  <Application>Microsoft Office PowerPoint</Application>
  <PresentationFormat>Произвольный</PresentationFormat>
  <Paragraphs>257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Lenovo</cp:lastModifiedBy>
  <cp:revision>61</cp:revision>
  <dcterms:created xsi:type="dcterms:W3CDTF">2024-09-18T02:04:43Z</dcterms:created>
  <dcterms:modified xsi:type="dcterms:W3CDTF">2026-04-20T05:32:16Z</dcterms:modified>
</cp:coreProperties>
</file>