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15"/>
  </p:notesMasterIdLst>
  <p:sldIdLst>
    <p:sldId id="256" r:id="rId2"/>
    <p:sldId id="257" r:id="rId3"/>
    <p:sldId id="269" r:id="rId4"/>
    <p:sldId id="266" r:id="rId5"/>
    <p:sldId id="267" r:id="rId6"/>
    <p:sldId id="262" r:id="rId7"/>
    <p:sldId id="271" r:id="rId8"/>
    <p:sldId id="272" r:id="rId9"/>
    <p:sldId id="261" r:id="rId10"/>
    <p:sldId id="270" r:id="rId11"/>
    <p:sldId id="260" r:id="rId12"/>
    <p:sldId id="268" r:id="rId13"/>
    <p:sldId id="25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525" autoAdjust="0"/>
    <p:restoredTop sz="94660"/>
  </p:normalViewPr>
  <p:slideViewPr>
    <p:cSldViewPr>
      <p:cViewPr varScale="1">
        <p:scale>
          <a:sx n="88" d="100"/>
          <a:sy n="88" d="100"/>
        </p:scale>
        <p:origin x="-1258"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Office_Excel2.xlsx"/></Relationships>
</file>

<file path=ppt/charts/chart1.xml><?xml version="1.0" encoding="utf-8"?>
<c:chartSpace xmlns:c="http://schemas.openxmlformats.org/drawingml/2006/chart" xmlns:a="http://schemas.openxmlformats.org/drawingml/2006/main" xmlns:r="http://schemas.openxmlformats.org/officeDocument/2006/relationships">
  <c:lang val="ru-RU"/>
  <c:chart>
    <c:plotArea>
      <c:layout/>
      <c:barChart>
        <c:barDir val="col"/>
        <c:grouping val="clustered"/>
        <c:ser>
          <c:idx val="0"/>
          <c:order val="0"/>
          <c:tx>
            <c:strRef>
              <c:f>Лист1!$B$1</c:f>
              <c:strCache>
                <c:ptCount val="1"/>
                <c:pt idx="0">
                  <c:v>көстөр (визуальнай)</c:v>
                </c:pt>
              </c:strCache>
            </c:strRef>
          </c:tx>
          <c:cat>
            <c:numRef>
              <c:f>Лист1!$A$2:$A$5</c:f>
              <c:numCache>
                <c:formatCode>General</c:formatCode>
                <c:ptCount val="4"/>
              </c:numCache>
            </c:numRef>
          </c:cat>
          <c:val>
            <c:numRef>
              <c:f>Лист1!$B$2:$B$5</c:f>
              <c:numCache>
                <c:formatCode>General</c:formatCode>
                <c:ptCount val="4"/>
                <c:pt idx="0">
                  <c:v>5</c:v>
                </c:pt>
              </c:numCache>
            </c:numRef>
          </c:val>
        </c:ser>
        <c:ser>
          <c:idx val="1"/>
          <c:order val="1"/>
          <c:tx>
            <c:strRef>
              <c:f>Лист1!$C$1</c:f>
              <c:strCache>
                <c:ptCount val="1"/>
                <c:pt idx="0">
                  <c:v>истэр (аудиальнай)</c:v>
                </c:pt>
              </c:strCache>
            </c:strRef>
          </c:tx>
          <c:cat>
            <c:numRef>
              <c:f>Лист1!$A$2:$A$5</c:f>
              <c:numCache>
                <c:formatCode>General</c:formatCode>
                <c:ptCount val="4"/>
              </c:numCache>
            </c:numRef>
          </c:cat>
          <c:val>
            <c:numRef>
              <c:f>Лист1!$C$2:$C$5</c:f>
              <c:numCache>
                <c:formatCode>General</c:formatCode>
                <c:ptCount val="4"/>
                <c:pt idx="0">
                  <c:v>6</c:v>
                </c:pt>
              </c:numCache>
            </c:numRef>
          </c:val>
        </c:ser>
        <c:ser>
          <c:idx val="2"/>
          <c:order val="2"/>
          <c:tx>
            <c:strRef>
              <c:f>Лист1!$D$1</c:f>
              <c:strCache>
                <c:ptCount val="1"/>
                <c:pt idx="0">
                  <c:v>визуальнай-аудиальнай</c:v>
                </c:pt>
              </c:strCache>
            </c:strRef>
          </c:tx>
          <c:cat>
            <c:numRef>
              <c:f>Лист1!$A$2:$A$5</c:f>
              <c:numCache>
                <c:formatCode>General</c:formatCode>
                <c:ptCount val="4"/>
              </c:numCache>
            </c:numRef>
          </c:cat>
          <c:val>
            <c:numRef>
              <c:f>Лист1!$D$2:$D$5</c:f>
              <c:numCache>
                <c:formatCode>General</c:formatCode>
                <c:ptCount val="4"/>
                <c:pt idx="0">
                  <c:v>2</c:v>
                </c:pt>
              </c:numCache>
            </c:numRef>
          </c:val>
        </c:ser>
        <c:axId val="102926976"/>
        <c:axId val="102931072"/>
      </c:barChart>
      <c:catAx>
        <c:axId val="102926976"/>
        <c:scaling>
          <c:orientation val="minMax"/>
        </c:scaling>
        <c:axPos val="b"/>
        <c:numFmt formatCode="General" sourceLinked="1"/>
        <c:tickLblPos val="nextTo"/>
        <c:crossAx val="102931072"/>
        <c:crosses val="autoZero"/>
        <c:auto val="1"/>
        <c:lblAlgn val="ctr"/>
        <c:lblOffset val="100"/>
      </c:catAx>
      <c:valAx>
        <c:axId val="102931072"/>
        <c:scaling>
          <c:orientation val="minMax"/>
        </c:scaling>
        <c:axPos val="l"/>
        <c:majorGridlines/>
        <c:numFmt formatCode="General" sourceLinked="1"/>
        <c:tickLblPos val="nextTo"/>
        <c:crossAx val="102926976"/>
        <c:crosses val="autoZero"/>
        <c:crossBetween val="between"/>
      </c:valAx>
    </c:plotArea>
    <c:legend>
      <c:legendPos val="r"/>
      <c:layout/>
    </c:legend>
    <c:plotVisOnly val="1"/>
  </c:chart>
  <c:txPr>
    <a:bodyPr/>
    <a:lstStyle/>
    <a:p>
      <a:pPr>
        <a:defRPr sz="1800"/>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ru-RU"/>
  <c:chart>
    <c:plotArea>
      <c:layout/>
      <c:barChart>
        <c:barDir val="col"/>
        <c:grouping val="clustered"/>
        <c:ser>
          <c:idx val="0"/>
          <c:order val="0"/>
          <c:tx>
            <c:strRef>
              <c:f>Лист1!$B$1</c:f>
              <c:strCache>
                <c:ptCount val="1"/>
                <c:pt idx="0">
                  <c:v>көстөр (визуальнай)</c:v>
                </c:pt>
              </c:strCache>
            </c:strRef>
          </c:tx>
          <c:cat>
            <c:numRef>
              <c:f>Лист1!$A$2:$A$5</c:f>
              <c:numCache>
                <c:formatCode>General</c:formatCode>
                <c:ptCount val="4"/>
              </c:numCache>
            </c:numRef>
          </c:cat>
          <c:val>
            <c:numRef>
              <c:f>Лист1!$B$2:$B$5</c:f>
              <c:numCache>
                <c:formatCode>General</c:formatCode>
                <c:ptCount val="4"/>
                <c:pt idx="0">
                  <c:v>7</c:v>
                </c:pt>
              </c:numCache>
            </c:numRef>
          </c:val>
        </c:ser>
        <c:ser>
          <c:idx val="1"/>
          <c:order val="1"/>
          <c:tx>
            <c:strRef>
              <c:f>Лист1!$C$1</c:f>
              <c:strCache>
                <c:ptCount val="1"/>
                <c:pt idx="0">
                  <c:v>аудиальнай</c:v>
                </c:pt>
              </c:strCache>
            </c:strRef>
          </c:tx>
          <c:cat>
            <c:numRef>
              <c:f>Лист1!$A$2:$A$5</c:f>
              <c:numCache>
                <c:formatCode>General</c:formatCode>
                <c:ptCount val="4"/>
              </c:numCache>
            </c:numRef>
          </c:cat>
          <c:val>
            <c:numRef>
              <c:f>Лист1!$C$2:$C$5</c:f>
              <c:numCache>
                <c:formatCode>General</c:formatCode>
                <c:ptCount val="4"/>
                <c:pt idx="0">
                  <c:v>6</c:v>
                </c:pt>
              </c:numCache>
            </c:numRef>
          </c:val>
        </c:ser>
        <c:ser>
          <c:idx val="2"/>
          <c:order val="2"/>
          <c:tx>
            <c:strRef>
              <c:f>Лист1!$D$1</c:f>
              <c:strCache>
                <c:ptCount val="1"/>
                <c:pt idx="0">
                  <c:v>визуальнай-аудиальнай</c:v>
                </c:pt>
              </c:strCache>
            </c:strRef>
          </c:tx>
          <c:cat>
            <c:numRef>
              <c:f>Лист1!$A$2:$A$5</c:f>
              <c:numCache>
                <c:formatCode>General</c:formatCode>
                <c:ptCount val="4"/>
              </c:numCache>
            </c:numRef>
          </c:cat>
          <c:val>
            <c:numRef>
              <c:f>Лист1!$D$2:$D$5</c:f>
              <c:numCache>
                <c:formatCode>General</c:formatCode>
                <c:ptCount val="4"/>
                <c:pt idx="0">
                  <c:v>5</c:v>
                </c:pt>
              </c:numCache>
            </c:numRef>
          </c:val>
        </c:ser>
        <c:axId val="69710976"/>
        <c:axId val="69712512"/>
      </c:barChart>
      <c:catAx>
        <c:axId val="69710976"/>
        <c:scaling>
          <c:orientation val="minMax"/>
        </c:scaling>
        <c:axPos val="b"/>
        <c:numFmt formatCode="General" sourceLinked="1"/>
        <c:tickLblPos val="nextTo"/>
        <c:crossAx val="69712512"/>
        <c:crosses val="autoZero"/>
        <c:auto val="1"/>
        <c:lblAlgn val="ctr"/>
        <c:lblOffset val="100"/>
      </c:catAx>
      <c:valAx>
        <c:axId val="69712512"/>
        <c:scaling>
          <c:orientation val="minMax"/>
        </c:scaling>
        <c:axPos val="l"/>
        <c:majorGridlines/>
        <c:numFmt formatCode="General" sourceLinked="1"/>
        <c:tickLblPos val="nextTo"/>
        <c:crossAx val="69710976"/>
        <c:crosses val="autoZero"/>
        <c:crossBetween val="between"/>
      </c:valAx>
    </c:plotArea>
    <c:legend>
      <c:legendPos val="r"/>
      <c:layout/>
    </c:legend>
    <c:plotVisOnly val="1"/>
  </c:chart>
  <c:txPr>
    <a:bodyPr/>
    <a:lstStyle/>
    <a:p>
      <a:pPr>
        <a:defRPr sz="1800"/>
      </a:pPr>
      <a:endParaRPr lang="ru-RU"/>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A92F8A-9199-4194-95BF-96A9C5BFDAD6}" type="datetimeFigureOut">
              <a:rPr lang="ru-RU" smtClean="0"/>
              <a:pPr/>
              <a:t>25.03.2026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270E28-47D8-40E0-9091-17BF369FD155}" type="slidenum">
              <a:rPr lang="ru-RU" smtClean="0"/>
              <a:pPr/>
              <a:t>‹#›</a:t>
            </a:fld>
            <a:endParaRPr lang="ru-RU"/>
          </a:p>
        </p:txBody>
      </p:sp>
    </p:spTree>
    <p:extLst>
      <p:ext uri="{BB962C8B-B14F-4D97-AF65-F5344CB8AC3E}">
        <p14:creationId xmlns="" xmlns:p14="http://schemas.microsoft.com/office/powerpoint/2010/main" val="2001074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1270E28-47D8-40E0-9091-17BF369FD155}" type="slidenum">
              <a:rPr lang="ru-RU" smtClean="0"/>
              <a:pPr/>
              <a:t>4</a:t>
            </a:fld>
            <a:endParaRPr lang="ru-RU"/>
          </a:p>
        </p:txBody>
      </p:sp>
    </p:spTree>
    <p:extLst>
      <p:ext uri="{BB962C8B-B14F-4D97-AF65-F5344CB8AC3E}">
        <p14:creationId xmlns="" xmlns:p14="http://schemas.microsoft.com/office/powerpoint/2010/main" val="774612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2124769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609621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5" name="Footer Placeholder 4"/>
          <p:cNvSpPr>
            <a:spLocks noGrp="1"/>
          </p:cNvSpPr>
          <p:nvPr>
            <p:ph type="ftr" sz="quarter" idx="11"/>
          </p:nvPr>
        </p:nvSpPr>
        <p:spPr/>
        <p:txBody>
          <a:bodyPr/>
          <a:lstStyle/>
          <a:p>
            <a:endParaRPr lang="ru-RU"/>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B19B0651-EE4F-4900-A07F-96A6BFA9D0F0}" type="slidenum">
              <a:rPr lang="ru-RU" smtClean="0"/>
              <a:pPr/>
              <a:t>‹#›</a:t>
            </a:fld>
            <a:endParaRPr lang="ru-RU"/>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 xmlns:p14="http://schemas.microsoft.com/office/powerpoint/2010/main" val="26851038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533940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6" name="Footer Placeholder 5"/>
          <p:cNvSpPr>
            <a:spLocks noGrp="1"/>
          </p:cNvSpPr>
          <p:nvPr>
            <p:ph type="ftr" sz="quarter" idx="11"/>
          </p:nvPr>
        </p:nvSpPr>
        <p:spPr/>
        <p:txBody>
          <a:bodyPr/>
          <a:lstStyle/>
          <a:p>
            <a:endParaRPr lang="ru-RU"/>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B19B0651-EE4F-4900-A07F-96A6BFA9D0F0}" type="slidenum">
              <a:rPr lang="ru-RU" smtClean="0"/>
              <a:pPr/>
              <a:t>‹#›</a:t>
            </a:fld>
            <a:endParaRPr lang="ru-RU"/>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 xmlns:p14="http://schemas.microsoft.com/office/powerpoint/2010/main" val="17305095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7329065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14693738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699195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3258827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4193379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1683119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8" name="Footer Placeholder 7"/>
          <p:cNvSpPr>
            <a:spLocks noGrp="1"/>
          </p:cNvSpPr>
          <p:nvPr>
            <p:ph type="ftr" sz="quarter" idx="11"/>
          </p:nvPr>
        </p:nvSpPr>
        <p:spPr/>
        <p:txBody>
          <a:bodyPr/>
          <a:lstStyle/>
          <a:p>
            <a:endParaRPr lang="ru-RU"/>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3279873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4" name="Footer Placeholder 3"/>
          <p:cNvSpPr>
            <a:spLocks noGrp="1"/>
          </p:cNvSpPr>
          <p:nvPr>
            <p:ph type="ftr" sz="quarter" idx="11"/>
          </p:nvPr>
        </p:nvSpPr>
        <p:spPr/>
        <p:txBody>
          <a:bodyPr/>
          <a:lstStyle/>
          <a:p>
            <a:endParaRPr lang="ru-RU"/>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2701384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1706548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3477278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25.03.2026</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1617393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B4C71EC6-210F-42DE-9C53-41977AD35B3D}" type="datetimeFigureOut">
              <a:rPr lang="ru-RU" smtClean="0"/>
              <a:pPr/>
              <a:t>25.03.2026</a:t>
            </a:fld>
            <a:endParaRPr lang="ru-RU"/>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B19B0651-EE4F-4900-A07F-96A6BFA9D0F0}" type="slidenum">
              <a:rPr lang="ru-RU" smtClean="0"/>
              <a:pPr/>
              <a:t>‹#›</a:t>
            </a:fld>
            <a:endParaRPr lang="ru-RU"/>
          </a:p>
        </p:txBody>
      </p:sp>
    </p:spTree>
    <p:extLst>
      <p:ext uri="{BB962C8B-B14F-4D97-AF65-F5344CB8AC3E}">
        <p14:creationId xmlns="" xmlns:p14="http://schemas.microsoft.com/office/powerpoint/2010/main" val="1656997465"/>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260648"/>
            <a:ext cx="8820472" cy="1938992"/>
          </a:xfrm>
          <a:prstGeom prst="rect">
            <a:avLst/>
          </a:prstGeom>
        </p:spPr>
        <p:txBody>
          <a:bodyPr wrap="square">
            <a:spAutoFit/>
          </a:bodyPr>
          <a:lstStyle/>
          <a:p>
            <a:pPr algn="ctr"/>
            <a:r>
              <a:rPr lang="ru-RU" sz="4000" b="1" dirty="0" smtClean="0">
                <a:solidFill>
                  <a:schemeClr val="bg2">
                    <a:lumMod val="25000"/>
                  </a:schemeClr>
                </a:solidFill>
                <a:latin typeface="Times New Roman" panose="02020603050405020304" pitchFamily="18" charset="0"/>
                <a:cs typeface="Times New Roman" panose="02020603050405020304" pitchFamily="18" charset="0"/>
              </a:rPr>
              <a:t>РЕЖИССЕР ЛЮБОВЬ БОРИСОВА КИИНЭЛЭРИГЭР СИМВОЛ УОБАРАС УРАТЫТА</a:t>
            </a:r>
            <a:endParaRPr lang="ru-RU" b="1" dirty="0">
              <a:solidFill>
                <a:schemeClr val="bg2">
                  <a:lumMod val="25000"/>
                </a:schemeClr>
              </a:solidFill>
              <a:latin typeface="Times New Roman" panose="02020603050405020304" pitchFamily="18" charset="0"/>
              <a:cs typeface="Times New Roman" panose="02020603050405020304" pitchFamily="18" charset="0"/>
            </a:endParaRPr>
          </a:p>
        </p:txBody>
      </p:sp>
      <p:sp>
        <p:nvSpPr>
          <p:cNvPr id="6" name="Подзаголовок 2">
            <a:extLst>
              <a:ext uri="{FF2B5EF4-FFF2-40B4-BE49-F238E27FC236}">
                <a16:creationId xmlns:a16="http://schemas.microsoft.com/office/drawing/2014/main" xmlns="" id="{6930B74F-9D8C-9E5F-73D2-BA3FF6CF4C88}"/>
              </a:ext>
            </a:extLst>
          </p:cNvPr>
          <p:cNvSpPr>
            <a:spLocks noGrp="1"/>
          </p:cNvSpPr>
          <p:nvPr>
            <p:ph type="subTitle" idx="1"/>
          </p:nvPr>
        </p:nvSpPr>
        <p:spPr>
          <a:xfrm>
            <a:off x="3419872" y="3571876"/>
            <a:ext cx="5637010" cy="2083981"/>
          </a:xfrm>
        </p:spPr>
        <p:txBody>
          <a:bodyPr>
            <a:noAutofit/>
          </a:bodyPr>
          <a:lstStyle/>
          <a:p>
            <a:r>
              <a:rPr lang="sah-RU" sz="2000" dirty="0">
                <a:latin typeface="Times New Roman" pitchFamily="18" charset="0"/>
                <a:cs typeface="Times New Roman" pitchFamily="18" charset="0"/>
              </a:rPr>
              <a:t>Толордо: </a:t>
            </a:r>
            <a:r>
              <a:rPr lang="sah-RU" sz="2000" dirty="0" smtClean="0">
                <a:latin typeface="Times New Roman" pitchFamily="18" charset="0"/>
                <a:cs typeface="Times New Roman" pitchFamily="18" charset="0"/>
              </a:rPr>
              <a:t>Өрөспүүбүлүкэтээҕи </a:t>
            </a:r>
            <a:r>
              <a:rPr lang="sah-RU" sz="2000" dirty="0">
                <a:latin typeface="Times New Roman" pitchFamily="18" charset="0"/>
                <a:cs typeface="Times New Roman" pitchFamily="18" charset="0"/>
              </a:rPr>
              <a:t>лиссиэй-интэринээт 10-с гуманитарнай кылааһын үөрэнээччитэ Анисимова Күннэй</a:t>
            </a:r>
          </a:p>
          <a:p>
            <a:r>
              <a:rPr lang="sah-RU" sz="2000" dirty="0">
                <a:latin typeface="Times New Roman" pitchFamily="18" charset="0"/>
                <a:cs typeface="Times New Roman" pitchFamily="18" charset="0"/>
              </a:rPr>
              <a:t>Салайааччы</a:t>
            </a:r>
            <a:r>
              <a:rPr lang="ru-RU" sz="2000" dirty="0">
                <a:latin typeface="Times New Roman" pitchFamily="18" charset="0"/>
                <a:cs typeface="Times New Roman" pitchFamily="18" charset="0"/>
              </a:rPr>
              <a:t>: Карманова </a:t>
            </a:r>
            <a:r>
              <a:rPr lang="ru-RU" sz="2000" dirty="0" err="1">
                <a:latin typeface="Times New Roman" pitchFamily="18" charset="0"/>
                <a:cs typeface="Times New Roman" pitchFamily="18" charset="0"/>
              </a:rPr>
              <a:t>Саргылаана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Еремеевна</a:t>
            </a:r>
            <a:endParaRPr lang="ru-RU" sz="2000" dirty="0">
              <a:latin typeface="Times New Roman" pitchFamily="18" charset="0"/>
              <a:cs typeface="Times New Roman" pitchFamily="18" charset="0"/>
            </a:endParaRPr>
          </a:p>
        </p:txBody>
      </p:sp>
    </p:spTree>
    <p:extLst>
      <p:ext uri="{BB962C8B-B14F-4D97-AF65-F5344CB8AC3E}">
        <p14:creationId xmlns="" xmlns:p14="http://schemas.microsoft.com/office/powerpoint/2010/main" val="36483133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539552" y="4293096"/>
            <a:ext cx="8136903" cy="2564904"/>
          </a:xfrm>
        </p:spPr>
        <p:txBody>
          <a:bodyPr>
            <a:normAutofit fontScale="90000"/>
          </a:bodyPr>
          <a:lstStyle/>
          <a:p>
            <a:pPr marL="0" indent="0" algn="just">
              <a:buNone/>
            </a:pPr>
            <a:r>
              <a:rPr lang="sah-RU" sz="2800" b="0" dirty="0" smtClean="0">
                <a:solidFill>
                  <a:schemeClr val="accent1">
                    <a:lumMod val="50000"/>
                  </a:schemeClr>
                </a:solidFill>
                <a:latin typeface="Times New Roman" panose="02020603050405020304" pitchFamily="18" charset="0"/>
                <a:cs typeface="Times New Roman" panose="02020603050405020304" pitchFamily="18" charset="0"/>
              </a:rPr>
              <a:t>Чинчийии түмүгэр, Любовь Борисова </a:t>
            </a:r>
            <a:r>
              <a:rPr lang="ru-RU" sz="2800" b="0" dirty="0" smtClean="0">
                <a:solidFill>
                  <a:schemeClr val="accent1">
                    <a:lumMod val="50000"/>
                  </a:schemeClr>
                </a:solidFill>
                <a:latin typeface="Times New Roman" panose="02020603050405020304" pitchFamily="18" charset="0"/>
                <a:cs typeface="Times New Roman" panose="02020603050405020304" pitchFamily="18" charset="0"/>
              </a:rPr>
              <a:t>«Мин </a:t>
            </a:r>
            <a:r>
              <a:rPr lang="sah-RU" sz="2800" b="0" dirty="0" smtClean="0">
                <a:solidFill>
                  <a:schemeClr val="accent1">
                    <a:lumMod val="50000"/>
                  </a:schemeClr>
                </a:solidFill>
                <a:latin typeface="Times New Roman" panose="02020603050405020304" pitchFamily="18" charset="0"/>
                <a:cs typeface="Times New Roman" panose="02020603050405020304" pitchFamily="18" charset="0"/>
              </a:rPr>
              <a:t>үрдүбэр күн хаһан да киирбэт</a:t>
            </a:r>
            <a:r>
              <a:rPr lang="ru-RU" sz="2800" b="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800" b="0" dirty="0" err="1" smtClean="0">
                <a:solidFill>
                  <a:schemeClr val="accent1">
                    <a:lumMod val="50000"/>
                  </a:schemeClr>
                </a:solidFill>
                <a:latin typeface="Times New Roman" panose="02020603050405020304" pitchFamily="18" charset="0"/>
                <a:cs typeface="Times New Roman" panose="02020603050405020304" pitchFamily="18" charset="0"/>
              </a:rPr>
              <a:t>киинэтигэр</a:t>
            </a:r>
            <a:r>
              <a:rPr lang="ru-RU" sz="2800" b="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800" b="0" dirty="0" err="1" smtClean="0">
                <a:solidFill>
                  <a:schemeClr val="accent1">
                    <a:lumMod val="50000"/>
                  </a:schemeClr>
                </a:solidFill>
                <a:latin typeface="Times New Roman" panose="02020603050405020304" pitchFamily="18" charset="0"/>
                <a:cs typeface="Times New Roman" panose="02020603050405020304" pitchFamily="18" charset="0"/>
              </a:rPr>
              <a:t>визуальнай</a:t>
            </a:r>
            <a:r>
              <a:rPr lang="ru-RU" sz="2800" b="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800" b="0" dirty="0" err="1" smtClean="0">
                <a:solidFill>
                  <a:schemeClr val="accent1">
                    <a:lumMod val="50000"/>
                  </a:schemeClr>
                </a:solidFill>
                <a:latin typeface="Times New Roman" panose="02020603050405020304" pitchFamily="18" charset="0"/>
                <a:cs typeface="Times New Roman" panose="02020603050405020304" pitchFamily="18" charset="0"/>
              </a:rPr>
              <a:t>аудиальнай</a:t>
            </a:r>
            <a:r>
              <a:rPr lang="ru-RU" sz="2800" b="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800" b="0" dirty="0" smtClean="0">
                <a:solidFill>
                  <a:schemeClr val="accent1">
                    <a:lumMod val="50000"/>
                  </a:schemeClr>
                </a:solidFill>
                <a:latin typeface="Times New Roman" panose="02020603050405020304" pitchFamily="18" charset="0"/>
                <a:cs typeface="Times New Roman" panose="02020603050405020304" pitchFamily="18" charset="0"/>
              </a:rPr>
              <a:t>символика </a:t>
            </a:r>
            <a:r>
              <a:rPr lang="ru-RU" sz="2800" b="0" dirty="0" err="1" smtClean="0">
                <a:solidFill>
                  <a:schemeClr val="accent1">
                    <a:lumMod val="50000"/>
                  </a:schemeClr>
                </a:solidFill>
                <a:latin typeface="Times New Roman" panose="02020603050405020304" pitchFamily="18" charset="0"/>
                <a:cs typeface="Times New Roman" panose="02020603050405020304" pitchFamily="18" charset="0"/>
              </a:rPr>
              <a:t>араастарын</a:t>
            </a:r>
            <a:r>
              <a:rPr lang="ru-RU" sz="2800" b="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800" b="0" dirty="0" err="1" smtClean="0">
                <a:solidFill>
                  <a:schemeClr val="accent1">
                    <a:lumMod val="50000"/>
                  </a:schemeClr>
                </a:solidFill>
                <a:latin typeface="Times New Roman" panose="02020603050405020304" pitchFamily="18" charset="0"/>
                <a:cs typeface="Times New Roman" panose="02020603050405020304" pitchFamily="18" charset="0"/>
              </a:rPr>
              <a:t>тэҥинэн кэриэтэ</a:t>
            </a:r>
            <a:r>
              <a:rPr lang="ru-RU" sz="2800" b="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800" b="0" dirty="0" err="1" smtClean="0">
                <a:solidFill>
                  <a:schemeClr val="accent1">
                    <a:lumMod val="50000"/>
                  </a:schemeClr>
                </a:solidFill>
                <a:latin typeface="Times New Roman" panose="02020603050405020304" pitchFamily="18" charset="0"/>
                <a:cs typeface="Times New Roman" panose="02020603050405020304" pitchFamily="18" charset="0"/>
              </a:rPr>
              <a:t>туттубут</a:t>
            </a:r>
            <a:r>
              <a:rPr lang="sah-RU" sz="2800" dirty="0" smtClean="0">
                <a:latin typeface="Times New Roman" panose="02020603050405020304" pitchFamily="18" charset="0"/>
                <a:cs typeface="Times New Roman" panose="02020603050405020304" pitchFamily="18" charset="0"/>
              </a:rPr>
              <a:t>. Манна арыы уобараһа соҕотохсуйууну көрдөрөр, ол эрэн арыыга олох салҕыы салҕанар диэн </a:t>
            </a:r>
            <a:r>
              <a:rPr lang="sah-RU" sz="2800" dirty="0" smtClean="0">
                <a:latin typeface="Times New Roman" panose="02020603050405020304" pitchFamily="18" charset="0"/>
                <a:cs typeface="Times New Roman" panose="02020603050405020304" pitchFamily="18" charset="0"/>
              </a:rPr>
              <a:t>санаанан</a:t>
            </a:r>
            <a:r>
              <a:rPr lang="sah-RU" sz="2800" dirty="0" smtClean="0">
                <a:latin typeface="Times New Roman" panose="02020603050405020304" pitchFamily="18" charset="0"/>
                <a:cs typeface="Times New Roman" panose="02020603050405020304" pitchFamily="18" charset="0"/>
              </a:rPr>
              <a:t> </a:t>
            </a:r>
            <a:r>
              <a:rPr lang="sah-RU" sz="2800" dirty="0" smtClean="0">
                <a:latin typeface="Times New Roman" panose="02020603050405020304" pitchFamily="18" charset="0"/>
                <a:cs typeface="Times New Roman" panose="02020603050405020304" pitchFamily="18" charset="0"/>
              </a:rPr>
              <a:t>түмүктэнэр.</a:t>
            </a:r>
            <a:endParaRPr lang="ru-RU" sz="2800" dirty="0">
              <a:latin typeface="Times New Roman" panose="02020603050405020304" pitchFamily="18" charset="0"/>
              <a:cs typeface="Times New Roman" panose="02020603050405020304" pitchFamily="18" charset="0"/>
            </a:endParaRPr>
          </a:p>
        </p:txBody>
      </p:sp>
      <p:graphicFrame>
        <p:nvGraphicFramePr>
          <p:cNvPr id="5" name="Содержимое 4"/>
          <p:cNvGraphicFramePr>
            <a:graphicFrameLocks noGrp="1"/>
          </p:cNvGraphicFramePr>
          <p:nvPr>
            <p:ph idx="1"/>
          </p:nvPr>
        </p:nvGraphicFramePr>
        <p:xfrm>
          <a:off x="1500166" y="500042"/>
          <a:ext cx="6858048" cy="378621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13677849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5214950"/>
            <a:ext cx="7776864" cy="1454409"/>
          </a:xfrm>
        </p:spPr>
        <p:txBody>
          <a:bodyPr>
            <a:normAutofit fontScale="90000"/>
          </a:bodyPr>
          <a:lstStyle/>
          <a:p>
            <a:pPr algn="ctr"/>
            <a:r>
              <a:rPr lang="sah-RU" sz="2000" dirty="0" smtClean="0">
                <a:solidFill>
                  <a:srgbClr val="C00000"/>
                </a:solidFill>
                <a:latin typeface="Times New Roman" panose="02020603050405020304" pitchFamily="18" charset="0"/>
                <a:cs typeface="Times New Roman" panose="02020603050405020304" pitchFamily="18" charset="0"/>
              </a:rPr>
              <a:t>“ Кэрэни көрбүт” (“Не хороните</a:t>
            </a:r>
            <a:br>
              <a:rPr lang="sah-RU" sz="2000" dirty="0" smtClean="0">
                <a:solidFill>
                  <a:srgbClr val="C00000"/>
                </a:solidFill>
                <a:latin typeface="Times New Roman" panose="02020603050405020304" pitchFamily="18" charset="0"/>
                <a:cs typeface="Times New Roman" panose="02020603050405020304" pitchFamily="18" charset="0"/>
              </a:rPr>
            </a:br>
            <a:r>
              <a:rPr lang="sah-RU" sz="2000" dirty="0" smtClean="0">
                <a:solidFill>
                  <a:srgbClr val="C00000"/>
                </a:solidFill>
                <a:latin typeface="Times New Roman" panose="02020603050405020304" pitchFamily="18" charset="0"/>
                <a:cs typeface="Times New Roman" panose="02020603050405020304" pitchFamily="18" charset="0"/>
              </a:rPr>
              <a:t> меня без Ивана” 2022 с)</a:t>
            </a:r>
            <a:br>
              <a:rPr lang="sah-RU" sz="2000" dirty="0" smtClean="0">
                <a:solidFill>
                  <a:srgbClr val="C00000"/>
                </a:solidFill>
                <a:latin typeface="Times New Roman" panose="02020603050405020304" pitchFamily="18" charset="0"/>
                <a:cs typeface="Times New Roman" panose="02020603050405020304" pitchFamily="18" charset="0"/>
              </a:rPr>
            </a:br>
            <a:r>
              <a:rPr lang="ru-RU" sz="2000" dirty="0" smtClean="0"/>
              <a:t> </a:t>
            </a:r>
            <a:r>
              <a:rPr lang="ru-RU" sz="2000" dirty="0" err="1" smtClean="0">
                <a:latin typeface="Times New Roman" pitchFamily="18" charset="0"/>
                <a:cs typeface="Times New Roman" pitchFamily="18" charset="0"/>
              </a:rPr>
              <a:t>Киһи дууһатын кэрэтин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доҕордоһуу, истиҥ сыһыан кэрэтин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арыйар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ис</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хоһоонноох, ол</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иһин визуальнай</a:t>
            </a:r>
            <a:r>
              <a:rPr lang="ru-RU" sz="2000" dirty="0" smtClean="0">
                <a:latin typeface="Times New Roman" pitchFamily="18" charset="0"/>
                <a:cs typeface="Times New Roman" pitchFamily="18" charset="0"/>
              </a:rPr>
              <a:t> символизм </a:t>
            </a:r>
            <a:r>
              <a:rPr lang="ru-RU" sz="2000" dirty="0" err="1" smtClean="0">
                <a:latin typeface="Times New Roman" pitchFamily="18" charset="0"/>
                <a:cs typeface="Times New Roman" pitchFamily="18" charset="0"/>
              </a:rPr>
              <a:t>бу</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киинэҕэ ордук</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баһыйар</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solidFill>
                <a:srgbClr val="C00000"/>
              </a:solidFill>
              <a:latin typeface="Times New Roman" pitchFamily="18" charset="0"/>
              <a:cs typeface="Times New Roman" pitchFamily="18" charset="0"/>
            </a:endParaRPr>
          </a:p>
        </p:txBody>
      </p:sp>
      <p:pic>
        <p:nvPicPr>
          <p:cNvPr id="9" name="Объект 8"/>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357290" y="714356"/>
            <a:ext cx="1968380" cy="1418391"/>
          </a:xfrm>
        </p:spPr>
      </p:pic>
      <p:pic>
        <p:nvPicPr>
          <p:cNvPr id="18" name="Рисунок 1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714744" y="2786058"/>
            <a:ext cx="2686742" cy="1774369"/>
          </a:xfrm>
          <a:prstGeom prst="rect">
            <a:avLst/>
          </a:prstGeom>
        </p:spPr>
      </p:pic>
      <p:pic>
        <p:nvPicPr>
          <p:cNvPr id="19" name="Рисунок 1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286512" y="500042"/>
            <a:ext cx="2095515" cy="1571636"/>
          </a:xfrm>
          <a:prstGeom prst="rect">
            <a:avLst/>
          </a:prstGeom>
        </p:spPr>
      </p:pic>
      <p:sp>
        <p:nvSpPr>
          <p:cNvPr id="22" name="TextBox 21"/>
          <p:cNvSpPr txBox="1"/>
          <p:nvPr/>
        </p:nvSpPr>
        <p:spPr>
          <a:xfrm>
            <a:off x="6143636" y="1928802"/>
            <a:ext cx="2643206" cy="707886"/>
          </a:xfrm>
          <a:prstGeom prst="rect">
            <a:avLst/>
          </a:prstGeom>
          <a:noFill/>
        </p:spPr>
        <p:txBody>
          <a:bodyPr wrap="square" rtlCol="0">
            <a:spAutoFit/>
          </a:bodyPr>
          <a:lstStyle/>
          <a:p>
            <a:r>
              <a:rPr lang="sah-RU" sz="2000" i="1" dirty="0" smtClean="0">
                <a:solidFill>
                  <a:schemeClr val="tx1">
                    <a:lumMod val="75000"/>
                    <a:lumOff val="25000"/>
                  </a:schemeClr>
                </a:solidFill>
              </a:rPr>
              <a:t>Кэрэ кыыс (визуальнай)</a:t>
            </a:r>
            <a:endParaRPr lang="ru-RU" sz="2000" i="1" dirty="0">
              <a:solidFill>
                <a:schemeClr val="tx1">
                  <a:lumMod val="75000"/>
                  <a:lumOff val="25000"/>
                </a:schemeClr>
              </a:solidFill>
            </a:endParaRPr>
          </a:p>
        </p:txBody>
      </p:sp>
      <p:sp>
        <p:nvSpPr>
          <p:cNvPr id="23" name="TextBox 22"/>
          <p:cNvSpPr txBox="1"/>
          <p:nvPr/>
        </p:nvSpPr>
        <p:spPr>
          <a:xfrm>
            <a:off x="6910712" y="4172848"/>
            <a:ext cx="2268760" cy="830997"/>
          </a:xfrm>
          <a:prstGeom prst="rect">
            <a:avLst/>
          </a:prstGeom>
          <a:noFill/>
        </p:spPr>
        <p:txBody>
          <a:bodyPr wrap="square" rtlCol="0">
            <a:spAutoFit/>
          </a:bodyPr>
          <a:lstStyle/>
          <a:p>
            <a:r>
              <a:rPr lang="sah-RU" sz="2400" dirty="0" smtClean="0">
                <a:solidFill>
                  <a:schemeClr val="tx1">
                    <a:lumMod val="65000"/>
                    <a:lumOff val="35000"/>
                  </a:schemeClr>
                </a:solidFill>
                <a:latin typeface="Times New Roman" pitchFamily="18" charset="0"/>
                <a:cs typeface="Times New Roman" pitchFamily="18" charset="0"/>
              </a:rPr>
              <a:t>Кэрэ оҥоһуктар</a:t>
            </a:r>
          </a:p>
          <a:p>
            <a:r>
              <a:rPr lang="sah-RU" sz="2400" dirty="0" smtClean="0">
                <a:solidFill>
                  <a:schemeClr val="tx1">
                    <a:lumMod val="65000"/>
                    <a:lumOff val="35000"/>
                  </a:schemeClr>
                </a:solidFill>
                <a:latin typeface="Times New Roman" pitchFamily="18" charset="0"/>
                <a:cs typeface="Times New Roman" pitchFamily="18" charset="0"/>
              </a:rPr>
              <a:t>(визуальнай)</a:t>
            </a:r>
            <a:endParaRPr lang="ru-RU" sz="2400" dirty="0">
              <a:solidFill>
                <a:schemeClr val="tx1">
                  <a:lumMod val="65000"/>
                  <a:lumOff val="35000"/>
                </a:schemeClr>
              </a:solidFill>
              <a:latin typeface="Times New Roman" pitchFamily="18" charset="0"/>
              <a:cs typeface="Times New Roman" pitchFamily="18" charset="0"/>
            </a:endParaRPr>
          </a:p>
        </p:txBody>
      </p:sp>
      <p:pic>
        <p:nvPicPr>
          <p:cNvPr id="24" name="Рисунок 23"/>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6967800" y="2669900"/>
            <a:ext cx="2197816" cy="1487922"/>
          </a:xfrm>
          <a:prstGeom prst="rect">
            <a:avLst/>
          </a:prstGeom>
        </p:spPr>
      </p:pic>
      <p:sp>
        <p:nvSpPr>
          <p:cNvPr id="25" name="TextBox 24"/>
          <p:cNvSpPr txBox="1"/>
          <p:nvPr/>
        </p:nvSpPr>
        <p:spPr>
          <a:xfrm>
            <a:off x="1204382" y="4183125"/>
            <a:ext cx="1544084" cy="523220"/>
          </a:xfrm>
          <a:prstGeom prst="rect">
            <a:avLst/>
          </a:prstGeom>
          <a:noFill/>
        </p:spPr>
        <p:txBody>
          <a:bodyPr wrap="square" rtlCol="0">
            <a:spAutoFit/>
          </a:bodyPr>
          <a:lstStyle/>
          <a:p>
            <a:r>
              <a:rPr lang="sah-RU" sz="2800" i="1" dirty="0" smtClean="0">
                <a:solidFill>
                  <a:schemeClr val="bg1">
                    <a:lumMod val="95000"/>
                  </a:schemeClr>
                </a:solidFill>
              </a:rPr>
              <a:t>сыарҕа</a:t>
            </a:r>
            <a:endParaRPr lang="ru-RU" sz="2800" i="1" dirty="0">
              <a:solidFill>
                <a:schemeClr val="bg1">
                  <a:lumMod val="95000"/>
                </a:schemeClr>
              </a:solidFill>
            </a:endParaRPr>
          </a:p>
        </p:txBody>
      </p:sp>
      <p:sp>
        <p:nvSpPr>
          <p:cNvPr id="3" name="TextBox 2"/>
          <p:cNvSpPr txBox="1"/>
          <p:nvPr/>
        </p:nvSpPr>
        <p:spPr>
          <a:xfrm>
            <a:off x="755576" y="2126381"/>
            <a:ext cx="2880320" cy="646331"/>
          </a:xfrm>
          <a:prstGeom prst="rect">
            <a:avLst/>
          </a:prstGeom>
          <a:noFill/>
        </p:spPr>
        <p:txBody>
          <a:bodyPr wrap="square" rtlCol="0">
            <a:spAutoFit/>
          </a:bodyPr>
          <a:lstStyle/>
          <a:p>
            <a:pPr algn="ctr"/>
            <a:r>
              <a:rPr lang="sah-RU" dirty="0" smtClean="0"/>
              <a:t>Кэрэ айылҕа  (визуальнай)</a:t>
            </a:r>
            <a:endParaRPr lang="ru-RU" dirty="0"/>
          </a:p>
        </p:txBody>
      </p:sp>
      <p:sp>
        <p:nvSpPr>
          <p:cNvPr id="4" name="TextBox 3"/>
          <p:cNvSpPr txBox="1"/>
          <p:nvPr/>
        </p:nvSpPr>
        <p:spPr>
          <a:xfrm>
            <a:off x="2357422" y="0"/>
            <a:ext cx="5687670" cy="830997"/>
          </a:xfrm>
          <a:prstGeom prst="rect">
            <a:avLst/>
          </a:prstGeom>
          <a:noFill/>
        </p:spPr>
        <p:txBody>
          <a:bodyPr wrap="square" rtlCol="0">
            <a:spAutoFit/>
          </a:bodyPr>
          <a:lstStyle/>
          <a:p>
            <a:r>
              <a:rPr lang="sah-RU" dirty="0" smtClean="0"/>
              <a:t> </a:t>
            </a:r>
            <a:r>
              <a:rPr lang="ru-RU" sz="2400" b="1" dirty="0" smtClean="0">
                <a:solidFill>
                  <a:srgbClr val="C00000"/>
                </a:solidFill>
                <a:latin typeface="Times New Roman" pitchFamily="18" charset="0"/>
                <a:cs typeface="Times New Roman" pitchFamily="18" charset="0"/>
              </a:rPr>
              <a:t>«</a:t>
            </a:r>
            <a:r>
              <a:rPr lang="ru-RU" sz="2400" b="1" dirty="0" err="1" smtClean="0">
                <a:solidFill>
                  <a:srgbClr val="C00000"/>
                </a:solidFill>
                <a:latin typeface="Times New Roman" pitchFamily="18" charset="0"/>
                <a:cs typeface="Times New Roman" pitchFamily="18" charset="0"/>
              </a:rPr>
              <a:t>Кэрэни</a:t>
            </a:r>
            <a:r>
              <a:rPr lang="ru-RU" sz="2400" b="1" dirty="0" smtClean="0">
                <a:solidFill>
                  <a:srgbClr val="C00000"/>
                </a:solidFill>
                <a:latin typeface="Times New Roman" pitchFamily="18" charset="0"/>
                <a:cs typeface="Times New Roman" pitchFamily="18" charset="0"/>
              </a:rPr>
              <a:t> </a:t>
            </a:r>
            <a:r>
              <a:rPr lang="ru-RU" sz="2400" b="1" dirty="0" err="1" smtClean="0">
                <a:solidFill>
                  <a:srgbClr val="C00000"/>
                </a:solidFill>
                <a:latin typeface="Times New Roman" pitchFamily="18" charset="0"/>
                <a:cs typeface="Times New Roman" pitchFamily="18" charset="0"/>
              </a:rPr>
              <a:t>көрбүт" киинэ</a:t>
            </a:r>
            <a:r>
              <a:rPr lang="ru-RU" sz="2400" b="1" dirty="0" smtClean="0">
                <a:solidFill>
                  <a:srgbClr val="C00000"/>
                </a:solidFill>
                <a:latin typeface="Times New Roman" pitchFamily="18" charset="0"/>
                <a:cs typeface="Times New Roman" pitchFamily="18" charset="0"/>
              </a:rPr>
              <a:t> </a:t>
            </a:r>
            <a:r>
              <a:rPr lang="ru-RU" sz="2400" b="1" dirty="0" err="1" smtClean="0">
                <a:solidFill>
                  <a:srgbClr val="C00000"/>
                </a:solidFill>
                <a:latin typeface="Times New Roman" pitchFamily="18" charset="0"/>
                <a:cs typeface="Times New Roman" pitchFamily="18" charset="0"/>
              </a:rPr>
              <a:t>сүрүн өйдөбүлэ </a:t>
            </a:r>
            <a:r>
              <a:rPr lang="ru-RU" sz="2400" b="1" dirty="0" smtClean="0">
                <a:solidFill>
                  <a:srgbClr val="C00000"/>
                </a:solidFill>
                <a:latin typeface="Times New Roman" pitchFamily="18" charset="0"/>
                <a:cs typeface="Times New Roman" pitchFamily="18" charset="0"/>
              </a:rPr>
              <a:t>- </a:t>
            </a:r>
            <a:r>
              <a:rPr lang="ru-RU" sz="2400" b="1" dirty="0" err="1" smtClean="0">
                <a:solidFill>
                  <a:srgbClr val="C00000"/>
                </a:solidFill>
                <a:latin typeface="Times New Roman" pitchFamily="18" charset="0"/>
                <a:cs typeface="Times New Roman" pitchFamily="18" charset="0"/>
              </a:rPr>
              <a:t>кэрэ</a:t>
            </a:r>
            <a:r>
              <a:rPr lang="ru-RU" sz="2400" b="1" dirty="0" smtClean="0">
                <a:solidFill>
                  <a:srgbClr val="C00000"/>
                </a:solidFill>
                <a:latin typeface="Times New Roman" pitchFamily="18" charset="0"/>
                <a:cs typeface="Times New Roman" pitchFamily="18" charset="0"/>
              </a:rPr>
              <a:t> </a:t>
            </a:r>
            <a:r>
              <a:rPr lang="ru-RU" sz="2400" b="1" dirty="0" smtClean="0">
                <a:solidFill>
                  <a:srgbClr val="C00000"/>
                </a:solidFill>
                <a:latin typeface="Times New Roman" pitchFamily="18" charset="0"/>
                <a:cs typeface="Times New Roman" pitchFamily="18" charset="0"/>
              </a:rPr>
              <a:t>концепт.</a:t>
            </a:r>
            <a:endParaRPr lang="ru-RU" dirty="0">
              <a:solidFill>
                <a:schemeClr val="bg2">
                  <a:lumMod val="25000"/>
                </a:schemeClr>
              </a:solidFill>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071538" y="2697305"/>
            <a:ext cx="1988294" cy="1763515"/>
          </a:xfrm>
          <a:prstGeom prst="rect">
            <a:avLst/>
          </a:prstGeom>
        </p:spPr>
      </p:pic>
      <p:sp>
        <p:nvSpPr>
          <p:cNvPr id="8" name="TextBox 7"/>
          <p:cNvSpPr txBox="1"/>
          <p:nvPr/>
        </p:nvSpPr>
        <p:spPr>
          <a:xfrm flipH="1">
            <a:off x="214282" y="4500570"/>
            <a:ext cx="3672408" cy="923330"/>
          </a:xfrm>
          <a:prstGeom prst="rect">
            <a:avLst/>
          </a:prstGeom>
          <a:noFill/>
        </p:spPr>
        <p:txBody>
          <a:bodyPr wrap="square" rtlCol="0">
            <a:spAutoFit/>
          </a:bodyPr>
          <a:lstStyle/>
          <a:p>
            <a:r>
              <a:rPr lang="sah-RU" dirty="0" smtClean="0"/>
              <a:t>Дэйбинчэ ньирэй - Давинчи диэн ааттан тахсыбыт режиссер толкуйунан</a:t>
            </a:r>
            <a:endParaRPr lang="ru-RU" dirty="0"/>
          </a:p>
        </p:txBody>
      </p:sp>
    </p:spTree>
    <p:extLst>
      <p:ext uri="{BB962C8B-B14F-4D97-AF65-F5344CB8AC3E}">
        <p14:creationId xmlns="" xmlns:p14="http://schemas.microsoft.com/office/powerpoint/2010/main" val="39928943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645024"/>
            <a:ext cx="8208911" cy="2880320"/>
          </a:xfrm>
        </p:spPr>
        <p:txBody>
          <a:bodyPr/>
          <a:lstStyle/>
          <a:p>
            <a:r>
              <a:rPr lang="sah-RU" sz="2400" dirty="0" smtClean="0">
                <a:latin typeface="Times New Roman" pitchFamily="18" charset="0"/>
                <a:cs typeface="Times New Roman" pitchFamily="18" charset="0"/>
              </a:rPr>
              <a:t>“Кэрэни көрбүт”</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киинэҕэ </a:t>
            </a:r>
            <a:r>
              <a:rPr lang="ru-RU" sz="2400" dirty="0" smtClean="0">
                <a:latin typeface="Times New Roman" pitchFamily="18" charset="0"/>
                <a:cs typeface="Times New Roman" pitchFamily="18" charset="0"/>
              </a:rPr>
              <a:t>"</a:t>
            </a:r>
            <a:r>
              <a:rPr lang="ru-RU" sz="2400" dirty="0" err="1" smtClean="0">
                <a:latin typeface="Times New Roman" pitchFamily="18" charset="0"/>
                <a:cs typeface="Times New Roman" pitchFamily="18" charset="0"/>
              </a:rPr>
              <a:t>арыллыы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өйдөбүлэ сүрүн суолталаах</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хараҕы арыйыы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эйгэни</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арыйыы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дууһаны арыйыы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Онон</a:t>
            </a:r>
            <a:r>
              <a:rPr lang="ru-RU" sz="2400" dirty="0" smtClean="0">
                <a:latin typeface="Times New Roman" pitchFamily="18" charset="0"/>
                <a:cs typeface="Times New Roman" pitchFamily="18" charset="0"/>
              </a:rPr>
              <a:t> режиссер </a:t>
            </a:r>
            <a:r>
              <a:rPr lang="ru-RU" sz="2400" dirty="0" err="1" smtClean="0">
                <a:latin typeface="Times New Roman" pitchFamily="18" charset="0"/>
                <a:cs typeface="Times New Roman" pitchFamily="18" charset="0"/>
              </a:rPr>
              <a:t>чуолаан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визуальнай</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символиканы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ордук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туттубут</a:t>
            </a:r>
            <a:r>
              <a:rPr lang="ru-RU" sz="2400" dirty="0" smtClean="0">
                <a:latin typeface="Times New Roman" pitchFamily="18" charset="0"/>
                <a:cs typeface="Times New Roman" pitchFamily="18" charset="0"/>
              </a:rPr>
              <a:t>. Манна </a:t>
            </a:r>
            <a:r>
              <a:rPr lang="ru-RU" sz="2400" dirty="0" err="1" smtClean="0">
                <a:latin typeface="Times New Roman" pitchFamily="18" charset="0"/>
                <a:cs typeface="Times New Roman" pitchFamily="18" charset="0"/>
              </a:rPr>
              <a:t>оннооҕор кыараҕас эйгэ</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саамай</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кыра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көрүҥэ </a:t>
            </a:r>
            <a:r>
              <a:rPr lang="ru-RU" sz="2400" dirty="0" smtClean="0">
                <a:latin typeface="Times New Roman" pitchFamily="18" charset="0"/>
                <a:cs typeface="Times New Roman" pitchFamily="18" charset="0"/>
              </a:rPr>
              <a:t>(</a:t>
            </a:r>
            <a:r>
              <a:rPr lang="ru-RU" sz="2400" dirty="0" err="1" smtClean="0">
                <a:latin typeface="Times New Roman" pitchFamily="18" charset="0"/>
                <a:cs typeface="Times New Roman" pitchFamily="18" charset="0"/>
              </a:rPr>
              <a:t>хоруоп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уобараһа табыгастаахтык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туттуллубут</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graphicFrame>
        <p:nvGraphicFramePr>
          <p:cNvPr id="8" name="Содержимое 7"/>
          <p:cNvGraphicFramePr>
            <a:graphicFrameLocks noGrp="1"/>
          </p:cNvGraphicFramePr>
          <p:nvPr>
            <p:ph idx="1"/>
          </p:nvPr>
        </p:nvGraphicFramePr>
        <p:xfrm>
          <a:off x="1714480" y="571500"/>
          <a:ext cx="5605483" cy="242887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15488591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6"/>
          <p:cNvSpPr>
            <a:spLocks noGrp="1"/>
          </p:cNvSpPr>
          <p:nvPr>
            <p:ph idx="1"/>
          </p:nvPr>
        </p:nvSpPr>
        <p:spPr>
          <a:xfrm>
            <a:off x="251520" y="188640"/>
            <a:ext cx="8424936" cy="6264696"/>
          </a:xfrm>
        </p:spPr>
        <p:txBody>
          <a:bodyPr>
            <a:normAutofit fontScale="70000" lnSpcReduction="20000"/>
          </a:bodyPr>
          <a:lstStyle/>
          <a:p>
            <a:endParaRPr lang="ru-RU" dirty="0" smtClean="0"/>
          </a:p>
          <a:p>
            <a:pPr marL="45720" indent="0" algn="ctr">
              <a:buNone/>
            </a:pPr>
            <a:r>
              <a:rPr lang="sah-RU" sz="3000" b="1" dirty="0" smtClean="0">
                <a:latin typeface="Times New Roman" panose="02020603050405020304" pitchFamily="18" charset="0"/>
                <a:cs typeface="Times New Roman" panose="02020603050405020304" pitchFamily="18" charset="0"/>
              </a:rPr>
              <a:t>ТҮМҮК</a:t>
            </a:r>
            <a:r>
              <a:rPr lang="ru-RU" sz="3000" b="1" dirty="0" smtClean="0">
                <a:latin typeface="Times New Roman" panose="02020603050405020304" pitchFamily="18" charset="0"/>
                <a:cs typeface="Times New Roman" panose="02020603050405020304" pitchFamily="18" charset="0"/>
              </a:rPr>
              <a:t>:</a:t>
            </a:r>
            <a:endParaRPr lang="ru-RU" sz="3000" b="1" dirty="0">
              <a:latin typeface="Times New Roman" panose="02020603050405020304" pitchFamily="18" charset="0"/>
              <a:cs typeface="Times New Roman" panose="02020603050405020304" pitchFamily="18" charset="0"/>
            </a:endParaRPr>
          </a:p>
          <a:p>
            <a:pPr marL="45720" indent="0">
              <a:buNone/>
            </a:pP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Любовь Борисова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киинэлэрин</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ааттарыгар</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символ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уобарастарынан</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ааттанар</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эбит</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a:t>
            </a:r>
          </a:p>
          <a:p>
            <a:pPr marL="45720" indent="0">
              <a:buNone/>
            </a:pP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Символ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уобарастар</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киинэ</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сүрүн</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санаатын</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дириҥник</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ылынарга</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көрөөччү</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бэйэтин</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сайдыытын</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таһымынан</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ылынарыгар</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тирэх</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буолаллар</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err="1" smtClean="0">
                <a:solidFill>
                  <a:schemeClr val="accent1">
                    <a:lumMod val="50000"/>
                  </a:schemeClr>
                </a:solidFill>
                <a:latin typeface="Times New Roman" panose="02020603050405020304" pitchFamily="18" charset="0"/>
                <a:cs typeface="Times New Roman" panose="02020603050405020304" pitchFamily="18" charset="0"/>
              </a:rPr>
              <a:t>эбит</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a:t>
            </a:r>
            <a:endParaRPr lang="en-US" sz="2400" dirty="0" smtClean="0">
              <a:solidFill>
                <a:schemeClr val="accent1">
                  <a:lumMod val="50000"/>
                </a:schemeClr>
              </a:solidFill>
              <a:latin typeface="Times New Roman" panose="02020603050405020304" pitchFamily="18" charset="0"/>
              <a:cs typeface="Times New Roman" panose="02020603050405020304" pitchFamily="18" charset="0"/>
            </a:endParaRPr>
          </a:p>
          <a:p>
            <a:pPr marL="45720" indent="0">
              <a:buNone/>
            </a:pPr>
            <a:r>
              <a:rPr lang="ru-RU" sz="2400" dirty="0" smtClean="0">
                <a:latin typeface="Times New Roman" pitchFamily="18" charset="0"/>
                <a:cs typeface="Times New Roman" pitchFamily="18" charset="0"/>
              </a:rPr>
              <a:t>Любовь Борисова </a:t>
            </a:r>
            <a:r>
              <a:rPr lang="ru-RU" sz="2400" dirty="0" err="1" smtClean="0">
                <a:latin typeface="Times New Roman" pitchFamily="18" charset="0"/>
                <a:cs typeface="Times New Roman" pitchFamily="18" charset="0"/>
              </a:rPr>
              <a:t>киинэлэрин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символларын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хас</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биирдии</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киһи араастык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ылынар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Ол</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тутулуктанар</a:t>
            </a:r>
            <a:r>
              <a:rPr lang="ru-RU" sz="2400" dirty="0" smtClean="0">
                <a:latin typeface="Times New Roman" pitchFamily="18" charset="0"/>
                <a:cs typeface="Times New Roman" pitchFamily="18" charset="0"/>
              </a:rPr>
              <a:t>: </a:t>
            </a:r>
          </a:p>
          <a:p>
            <a:pPr marL="45720" indent="0">
              <a:buNone/>
            </a:pPr>
            <a:r>
              <a:rPr lang="ru-RU" sz="2400" dirty="0" smtClean="0">
                <a:solidFill>
                  <a:srgbClr val="C00000"/>
                </a:solidFill>
                <a:latin typeface="Times New Roman" pitchFamily="18" charset="0"/>
                <a:cs typeface="Times New Roman" pitchFamily="18" charset="0"/>
              </a:rPr>
              <a:t>1. </a:t>
            </a:r>
            <a:r>
              <a:rPr lang="ru-RU" sz="2400" dirty="0" err="1" smtClean="0">
                <a:solidFill>
                  <a:srgbClr val="C00000"/>
                </a:solidFill>
                <a:latin typeface="Times New Roman" pitchFamily="18" charset="0"/>
                <a:cs typeface="Times New Roman" pitchFamily="18" charset="0"/>
              </a:rPr>
              <a:t>Культурнай</a:t>
            </a:r>
            <a:r>
              <a:rPr lang="ru-RU" sz="2400" dirty="0" smtClean="0">
                <a:solidFill>
                  <a:srgbClr val="C00000"/>
                </a:solidFill>
                <a:latin typeface="Times New Roman" pitchFamily="18" charset="0"/>
                <a:cs typeface="Times New Roman" pitchFamily="18" charset="0"/>
              </a:rPr>
              <a:t> </a:t>
            </a:r>
            <a:r>
              <a:rPr lang="ru-RU" sz="2400" dirty="0" err="1" smtClean="0">
                <a:solidFill>
                  <a:srgbClr val="C00000"/>
                </a:solidFill>
                <a:latin typeface="Times New Roman" pitchFamily="18" charset="0"/>
                <a:cs typeface="Times New Roman" pitchFamily="18" charset="0"/>
              </a:rPr>
              <a:t>кодтан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хас</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биирдии</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омук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араас</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ассоциациялаах</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буолуон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сөп </a:t>
            </a:r>
            <a:r>
              <a:rPr lang="ru-RU" sz="2400" dirty="0" smtClean="0">
                <a:latin typeface="Times New Roman" pitchFamily="18" charset="0"/>
                <a:cs typeface="Times New Roman" pitchFamily="18" charset="0"/>
              </a:rPr>
              <a:t>(манна </a:t>
            </a:r>
            <a:r>
              <a:rPr lang="ru-RU" sz="2400" dirty="0" err="1" smtClean="0">
                <a:latin typeface="Times New Roman" pitchFamily="18" charset="0"/>
                <a:cs typeface="Times New Roman" pitchFamily="18" charset="0"/>
              </a:rPr>
              <a:t>кини</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интервьютугар</a:t>
            </a:r>
            <a:r>
              <a:rPr lang="ru-RU" sz="2400" dirty="0" smtClean="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pPr marL="45720" indent="0">
              <a:buNone/>
            </a:pPr>
            <a:r>
              <a:rPr lang="ru-RU" sz="2400" dirty="0" smtClean="0">
                <a:solidFill>
                  <a:srgbClr val="C00000"/>
                </a:solidFill>
                <a:latin typeface="Times New Roman" pitchFamily="18" charset="0"/>
                <a:cs typeface="Times New Roman" pitchFamily="18" charset="0"/>
              </a:rPr>
              <a:t>2. </a:t>
            </a:r>
            <a:r>
              <a:rPr lang="ru-RU" sz="2400" dirty="0" err="1" smtClean="0">
                <a:solidFill>
                  <a:srgbClr val="C00000"/>
                </a:solidFill>
                <a:latin typeface="Times New Roman" pitchFamily="18" charset="0"/>
                <a:cs typeface="Times New Roman" pitchFamily="18" charset="0"/>
              </a:rPr>
              <a:t>Тус</a:t>
            </a:r>
            <a:r>
              <a:rPr lang="ru-RU" sz="2400" dirty="0" smtClean="0">
                <a:solidFill>
                  <a:srgbClr val="C00000"/>
                </a:solidFill>
                <a:latin typeface="Times New Roman" pitchFamily="18" charset="0"/>
                <a:cs typeface="Times New Roman" pitchFamily="18" charset="0"/>
              </a:rPr>
              <a:t> </a:t>
            </a:r>
            <a:r>
              <a:rPr lang="ru-RU" sz="2400" dirty="0" err="1" smtClean="0">
                <a:solidFill>
                  <a:srgbClr val="C00000"/>
                </a:solidFill>
                <a:latin typeface="Times New Roman" pitchFamily="18" charset="0"/>
                <a:cs typeface="Times New Roman" pitchFamily="18" charset="0"/>
              </a:rPr>
              <a:t>опытыттан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биир</a:t>
            </a:r>
            <a:r>
              <a:rPr lang="ru-RU" sz="2400" dirty="0" smtClean="0">
                <a:latin typeface="Times New Roman" pitchFamily="18" charset="0"/>
                <a:cs typeface="Times New Roman" pitchFamily="18" charset="0"/>
              </a:rPr>
              <a:t> кадр </a:t>
            </a:r>
            <a:r>
              <a:rPr lang="ru-RU" sz="2400" dirty="0" err="1" smtClean="0">
                <a:latin typeface="Times New Roman" pitchFamily="18" charset="0"/>
                <a:cs typeface="Times New Roman" pitchFamily="18" charset="0"/>
              </a:rPr>
              <a:t>быһаарыыта араас</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байҕалга киирии</a:t>
            </a:r>
            <a:r>
              <a:rPr lang="ru-RU" sz="2400" dirty="0" smtClean="0">
                <a:latin typeface="Times New Roman" pitchFamily="18" charset="0"/>
                <a:cs typeface="Times New Roman" pitchFamily="18" charset="0"/>
              </a:rPr>
              <a:t> — </a:t>
            </a:r>
            <a:r>
              <a:rPr lang="ru-RU" sz="2400" dirty="0" err="1" smtClean="0">
                <a:latin typeface="Times New Roman" pitchFamily="18" charset="0"/>
                <a:cs typeface="Times New Roman" pitchFamily="18" charset="0"/>
              </a:rPr>
              <a:t>ыраастаныы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өлүү</a:t>
            </a:r>
            <a:r>
              <a:rPr lang="ru-RU" sz="2400" dirty="0" smtClean="0">
                <a:latin typeface="Times New Roman" pitchFamily="18" charset="0"/>
                <a:cs typeface="Times New Roman" pitchFamily="18" charset="0"/>
              </a:rPr>
              <a:t>). </a:t>
            </a:r>
          </a:p>
          <a:p>
            <a:pPr marL="45720" indent="0">
              <a:buNone/>
            </a:pPr>
            <a:r>
              <a:rPr lang="ru-RU" sz="2400" dirty="0" smtClean="0">
                <a:solidFill>
                  <a:srgbClr val="C00000"/>
                </a:solidFill>
                <a:latin typeface="Times New Roman" pitchFamily="18" charset="0"/>
                <a:cs typeface="Times New Roman" pitchFamily="18" charset="0"/>
              </a:rPr>
              <a:t>3. </a:t>
            </a:r>
            <a:r>
              <a:rPr lang="ru-RU" sz="2400" dirty="0" err="1" smtClean="0">
                <a:solidFill>
                  <a:srgbClr val="C00000"/>
                </a:solidFill>
                <a:latin typeface="Times New Roman" pitchFamily="18" charset="0"/>
                <a:cs typeface="Times New Roman" pitchFamily="18" charset="0"/>
              </a:rPr>
              <a:t>Киинэ</a:t>
            </a:r>
            <a:r>
              <a:rPr lang="ru-RU" sz="2400" dirty="0" smtClean="0">
                <a:solidFill>
                  <a:srgbClr val="C00000"/>
                </a:solidFill>
                <a:latin typeface="Times New Roman" pitchFamily="18" charset="0"/>
                <a:cs typeface="Times New Roman" pitchFamily="18" charset="0"/>
              </a:rPr>
              <a:t> </a:t>
            </a:r>
            <a:r>
              <a:rPr lang="ru-RU" sz="2400" dirty="0" err="1" smtClean="0">
                <a:solidFill>
                  <a:srgbClr val="C00000"/>
                </a:solidFill>
                <a:latin typeface="Times New Roman" pitchFamily="18" charset="0"/>
                <a:cs typeface="Times New Roman" pitchFamily="18" charset="0"/>
              </a:rPr>
              <a:t>эйгэтиттэн</a:t>
            </a:r>
            <a:r>
              <a:rPr lang="ru-RU" sz="2400" dirty="0" smtClean="0">
                <a:solidFill>
                  <a:srgbClr val="C00000"/>
                </a:solidFill>
                <a:latin typeface="Times New Roman" pitchFamily="18" charset="0"/>
                <a:cs typeface="Times New Roman" pitchFamily="18" charset="0"/>
              </a:rPr>
              <a:t>, </a:t>
            </a:r>
            <a:r>
              <a:rPr lang="ru-RU" sz="2400" dirty="0" err="1" smtClean="0">
                <a:solidFill>
                  <a:srgbClr val="C00000"/>
                </a:solidFill>
                <a:latin typeface="Times New Roman" pitchFamily="18" charset="0"/>
                <a:cs typeface="Times New Roman" pitchFamily="18" charset="0"/>
              </a:rPr>
              <a:t>сүрүн санаатыттан</a:t>
            </a:r>
            <a:r>
              <a:rPr lang="ru-RU" sz="2400" dirty="0" smtClean="0">
                <a:solidFill>
                  <a:srgbClr val="C00000"/>
                </a:solidFill>
                <a:latin typeface="Times New Roman" pitchFamily="18" charset="0"/>
                <a:cs typeface="Times New Roman" pitchFamily="18" charset="0"/>
              </a:rPr>
              <a:t> </a:t>
            </a:r>
            <a:r>
              <a:rPr lang="ru-RU" sz="2400" dirty="0" err="1" smtClean="0">
                <a:solidFill>
                  <a:srgbClr val="C00000"/>
                </a:solidFill>
                <a:latin typeface="Times New Roman" pitchFamily="18" charset="0"/>
                <a:cs typeface="Times New Roman" pitchFamily="18" charset="0"/>
              </a:rPr>
              <a:t>көрөн визуальнай</a:t>
            </a:r>
            <a:r>
              <a:rPr lang="ru-RU" sz="2400" dirty="0" smtClean="0">
                <a:solidFill>
                  <a:srgbClr val="C00000"/>
                </a:solidFill>
                <a:latin typeface="Times New Roman" pitchFamily="18" charset="0"/>
                <a:cs typeface="Times New Roman" pitchFamily="18" charset="0"/>
              </a:rPr>
              <a:t> </a:t>
            </a:r>
            <a:r>
              <a:rPr lang="ru-RU" sz="2400" dirty="0" err="1" smtClean="0">
                <a:solidFill>
                  <a:srgbClr val="C00000"/>
                </a:solidFill>
                <a:latin typeface="Times New Roman" pitchFamily="18" charset="0"/>
                <a:cs typeface="Times New Roman" pitchFamily="18" charset="0"/>
              </a:rPr>
              <a:t>эбэтэр</a:t>
            </a:r>
            <a:r>
              <a:rPr lang="ru-RU" sz="2400" dirty="0" smtClean="0">
                <a:solidFill>
                  <a:srgbClr val="C00000"/>
                </a:solidFill>
                <a:latin typeface="Times New Roman" pitchFamily="18" charset="0"/>
                <a:cs typeface="Times New Roman" pitchFamily="18" charset="0"/>
              </a:rPr>
              <a:t> </a:t>
            </a:r>
            <a:r>
              <a:rPr lang="ru-RU" sz="2400" dirty="0" err="1" smtClean="0">
                <a:solidFill>
                  <a:srgbClr val="C00000"/>
                </a:solidFill>
                <a:latin typeface="Times New Roman" pitchFamily="18" charset="0"/>
                <a:cs typeface="Times New Roman" pitchFamily="18" charset="0"/>
              </a:rPr>
              <a:t>аудиальнай</a:t>
            </a:r>
            <a:r>
              <a:rPr lang="ru-RU" sz="2400" dirty="0" smtClean="0">
                <a:solidFill>
                  <a:srgbClr val="C00000"/>
                </a:solidFill>
                <a:latin typeface="Times New Roman" pitchFamily="18" charset="0"/>
                <a:cs typeface="Times New Roman" pitchFamily="18" charset="0"/>
              </a:rPr>
              <a:t> </a:t>
            </a:r>
            <a:r>
              <a:rPr lang="ru-RU" sz="2400" dirty="0" smtClean="0">
                <a:solidFill>
                  <a:srgbClr val="C00000"/>
                </a:solidFill>
                <a:latin typeface="Times New Roman" pitchFamily="18" charset="0"/>
                <a:cs typeface="Times New Roman" pitchFamily="18" charset="0"/>
              </a:rPr>
              <a:t>символика </a:t>
            </a:r>
            <a:r>
              <a:rPr lang="ru-RU" sz="2400" dirty="0" err="1" smtClean="0">
                <a:solidFill>
                  <a:srgbClr val="C00000"/>
                </a:solidFill>
                <a:latin typeface="Times New Roman" pitchFamily="18" charset="0"/>
                <a:cs typeface="Times New Roman" pitchFamily="18" charset="0"/>
              </a:rPr>
              <a:t>араастарын</a:t>
            </a:r>
            <a:r>
              <a:rPr lang="ru-RU" sz="2400" dirty="0" smtClean="0">
                <a:solidFill>
                  <a:srgbClr val="C00000"/>
                </a:solidFill>
                <a:latin typeface="Times New Roman" pitchFamily="18" charset="0"/>
                <a:cs typeface="Times New Roman" pitchFamily="18" charset="0"/>
              </a:rPr>
              <a:t> </a:t>
            </a:r>
            <a:r>
              <a:rPr lang="ru-RU" sz="2400" dirty="0" err="1" smtClean="0">
                <a:solidFill>
                  <a:srgbClr val="C00000"/>
                </a:solidFill>
                <a:latin typeface="Times New Roman" pitchFamily="18" charset="0"/>
                <a:cs typeface="Times New Roman" pitchFamily="18" charset="0"/>
              </a:rPr>
              <a:t>туттар</a:t>
            </a:r>
            <a:r>
              <a:rPr lang="ru-RU" sz="2400" dirty="0" smtClean="0">
                <a:solidFill>
                  <a:srgbClr val="C00000"/>
                </a:solidFill>
                <a:latin typeface="Times New Roman" pitchFamily="18" charset="0"/>
                <a:cs typeface="Times New Roman" pitchFamily="18" charset="0"/>
              </a:rPr>
              <a:t> </a:t>
            </a:r>
            <a:r>
              <a:rPr lang="ru-RU" sz="2400" dirty="0" err="1" smtClean="0">
                <a:solidFill>
                  <a:srgbClr val="C00000"/>
                </a:solidFill>
                <a:latin typeface="Times New Roman" pitchFamily="18" charset="0"/>
                <a:cs typeface="Times New Roman" pitchFamily="18" charset="0"/>
              </a:rPr>
              <a:t>эбит</a:t>
            </a:r>
            <a:r>
              <a:rPr lang="ru-RU"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 «Мин</a:t>
            </a:r>
            <a:r>
              <a:rPr lang="sah-RU" sz="2400" dirty="0" smtClean="0">
                <a:latin typeface="Times New Roman" pitchFamily="18" charset="0"/>
                <a:cs typeface="Times New Roman" pitchFamily="18" charset="0"/>
              </a:rPr>
              <a:t> үрдүбэр күн хаһан да киирбэт</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киинэтигэр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ордук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аудиальнай</a:t>
            </a:r>
            <a:r>
              <a:rPr lang="ru-RU" sz="2400" dirty="0" smtClean="0">
                <a:latin typeface="Times New Roman" pitchFamily="18" charset="0"/>
                <a:cs typeface="Times New Roman" pitchFamily="18" charset="0"/>
              </a:rPr>
              <a:t> символика </a:t>
            </a:r>
            <a:r>
              <a:rPr lang="ru-RU" sz="2400" dirty="0" err="1" smtClean="0">
                <a:latin typeface="Times New Roman" pitchFamily="18" charset="0"/>
                <a:cs typeface="Times New Roman" pitchFamily="18" charset="0"/>
              </a:rPr>
              <a:t>баһыйар эбит</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тоҕо диэтэххэ</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маана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үгүс элбэх</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кэпсэтии</a:t>
            </a:r>
            <a:r>
              <a:rPr lang="ru-RU" sz="2400" dirty="0" smtClean="0">
                <a:latin typeface="Times New Roman" pitchFamily="18" charset="0"/>
                <a:cs typeface="Times New Roman" pitchFamily="18" charset="0"/>
              </a:rPr>
              <a:t> диалог </a:t>
            </a:r>
            <a:r>
              <a:rPr lang="ru-RU" sz="2400" dirty="0" err="1" smtClean="0">
                <a:latin typeface="Times New Roman" pitchFamily="18" charset="0"/>
                <a:cs typeface="Times New Roman" pitchFamily="18" charset="0"/>
              </a:rPr>
              <a:t>баар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Оҕонньор саҥата, ырыата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көрдөһүүтэ, кэпсээнэ</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уол</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оҕонньору кытта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доҕордоһуутун </a:t>
            </a:r>
            <a:r>
              <a:rPr lang="ru-RU" sz="2400" dirty="0" err="1"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истиҥин </a:t>
            </a:r>
            <a:r>
              <a:rPr lang="ru-RU" sz="2400" dirty="0" smtClean="0">
                <a:latin typeface="Times New Roman" pitchFamily="18" charset="0"/>
                <a:cs typeface="Times New Roman" pitchFamily="18" charset="0"/>
              </a:rPr>
              <a:t>режиссер </a:t>
            </a:r>
            <a:r>
              <a:rPr lang="ru-RU" sz="2400" dirty="0" err="1" smtClean="0">
                <a:latin typeface="Times New Roman" pitchFamily="18" charset="0"/>
                <a:cs typeface="Times New Roman" pitchFamily="18" charset="0"/>
              </a:rPr>
              <a:t>кинилэр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кэпсэтиилэринэн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арыйар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Онтон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Кэрэни</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көрбүт»  киинэҕэ </a:t>
            </a:r>
            <a:r>
              <a:rPr lang="ru-RU" sz="2400" dirty="0" smtClean="0">
                <a:latin typeface="Times New Roman" pitchFamily="18" charset="0"/>
                <a:cs typeface="Times New Roman" pitchFamily="18" charset="0"/>
              </a:rPr>
              <a:t>режиссер </a:t>
            </a:r>
            <a:r>
              <a:rPr lang="ru-RU" sz="2400" dirty="0" err="1" smtClean="0">
                <a:latin typeface="Times New Roman" pitchFamily="18" charset="0"/>
                <a:cs typeface="Times New Roman" pitchFamily="18" charset="0"/>
              </a:rPr>
              <a:t>чуолаан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визуальнай</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символикаҕа болҕомтотун  уурбут</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Кэрэ</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айылҕа, кэрэ</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оҥоһук, кэрэ</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кыыс</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Киинэ</a:t>
            </a:r>
            <a:r>
              <a:rPr lang="ru-RU" sz="2400" dirty="0" smtClean="0">
                <a:latin typeface="Times New Roman" pitchFamily="18" charset="0"/>
                <a:cs typeface="Times New Roman" pitchFamily="18" charset="0"/>
              </a:rPr>
              <a:t> да </a:t>
            </a:r>
            <a:r>
              <a:rPr lang="ru-RU" sz="2400" dirty="0" err="1" smtClean="0">
                <a:latin typeface="Times New Roman" pitchFamily="18" charset="0"/>
                <a:cs typeface="Times New Roman" pitchFamily="18" charset="0"/>
              </a:rPr>
              <a:t>аатыгар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этиллэрин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курдук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көрүү</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улахан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суолтаны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ылар</a:t>
            </a:r>
            <a:r>
              <a:rPr lang="ru-RU"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 </a:t>
            </a:r>
            <a:r>
              <a:rPr lang="ru-RU" sz="2400" dirty="0" smtClean="0"/>
              <a:t> </a:t>
            </a:r>
            <a:endParaRPr lang="ru-RU" sz="2400" dirty="0" smtClean="0"/>
          </a:p>
          <a:p>
            <a:pPr marL="45720" indent="0">
              <a:buNone/>
            </a:pP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4. </a:t>
            </a:r>
            <a:r>
              <a:rPr lang="sah-RU" sz="2400" dirty="0" smtClean="0">
                <a:solidFill>
                  <a:schemeClr val="accent1">
                    <a:lumMod val="50000"/>
                  </a:schemeClr>
                </a:solidFill>
                <a:latin typeface="Times New Roman" panose="02020603050405020304" pitchFamily="18" charset="0"/>
                <a:cs typeface="Times New Roman" panose="02020603050405020304" pitchFamily="18" charset="0"/>
              </a:rPr>
              <a:t>Чинчийиим </a:t>
            </a:r>
            <a:r>
              <a:rPr lang="sah-RU" sz="2400" dirty="0">
                <a:solidFill>
                  <a:schemeClr val="accent1">
                    <a:lumMod val="50000"/>
                  </a:schemeClr>
                </a:solidFill>
                <a:latin typeface="Times New Roman" panose="02020603050405020304" pitchFamily="18" charset="0"/>
                <a:cs typeface="Times New Roman" panose="02020603050405020304" pitchFamily="18" charset="0"/>
              </a:rPr>
              <a:t>туһатынан саха киинэтин саха көрөөччүтэ түргэнник ылынар формулатынан , символ уобарастары буларга үөрэниитэ </a:t>
            </a:r>
            <a:r>
              <a:rPr lang="sah-RU" sz="2400" dirty="0" smtClean="0">
                <a:solidFill>
                  <a:schemeClr val="accent1">
                    <a:lumMod val="50000"/>
                  </a:schemeClr>
                </a:solidFill>
                <a:latin typeface="Times New Roman" panose="02020603050405020304" pitchFamily="18" charset="0"/>
                <a:cs typeface="Times New Roman" panose="02020603050405020304" pitchFamily="18" charset="0"/>
              </a:rPr>
              <a:t>буолар</a:t>
            </a:r>
            <a:endParaRPr lang="ru-RU" sz="2400"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7577145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2"/>
          </p:nvPr>
        </p:nvSpPr>
        <p:spPr>
          <a:xfrm>
            <a:off x="251520" y="620688"/>
            <a:ext cx="8496944" cy="5976664"/>
          </a:xfrm>
        </p:spPr>
        <p:txBody>
          <a:bodyPr>
            <a:normAutofit/>
          </a:bodyPr>
          <a:lstStyle/>
          <a:p>
            <a:pPr marL="45720" indent="0" algn="ctr">
              <a:buNone/>
            </a:pPr>
            <a:r>
              <a:rPr lang="sah-RU" sz="2600" b="1" dirty="0" smtClean="0">
                <a:solidFill>
                  <a:schemeClr val="accent1">
                    <a:lumMod val="50000"/>
                  </a:schemeClr>
                </a:solidFill>
                <a:latin typeface="Times New Roman" panose="02020603050405020304" pitchFamily="18" charset="0"/>
                <a:cs typeface="Times New Roman" panose="02020603050405020304" pitchFamily="18" charset="0"/>
              </a:rPr>
              <a:t>ҮЛЭ СОНУН ӨРҮТЭ</a:t>
            </a:r>
            <a:r>
              <a:rPr lang="ru-RU" sz="2600" b="1" dirty="0" smtClean="0">
                <a:solidFill>
                  <a:schemeClr val="accent1">
                    <a:lumMod val="50000"/>
                  </a:schemeClr>
                </a:solidFill>
                <a:latin typeface="Times New Roman" panose="02020603050405020304" pitchFamily="18" charset="0"/>
                <a:cs typeface="Times New Roman" panose="02020603050405020304" pitchFamily="18" charset="0"/>
              </a:rPr>
              <a:t>:</a:t>
            </a:r>
          </a:p>
          <a:p>
            <a:pPr marL="45720" indent="0" algn="just">
              <a:buNone/>
            </a:pPr>
            <a:r>
              <a:rPr lang="sah-RU" sz="2600" dirty="0" smtClean="0">
                <a:solidFill>
                  <a:schemeClr val="accent1">
                    <a:lumMod val="50000"/>
                  </a:schemeClr>
                </a:solidFill>
                <a:latin typeface="Times New Roman" panose="02020603050405020304" pitchFamily="18" charset="0"/>
                <a:cs typeface="Times New Roman" panose="02020603050405020304" pitchFamily="18" charset="0"/>
              </a:rPr>
              <a:t>     </a:t>
            </a:r>
            <a:r>
              <a:rPr lang="sah-RU" sz="3600" dirty="0" smtClean="0">
                <a:solidFill>
                  <a:schemeClr val="accent1">
                    <a:lumMod val="50000"/>
                  </a:schemeClr>
                </a:solidFill>
                <a:latin typeface="Times New Roman" panose="02020603050405020304" pitchFamily="18" charset="0"/>
                <a:cs typeface="Times New Roman" panose="02020603050405020304" pitchFamily="18" charset="0"/>
              </a:rPr>
              <a:t>Саха </a:t>
            </a:r>
            <a:r>
              <a:rPr lang="sah-RU" sz="3600" dirty="0">
                <a:solidFill>
                  <a:schemeClr val="accent1">
                    <a:lumMod val="50000"/>
                  </a:schemeClr>
                </a:solidFill>
                <a:latin typeface="Times New Roman" pitchFamily="18" charset="0"/>
                <a:cs typeface="Times New Roman" pitchFamily="18" charset="0"/>
              </a:rPr>
              <a:t>киинэтэ аан дойду таһымыгар </a:t>
            </a:r>
            <a:r>
              <a:rPr lang="sah-RU" sz="3600" dirty="0" smtClean="0">
                <a:solidFill>
                  <a:schemeClr val="accent1">
                    <a:lumMod val="50000"/>
                  </a:schemeClr>
                </a:solidFill>
                <a:latin typeface="Times New Roman" pitchFamily="18" charset="0"/>
                <a:cs typeface="Times New Roman" pitchFamily="18" charset="0"/>
              </a:rPr>
              <a:t>саха өйүн-санаатын</a:t>
            </a:r>
            <a:r>
              <a:rPr lang="sah-RU" sz="3600" dirty="0">
                <a:solidFill>
                  <a:schemeClr val="accent1">
                    <a:lumMod val="50000"/>
                  </a:schemeClr>
                </a:solidFill>
                <a:latin typeface="Times New Roman" pitchFamily="18" charset="0"/>
                <a:cs typeface="Times New Roman" pitchFamily="18" charset="0"/>
              </a:rPr>
              <a:t>, култууратын, үгэстэрин киэҥ эйгэҕэ таһаарда.Саха киинэтин сайдыбыт сүрүн тирэҕэ  саха литературата буолар</a:t>
            </a:r>
            <a:r>
              <a:rPr lang="sah-RU" sz="3600" dirty="0" smtClean="0">
                <a:solidFill>
                  <a:schemeClr val="accent1">
                    <a:lumMod val="50000"/>
                  </a:schemeClr>
                </a:solidFill>
                <a:latin typeface="Times New Roman" pitchFamily="18" charset="0"/>
                <a:cs typeface="Times New Roman" pitchFamily="18" charset="0"/>
              </a:rPr>
              <a:t>.</a:t>
            </a:r>
            <a:r>
              <a:rPr lang="ru-RU" sz="3600" dirty="0" smtClean="0">
                <a:latin typeface="Times New Roman" pitchFamily="18" charset="0"/>
                <a:cs typeface="Times New Roman" pitchFamily="18" charset="0"/>
              </a:rPr>
              <a:t> Л.Борисова </a:t>
            </a:r>
            <a:r>
              <a:rPr lang="ru-RU" sz="3600" dirty="0" err="1" smtClean="0">
                <a:latin typeface="Times New Roman" pitchFamily="18" charset="0"/>
                <a:cs typeface="Times New Roman" pitchFamily="18" charset="0"/>
              </a:rPr>
              <a:t>көрүүтэ уонна</a:t>
            </a:r>
            <a:r>
              <a:rPr lang="ru-RU" sz="3600" dirty="0" smtClean="0">
                <a:latin typeface="Times New Roman" pitchFamily="18" charset="0"/>
                <a:cs typeface="Times New Roman" pitchFamily="18" charset="0"/>
              </a:rPr>
              <a:t> </a:t>
            </a:r>
            <a:r>
              <a:rPr lang="ru-RU" sz="3600" dirty="0" err="1" smtClean="0">
                <a:latin typeface="Times New Roman" pitchFamily="18" charset="0"/>
                <a:cs typeface="Times New Roman" pitchFamily="18" charset="0"/>
              </a:rPr>
              <a:t>айымньы</a:t>
            </a:r>
            <a:r>
              <a:rPr lang="ru-RU" sz="3600" dirty="0" smtClean="0">
                <a:latin typeface="Times New Roman" pitchFamily="18" charset="0"/>
                <a:cs typeface="Times New Roman" pitchFamily="18" charset="0"/>
              </a:rPr>
              <a:t> </a:t>
            </a:r>
            <a:r>
              <a:rPr lang="ru-RU" sz="3600" dirty="0" err="1" smtClean="0">
                <a:latin typeface="Times New Roman" pitchFamily="18" charset="0"/>
                <a:cs typeface="Times New Roman" pitchFamily="18" charset="0"/>
              </a:rPr>
              <a:t>уобарастара</a:t>
            </a:r>
            <a:r>
              <a:rPr lang="ru-RU" sz="3600" dirty="0" smtClean="0">
                <a:latin typeface="Times New Roman" pitchFamily="18" charset="0"/>
                <a:cs typeface="Times New Roman" pitchFamily="18" charset="0"/>
              </a:rPr>
              <a:t> </a:t>
            </a:r>
            <a:r>
              <a:rPr lang="ru-RU" sz="3600" dirty="0" err="1" smtClean="0">
                <a:latin typeface="Times New Roman" pitchFamily="18" charset="0"/>
                <a:cs typeface="Times New Roman" pitchFamily="18" charset="0"/>
              </a:rPr>
              <a:t>дьүөрэлэһэн</a:t>
            </a:r>
            <a:r>
              <a:rPr lang="ru-RU" sz="3600" dirty="0" smtClean="0">
                <a:latin typeface="Times New Roman" pitchFamily="18" charset="0"/>
                <a:cs typeface="Times New Roman" pitchFamily="18" charset="0"/>
              </a:rPr>
              <a:t>, </a:t>
            </a:r>
            <a:r>
              <a:rPr lang="ru-RU" sz="3600" dirty="0" err="1" smtClean="0">
                <a:latin typeface="Times New Roman" pitchFamily="18" charset="0"/>
                <a:cs typeface="Times New Roman" pitchFamily="18" charset="0"/>
              </a:rPr>
              <a:t>биир</a:t>
            </a:r>
            <a:r>
              <a:rPr lang="ru-RU" sz="3600" dirty="0" smtClean="0">
                <a:latin typeface="Times New Roman" pitchFamily="18" charset="0"/>
                <a:cs typeface="Times New Roman" pitchFamily="18" charset="0"/>
              </a:rPr>
              <a:t> </a:t>
            </a:r>
            <a:r>
              <a:rPr lang="ru-RU" sz="3600" dirty="0" err="1" smtClean="0">
                <a:latin typeface="Times New Roman" pitchFamily="18" charset="0"/>
                <a:cs typeface="Times New Roman" pitchFamily="18" charset="0"/>
              </a:rPr>
              <a:t>сомоҕо уобарас</a:t>
            </a:r>
            <a:r>
              <a:rPr lang="ru-RU" sz="3600" dirty="0" smtClean="0">
                <a:latin typeface="Times New Roman" pitchFamily="18" charset="0"/>
                <a:cs typeface="Times New Roman" pitchFamily="18" charset="0"/>
              </a:rPr>
              <a:t> </a:t>
            </a:r>
            <a:r>
              <a:rPr lang="ru-RU" sz="3600" dirty="0" err="1" smtClean="0">
                <a:latin typeface="Times New Roman" pitchFamily="18" charset="0"/>
                <a:cs typeface="Times New Roman" pitchFamily="18" charset="0"/>
              </a:rPr>
              <a:t>буолан</a:t>
            </a:r>
            <a:r>
              <a:rPr lang="ru-RU" sz="3600" dirty="0" smtClean="0">
                <a:latin typeface="Times New Roman" pitchFamily="18" charset="0"/>
                <a:cs typeface="Times New Roman" pitchFamily="18" charset="0"/>
              </a:rPr>
              <a:t> </a:t>
            </a:r>
            <a:r>
              <a:rPr lang="ru-RU" sz="3600" dirty="0" err="1" smtClean="0">
                <a:latin typeface="Times New Roman" pitchFamily="18" charset="0"/>
                <a:cs typeface="Times New Roman" pitchFamily="18" charset="0"/>
              </a:rPr>
              <a:t>тахсар</a:t>
            </a:r>
            <a:r>
              <a:rPr lang="ru-RU" sz="3600" dirty="0" smtClean="0">
                <a:latin typeface="Times New Roman" pitchFamily="18" charset="0"/>
                <a:cs typeface="Times New Roman" pitchFamily="18" charset="0"/>
              </a:rPr>
              <a:t>. </a:t>
            </a:r>
            <a:r>
              <a:rPr lang="sah-RU" sz="3600" dirty="0" smtClean="0">
                <a:solidFill>
                  <a:schemeClr val="accent1">
                    <a:lumMod val="50000"/>
                  </a:schemeClr>
                </a:solidFill>
                <a:latin typeface="Times New Roman" pitchFamily="18" charset="0"/>
                <a:cs typeface="Times New Roman" pitchFamily="18" charset="0"/>
              </a:rPr>
              <a:t> </a:t>
            </a:r>
          </a:p>
          <a:p>
            <a:pPr marL="45720" indent="0">
              <a:buNone/>
            </a:pPr>
            <a:endParaRPr lang="ru-RU" sz="3000" b="0" dirty="0" smtClean="0">
              <a:latin typeface="Times New Roman" panose="02020603050405020304" pitchFamily="18" charset="0"/>
              <a:cs typeface="Times New Roman" panose="02020603050405020304" pitchFamily="18" charset="0"/>
            </a:endParaRPr>
          </a:p>
          <a:p>
            <a:endParaRPr lang="ru-RU" sz="30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0885439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1979712" y="5802318"/>
            <a:ext cx="6512511" cy="795034"/>
          </a:xfrm>
        </p:spPr>
        <p:txBody>
          <a:bodyPr/>
          <a:lstStyle/>
          <a:p>
            <a:pPr marL="0" indent="0">
              <a:buNone/>
            </a:pPr>
            <a:r>
              <a:rPr lang="sah-RU" sz="2800" dirty="0" smtClean="0">
                <a:latin typeface="Times New Roman" panose="02020603050405020304" pitchFamily="18" charset="0"/>
                <a:cs typeface="Times New Roman" panose="02020603050405020304" pitchFamily="18" charset="0"/>
              </a:rPr>
              <a:t>Саха киинэтигэр сыһыаммыт</a:t>
            </a:r>
            <a:endParaRPr lang="ru-RU" sz="2800" dirty="0">
              <a:latin typeface="Times New Roman" panose="02020603050405020304" pitchFamily="18" charset="0"/>
              <a:cs typeface="Times New Roman" panose="02020603050405020304" pitchFamily="18" charset="0"/>
            </a:endParaRPr>
          </a:p>
        </p:txBody>
      </p:sp>
      <p:pic>
        <p:nvPicPr>
          <p:cNvPr id="16" name="Объект 15"/>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438651" y="21673"/>
            <a:ext cx="5252311" cy="2707059"/>
          </a:xfrm>
        </p:spPr>
      </p:pic>
      <p:sp>
        <p:nvSpPr>
          <p:cNvPr id="12" name="AutoShape 2" descr="Forms response chart. Question title: Любовь Борисова киинэлэрин уратыта туохха көстөрүй?. Number of responses: 11 responses."/>
          <p:cNvSpPr>
            <a:spLocks noChangeAspect="1" noChangeArrowheads="1"/>
          </p:cNvSpPr>
          <p:nvPr/>
        </p:nvSpPr>
        <p:spPr bwMode="auto">
          <a:xfrm>
            <a:off x="155575" y="84138"/>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3" name="AutoShape 4" descr="Forms response chart. Question title: Любовь Борисова киинэлэрин уратыта туохха көстөрүй?. Number of responses: 11 responses."/>
          <p:cNvSpPr>
            <a:spLocks noChangeAspect="1" noChangeArrowheads="1"/>
          </p:cNvSpPr>
          <p:nvPr/>
        </p:nvSpPr>
        <p:spPr bwMode="auto">
          <a:xfrm>
            <a:off x="307975" y="236538"/>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4" name="AutoShape 6" descr="Forms response chart. Question title: Любовь Борисова киинэлэрин уратыта туохха көстөрүй?. Number of responses: 11 responses."/>
          <p:cNvSpPr>
            <a:spLocks noChangeAspect="1" noChangeArrowheads="1"/>
          </p:cNvSpPr>
          <p:nvPr/>
        </p:nvSpPr>
        <p:spPr bwMode="auto">
          <a:xfrm>
            <a:off x="460375" y="388938"/>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9" name="Рисунок 1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2627784" y="2636912"/>
            <a:ext cx="6156685" cy="3240360"/>
          </a:xfrm>
          <a:prstGeom prst="rect">
            <a:avLst/>
          </a:prstGeom>
        </p:spPr>
      </p:pic>
    </p:spTree>
    <p:extLst>
      <p:ext uri="{BB962C8B-B14F-4D97-AF65-F5344CB8AC3E}">
        <p14:creationId xmlns="" xmlns:p14="http://schemas.microsoft.com/office/powerpoint/2010/main" val="25117622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764704"/>
            <a:ext cx="8280920" cy="5361776"/>
          </a:xfrm>
        </p:spPr>
        <p:txBody>
          <a:bodyPr>
            <a:normAutofit fontScale="92500" lnSpcReduction="10000"/>
          </a:bodyPr>
          <a:lstStyle/>
          <a:p>
            <a:pPr marL="45720" indent="0" algn="ctr">
              <a:buNone/>
            </a:pPr>
            <a:r>
              <a:rPr lang="ru-RU" sz="2800" b="1" dirty="0">
                <a:solidFill>
                  <a:schemeClr val="accent1">
                    <a:lumMod val="50000"/>
                  </a:schemeClr>
                </a:solidFill>
                <a:latin typeface="Times New Roman" panose="02020603050405020304" pitchFamily="18" charset="0"/>
                <a:cs typeface="Times New Roman" panose="02020603050405020304" pitchFamily="18" charset="0"/>
              </a:rPr>
              <a:t>ҮЛЭ СЫАЛА:</a:t>
            </a:r>
          </a:p>
          <a:p>
            <a:pPr marL="45720" indent="0" algn="ctr">
              <a:buNone/>
            </a:pPr>
            <a:r>
              <a:rPr lang="ru-RU" sz="2800" dirty="0">
                <a:solidFill>
                  <a:schemeClr val="accent1">
                    <a:lumMod val="50000"/>
                  </a:schemeClr>
                </a:solidFill>
                <a:latin typeface="Times New Roman" panose="02020603050405020304" pitchFamily="18" charset="0"/>
                <a:cs typeface="Times New Roman" panose="02020603050405020304" pitchFamily="18" charset="0"/>
              </a:rPr>
              <a:t>Режиссер Любовь Борисова </a:t>
            </a:r>
            <a:r>
              <a:rPr lang="ru-RU" sz="2800" dirty="0" err="1">
                <a:solidFill>
                  <a:schemeClr val="accent1">
                    <a:lumMod val="50000"/>
                  </a:schemeClr>
                </a:solidFill>
                <a:latin typeface="Times New Roman" panose="02020603050405020304" pitchFamily="18" charset="0"/>
                <a:cs typeface="Times New Roman" panose="02020603050405020304" pitchFamily="18" charset="0"/>
              </a:rPr>
              <a:t>киинэлэригэр</a:t>
            </a:r>
            <a:r>
              <a:rPr lang="ru-RU" sz="2800" dirty="0">
                <a:solidFill>
                  <a:schemeClr val="accent1">
                    <a:lumMod val="50000"/>
                  </a:schemeClr>
                </a:solidFill>
                <a:latin typeface="Times New Roman" panose="02020603050405020304" pitchFamily="18" charset="0"/>
                <a:cs typeface="Times New Roman" panose="02020603050405020304" pitchFamily="18" charset="0"/>
              </a:rPr>
              <a:t> символ </a:t>
            </a:r>
            <a:r>
              <a:rPr lang="ru-RU" sz="2800" dirty="0" err="1">
                <a:solidFill>
                  <a:schemeClr val="accent1">
                    <a:lumMod val="50000"/>
                  </a:schemeClr>
                </a:solidFill>
                <a:latin typeface="Times New Roman" panose="02020603050405020304" pitchFamily="18" charset="0"/>
                <a:cs typeface="Times New Roman" panose="02020603050405020304" pitchFamily="18" charset="0"/>
              </a:rPr>
              <a:t>уобарастар</a:t>
            </a:r>
            <a:r>
              <a:rPr lang="ru-RU" sz="2800" dirty="0">
                <a:solidFill>
                  <a:schemeClr val="accent1">
                    <a:lumMod val="50000"/>
                  </a:schemeClr>
                </a:solidFill>
                <a:latin typeface="Times New Roman" panose="02020603050405020304" pitchFamily="18" charset="0"/>
                <a:cs typeface="Times New Roman" panose="02020603050405020304" pitchFamily="18" charset="0"/>
              </a:rPr>
              <a:t> </a:t>
            </a:r>
            <a:r>
              <a:rPr lang="ru-RU" sz="2800" dirty="0" err="1" smtClean="0">
                <a:solidFill>
                  <a:schemeClr val="accent1">
                    <a:lumMod val="50000"/>
                  </a:schemeClr>
                </a:solidFill>
                <a:latin typeface="Times New Roman" panose="02020603050405020304" pitchFamily="18" charset="0"/>
                <a:cs typeface="Times New Roman" panose="02020603050405020304" pitchFamily="18" charset="0"/>
              </a:rPr>
              <a:t>суолталарын</a:t>
            </a:r>
            <a:r>
              <a:rPr lang="ru-RU" sz="28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800" dirty="0" err="1">
                <a:solidFill>
                  <a:schemeClr val="accent1">
                    <a:lumMod val="50000"/>
                  </a:schemeClr>
                </a:solidFill>
                <a:latin typeface="Times New Roman" panose="02020603050405020304" pitchFamily="18" charset="0"/>
                <a:cs typeface="Times New Roman" panose="02020603050405020304" pitchFamily="18" charset="0"/>
              </a:rPr>
              <a:t>ырытыы</a:t>
            </a:r>
            <a:r>
              <a:rPr lang="ru-RU" sz="2800" dirty="0">
                <a:solidFill>
                  <a:schemeClr val="accent1">
                    <a:lumMod val="50000"/>
                  </a:schemeClr>
                </a:solidFill>
                <a:latin typeface="Times New Roman" panose="02020603050405020304" pitchFamily="18" charset="0"/>
                <a:cs typeface="Times New Roman" panose="02020603050405020304" pitchFamily="18" charset="0"/>
              </a:rPr>
              <a:t>.</a:t>
            </a:r>
            <a:endParaRPr lang="sah-RU" sz="3200" dirty="0">
              <a:solidFill>
                <a:schemeClr val="accent1">
                  <a:lumMod val="50000"/>
                </a:schemeClr>
              </a:solidFill>
              <a:latin typeface="Times New Roman" panose="02020603050405020304" pitchFamily="18" charset="0"/>
              <a:cs typeface="Times New Roman" panose="02020603050405020304" pitchFamily="18" charset="0"/>
            </a:endParaRPr>
          </a:p>
          <a:p>
            <a:pPr marL="0" indent="0" algn="ctr">
              <a:buNone/>
            </a:pPr>
            <a:r>
              <a:rPr lang="sah-RU" sz="2800" b="1" dirty="0" smtClean="0">
                <a:solidFill>
                  <a:schemeClr val="accent1">
                    <a:lumMod val="50000"/>
                  </a:schemeClr>
                </a:solidFill>
                <a:latin typeface="Times New Roman" panose="02020603050405020304" pitchFamily="18" charset="0"/>
                <a:cs typeface="Times New Roman" panose="02020603050405020304" pitchFamily="18" charset="0"/>
              </a:rPr>
              <a:t>ҮЛЭ СОРУКТАРА</a:t>
            </a:r>
            <a:r>
              <a:rPr lang="ru-RU" sz="2800" b="1" dirty="0" smtClean="0">
                <a:solidFill>
                  <a:schemeClr val="accent1">
                    <a:lumMod val="50000"/>
                  </a:schemeClr>
                </a:solidFill>
                <a:latin typeface="Times New Roman" panose="02020603050405020304" pitchFamily="18" charset="0"/>
                <a:cs typeface="Times New Roman" panose="02020603050405020304" pitchFamily="18" charset="0"/>
              </a:rPr>
              <a:t>:</a:t>
            </a:r>
            <a:endParaRPr lang="sah-RU" sz="2800" b="1" dirty="0" smtClean="0">
              <a:solidFill>
                <a:schemeClr val="accent1">
                  <a:lumMod val="50000"/>
                </a:schemeClr>
              </a:solidFill>
              <a:latin typeface="Times New Roman" panose="02020603050405020304" pitchFamily="18" charset="0"/>
              <a:cs typeface="Times New Roman" panose="02020603050405020304" pitchFamily="18" charset="0"/>
            </a:endParaRPr>
          </a:p>
          <a:p>
            <a:r>
              <a:rPr lang="ru-RU" sz="2800" dirty="0" smtClean="0">
                <a:solidFill>
                  <a:schemeClr val="accent1">
                    <a:lumMod val="50000"/>
                  </a:schemeClr>
                </a:solidFill>
                <a:latin typeface="Times New Roman" pitchFamily="18" charset="0"/>
                <a:cs typeface="Times New Roman" pitchFamily="18" charset="0"/>
              </a:rPr>
              <a:t>1. </a:t>
            </a:r>
            <a:r>
              <a:rPr lang="ru-RU" sz="2800" dirty="0" err="1" smtClean="0">
                <a:latin typeface="Times New Roman" pitchFamily="18" charset="0"/>
                <a:cs typeface="Times New Roman" pitchFamily="18" charset="0"/>
              </a:rPr>
              <a:t>Символ-уобарас</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суолтатын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быһаарыы</a:t>
            </a:r>
            <a:endParaRPr lang="ru-RU" sz="2800" dirty="0" smtClean="0">
              <a:latin typeface="Times New Roman" pitchFamily="18" charset="0"/>
              <a:cs typeface="Times New Roman" pitchFamily="18" charset="0"/>
            </a:endParaRPr>
          </a:p>
          <a:p>
            <a:pPr marL="0" indent="0">
              <a:buNone/>
            </a:pPr>
            <a:r>
              <a:rPr lang="ru-RU" sz="2800" dirty="0">
                <a:solidFill>
                  <a:schemeClr val="accent1">
                    <a:lumMod val="50000"/>
                  </a:schemeClr>
                </a:solidFill>
                <a:latin typeface="Times New Roman" pitchFamily="18" charset="0"/>
                <a:cs typeface="Times New Roman" pitchFamily="18" charset="0"/>
              </a:rPr>
              <a:t> </a:t>
            </a:r>
            <a:r>
              <a:rPr lang="ru-RU" sz="2800" dirty="0" smtClean="0">
                <a:solidFill>
                  <a:schemeClr val="accent1">
                    <a:lumMod val="50000"/>
                  </a:schemeClr>
                </a:solidFill>
                <a:latin typeface="Times New Roman" pitchFamily="18" charset="0"/>
                <a:cs typeface="Times New Roman" pitchFamily="18" charset="0"/>
              </a:rPr>
              <a:t>   2. Любовь </a:t>
            </a:r>
            <a:r>
              <a:rPr lang="ru-RU" sz="2800" dirty="0">
                <a:solidFill>
                  <a:schemeClr val="accent1">
                    <a:lumMod val="50000"/>
                  </a:schemeClr>
                </a:solidFill>
                <a:latin typeface="Times New Roman" pitchFamily="18" charset="0"/>
                <a:cs typeface="Times New Roman" pitchFamily="18" charset="0"/>
              </a:rPr>
              <a:t>Борисова </a:t>
            </a:r>
            <a:r>
              <a:rPr lang="ru-RU" sz="2800" dirty="0" err="1">
                <a:solidFill>
                  <a:schemeClr val="accent1">
                    <a:lumMod val="50000"/>
                  </a:schemeClr>
                </a:solidFill>
                <a:latin typeface="Times New Roman" pitchFamily="18" charset="0"/>
                <a:cs typeface="Times New Roman" pitchFamily="18" charset="0"/>
              </a:rPr>
              <a:t>киинэлэриттэн</a:t>
            </a:r>
            <a:r>
              <a:rPr lang="ru-RU" sz="2800" dirty="0">
                <a:solidFill>
                  <a:schemeClr val="accent1">
                    <a:lumMod val="50000"/>
                  </a:schemeClr>
                </a:solidFill>
                <a:latin typeface="Times New Roman" pitchFamily="18" charset="0"/>
                <a:cs typeface="Times New Roman" pitchFamily="18" charset="0"/>
              </a:rPr>
              <a:t> символ </a:t>
            </a:r>
            <a:r>
              <a:rPr lang="ru-RU" sz="2800" dirty="0" err="1">
                <a:solidFill>
                  <a:schemeClr val="accent1">
                    <a:lumMod val="50000"/>
                  </a:schemeClr>
                </a:solidFill>
                <a:latin typeface="Times New Roman" pitchFamily="18" charset="0"/>
                <a:cs typeface="Times New Roman" pitchFamily="18" charset="0"/>
              </a:rPr>
              <a:t>уобарастары</a:t>
            </a:r>
            <a:r>
              <a:rPr lang="ru-RU" sz="2800" dirty="0">
                <a:solidFill>
                  <a:schemeClr val="accent1">
                    <a:lumMod val="50000"/>
                  </a:schemeClr>
                </a:solidFill>
                <a:latin typeface="Times New Roman" pitchFamily="18" charset="0"/>
                <a:cs typeface="Times New Roman" pitchFamily="18" charset="0"/>
              </a:rPr>
              <a:t> </a:t>
            </a:r>
            <a:r>
              <a:rPr lang="ru-RU" sz="2800" dirty="0" err="1" smtClean="0">
                <a:solidFill>
                  <a:schemeClr val="accent1">
                    <a:lumMod val="50000"/>
                  </a:schemeClr>
                </a:solidFill>
                <a:latin typeface="Times New Roman" pitchFamily="18" charset="0"/>
                <a:cs typeface="Times New Roman" pitchFamily="18" charset="0"/>
              </a:rPr>
              <a:t>булуу</a:t>
            </a:r>
            <a:r>
              <a:rPr lang="ru-RU" sz="2800" dirty="0" smtClean="0">
                <a:solidFill>
                  <a:schemeClr val="accent1">
                    <a:lumMod val="50000"/>
                  </a:schemeClr>
                </a:solidFill>
                <a:latin typeface="Times New Roman" pitchFamily="18" charset="0"/>
                <a:cs typeface="Times New Roman" pitchFamily="18" charset="0"/>
              </a:rPr>
              <a:t>, </a:t>
            </a:r>
            <a:r>
              <a:rPr lang="ru-RU" sz="2800" dirty="0" err="1" smtClean="0">
                <a:solidFill>
                  <a:schemeClr val="accent1">
                    <a:lumMod val="50000"/>
                  </a:schemeClr>
                </a:solidFill>
                <a:latin typeface="Times New Roman" pitchFamily="18" charset="0"/>
                <a:cs typeface="Times New Roman" pitchFamily="18" charset="0"/>
              </a:rPr>
              <a:t>түмүү</a:t>
            </a:r>
            <a:r>
              <a:rPr lang="ru-RU" sz="2800" dirty="0">
                <a:solidFill>
                  <a:schemeClr val="accent1">
                    <a:lumMod val="50000"/>
                  </a:schemeClr>
                </a:solidFill>
                <a:latin typeface="Times New Roman" pitchFamily="18" charset="0"/>
                <a:cs typeface="Times New Roman" pitchFamily="18" charset="0"/>
              </a:rPr>
              <a:t>	</a:t>
            </a:r>
            <a:endParaRPr lang="ru-RU" sz="2800" dirty="0" smtClean="0">
              <a:solidFill>
                <a:schemeClr val="accent1">
                  <a:lumMod val="50000"/>
                </a:schemeClr>
              </a:solidFill>
              <a:latin typeface="Times New Roman" pitchFamily="18" charset="0"/>
              <a:cs typeface="Times New Roman" pitchFamily="18" charset="0"/>
            </a:endParaRPr>
          </a:p>
          <a:p>
            <a:pPr marL="0" indent="0">
              <a:buNone/>
            </a:pPr>
            <a:r>
              <a:rPr lang="ru-RU" sz="2800" dirty="0" smtClean="0">
                <a:solidFill>
                  <a:schemeClr val="accent1">
                    <a:lumMod val="50000"/>
                  </a:schemeClr>
                </a:solidFill>
                <a:latin typeface="Times New Roman" pitchFamily="18" charset="0"/>
                <a:cs typeface="Times New Roman" pitchFamily="18" charset="0"/>
              </a:rPr>
              <a:t>   3. </a:t>
            </a:r>
            <a:r>
              <a:rPr lang="ru-RU" sz="2800" dirty="0" err="1" smtClean="0">
                <a:solidFill>
                  <a:schemeClr val="accent1">
                    <a:lumMod val="50000"/>
                  </a:schemeClr>
                </a:solidFill>
                <a:latin typeface="Times New Roman" pitchFamily="18" charset="0"/>
                <a:cs typeface="Times New Roman" pitchFamily="18" charset="0"/>
              </a:rPr>
              <a:t>Символ-уобарастар</a:t>
            </a:r>
            <a:r>
              <a:rPr lang="ru-RU" sz="2800" dirty="0" smtClean="0">
                <a:solidFill>
                  <a:schemeClr val="accent1">
                    <a:lumMod val="50000"/>
                  </a:schemeClr>
                </a:solidFill>
                <a:latin typeface="Times New Roman" pitchFamily="18" charset="0"/>
                <a:cs typeface="Times New Roman" pitchFamily="18" charset="0"/>
              </a:rPr>
              <a:t> </a:t>
            </a:r>
            <a:r>
              <a:rPr lang="ru-RU" sz="2800" dirty="0" err="1">
                <a:solidFill>
                  <a:schemeClr val="accent1">
                    <a:lumMod val="50000"/>
                  </a:schemeClr>
                </a:solidFill>
                <a:latin typeface="Times New Roman" pitchFamily="18" charset="0"/>
                <a:cs typeface="Times New Roman" pitchFamily="18" charset="0"/>
              </a:rPr>
              <a:t>киинэҕэ суолталарын</a:t>
            </a:r>
            <a:r>
              <a:rPr lang="ru-RU" sz="2800" dirty="0">
                <a:solidFill>
                  <a:schemeClr val="accent1">
                    <a:lumMod val="50000"/>
                  </a:schemeClr>
                </a:solidFill>
                <a:latin typeface="Times New Roman" pitchFamily="18" charset="0"/>
                <a:cs typeface="Times New Roman" pitchFamily="18" charset="0"/>
              </a:rPr>
              <a:t> </a:t>
            </a:r>
            <a:r>
              <a:rPr lang="ru-RU" sz="2800" dirty="0" err="1" smtClean="0">
                <a:solidFill>
                  <a:schemeClr val="accent1">
                    <a:lumMod val="50000"/>
                  </a:schemeClr>
                </a:solidFill>
                <a:latin typeface="Times New Roman" pitchFamily="18" charset="0"/>
                <a:cs typeface="Times New Roman" pitchFamily="18" charset="0"/>
              </a:rPr>
              <a:t>ырытыы</a:t>
            </a:r>
            <a:endParaRPr lang="ru-RU" sz="2800" dirty="0" smtClean="0">
              <a:solidFill>
                <a:schemeClr val="accent1">
                  <a:lumMod val="50000"/>
                </a:schemeClr>
              </a:solidFill>
              <a:latin typeface="Times New Roman" pitchFamily="18" charset="0"/>
              <a:cs typeface="Times New Roman" pitchFamily="18" charset="0"/>
            </a:endParaRPr>
          </a:p>
          <a:p>
            <a:pPr marL="45720" indent="0">
              <a:buNone/>
            </a:pPr>
            <a:r>
              <a:rPr lang="ru-RU" sz="2800" b="1" dirty="0" smtClean="0">
                <a:solidFill>
                  <a:schemeClr val="accent1">
                    <a:lumMod val="50000"/>
                  </a:schemeClr>
                </a:solidFill>
                <a:latin typeface="Times New Roman" pitchFamily="18" charset="0"/>
                <a:cs typeface="Times New Roman" pitchFamily="18" charset="0"/>
              </a:rPr>
              <a:t>ЧИНЧИЙИИ </a:t>
            </a:r>
            <a:r>
              <a:rPr lang="ru-RU" sz="2800" b="1" dirty="0" err="1" smtClean="0">
                <a:solidFill>
                  <a:schemeClr val="accent1">
                    <a:lumMod val="50000"/>
                  </a:schemeClr>
                </a:solidFill>
                <a:latin typeface="Times New Roman" pitchFamily="18" charset="0"/>
                <a:cs typeface="Times New Roman" pitchFamily="18" charset="0"/>
              </a:rPr>
              <a:t>барыма</a:t>
            </a:r>
            <a:r>
              <a:rPr lang="ru-RU" sz="2800" b="1" dirty="0" smtClean="0">
                <a:solidFill>
                  <a:schemeClr val="accent1">
                    <a:lumMod val="50000"/>
                  </a:schemeClr>
                </a:solidFill>
                <a:latin typeface="Times New Roman" pitchFamily="18" charset="0"/>
                <a:cs typeface="Times New Roman" pitchFamily="18" charset="0"/>
              </a:rPr>
              <a:t> (</a:t>
            </a:r>
            <a:r>
              <a:rPr lang="ru-RU" sz="2800" b="1" dirty="0" err="1" smtClean="0">
                <a:solidFill>
                  <a:schemeClr val="accent1">
                    <a:lumMod val="50000"/>
                  </a:schemeClr>
                </a:solidFill>
                <a:latin typeface="Times New Roman" pitchFamily="18" charset="0"/>
                <a:cs typeface="Times New Roman" pitchFamily="18" charset="0"/>
              </a:rPr>
              <a:t>объега</a:t>
            </a:r>
            <a:r>
              <a:rPr lang="ru-RU" sz="2800" b="1" dirty="0" smtClean="0">
                <a:solidFill>
                  <a:schemeClr val="accent1">
                    <a:lumMod val="50000"/>
                  </a:schemeClr>
                </a:solidFill>
                <a:latin typeface="Times New Roman" pitchFamily="18" charset="0"/>
                <a:cs typeface="Times New Roman" pitchFamily="18" charset="0"/>
              </a:rPr>
              <a:t>)</a:t>
            </a:r>
            <a:r>
              <a:rPr lang="ru-RU" sz="2800" b="1" i="1" dirty="0" smtClean="0">
                <a:solidFill>
                  <a:schemeClr val="accent1">
                    <a:lumMod val="50000"/>
                  </a:schemeClr>
                </a:solidFill>
                <a:latin typeface="Times New Roman" pitchFamily="18" charset="0"/>
                <a:cs typeface="Times New Roman" pitchFamily="18" charset="0"/>
              </a:rPr>
              <a:t>:  </a:t>
            </a:r>
            <a:r>
              <a:rPr lang="ru-RU" sz="2800" dirty="0">
                <a:solidFill>
                  <a:schemeClr val="accent1">
                    <a:lumMod val="50000"/>
                  </a:schemeClr>
                </a:solidFill>
                <a:latin typeface="Times New Roman" pitchFamily="18" charset="0"/>
                <a:cs typeface="Times New Roman" pitchFamily="18" charset="0"/>
              </a:rPr>
              <a:t>Любовь Борисова </a:t>
            </a:r>
            <a:r>
              <a:rPr lang="ru-RU" sz="2800" dirty="0" err="1">
                <a:solidFill>
                  <a:schemeClr val="accent1">
                    <a:lumMod val="50000"/>
                  </a:schemeClr>
                </a:solidFill>
                <a:latin typeface="Times New Roman" pitchFamily="18" charset="0"/>
                <a:cs typeface="Times New Roman" pitchFamily="18" charset="0"/>
              </a:rPr>
              <a:t>киинэлэрэ</a:t>
            </a:r>
            <a:r>
              <a:rPr lang="ru-RU" sz="2800" dirty="0">
                <a:solidFill>
                  <a:schemeClr val="accent1">
                    <a:lumMod val="50000"/>
                  </a:schemeClr>
                </a:solidFill>
                <a:latin typeface="Times New Roman" pitchFamily="18" charset="0"/>
                <a:cs typeface="Times New Roman" pitchFamily="18" charset="0"/>
              </a:rPr>
              <a:t>.</a:t>
            </a:r>
          </a:p>
          <a:p>
            <a:pPr marL="45720" indent="0">
              <a:buNone/>
            </a:pPr>
            <a:r>
              <a:rPr lang="ru-RU" sz="2800" b="1" dirty="0" smtClean="0">
                <a:solidFill>
                  <a:schemeClr val="accent1">
                    <a:lumMod val="50000"/>
                  </a:schemeClr>
                </a:solidFill>
                <a:latin typeface="Times New Roman" pitchFamily="18" charset="0"/>
                <a:cs typeface="Times New Roman" pitchFamily="18" charset="0"/>
              </a:rPr>
              <a:t>ЧИНЧИЙИИ </a:t>
            </a:r>
            <a:r>
              <a:rPr lang="ru-RU" sz="2800" b="1" dirty="0" err="1" smtClean="0">
                <a:solidFill>
                  <a:schemeClr val="accent1">
                    <a:lumMod val="50000"/>
                  </a:schemeClr>
                </a:solidFill>
                <a:latin typeface="Times New Roman" pitchFamily="18" charset="0"/>
                <a:cs typeface="Times New Roman" pitchFamily="18" charset="0"/>
              </a:rPr>
              <a:t>барамайа</a:t>
            </a:r>
            <a:r>
              <a:rPr lang="ru-RU" sz="2800" b="1" dirty="0" smtClean="0">
                <a:solidFill>
                  <a:schemeClr val="accent1">
                    <a:lumMod val="50000"/>
                  </a:schemeClr>
                </a:solidFill>
                <a:latin typeface="Times New Roman" pitchFamily="18" charset="0"/>
                <a:cs typeface="Times New Roman" pitchFamily="18" charset="0"/>
              </a:rPr>
              <a:t> (</a:t>
            </a:r>
            <a:r>
              <a:rPr lang="ru-RU" sz="2800" b="1" dirty="0" err="1" smtClean="0">
                <a:solidFill>
                  <a:schemeClr val="accent1">
                    <a:lumMod val="50000"/>
                  </a:schemeClr>
                </a:solidFill>
                <a:latin typeface="Times New Roman" pitchFamily="18" charset="0"/>
                <a:cs typeface="Times New Roman" pitchFamily="18" charset="0"/>
              </a:rPr>
              <a:t>предметэ</a:t>
            </a:r>
            <a:r>
              <a:rPr lang="ru-RU" sz="2800" b="1" dirty="0" smtClean="0">
                <a:solidFill>
                  <a:schemeClr val="accent1">
                    <a:lumMod val="50000"/>
                  </a:schemeClr>
                </a:solidFill>
                <a:latin typeface="Times New Roman" pitchFamily="18" charset="0"/>
                <a:cs typeface="Times New Roman" pitchFamily="18" charset="0"/>
              </a:rPr>
              <a:t>) </a:t>
            </a:r>
            <a:r>
              <a:rPr lang="ru-RU" sz="2800" dirty="0" smtClean="0">
                <a:solidFill>
                  <a:schemeClr val="accent1">
                    <a:lumMod val="50000"/>
                  </a:schemeClr>
                </a:solidFill>
                <a:latin typeface="Times New Roman" pitchFamily="18" charset="0"/>
                <a:cs typeface="Times New Roman" pitchFamily="18" charset="0"/>
              </a:rPr>
              <a:t>:  Режиссер </a:t>
            </a:r>
            <a:r>
              <a:rPr lang="ru-RU" sz="2800" dirty="0" err="1" smtClean="0">
                <a:solidFill>
                  <a:schemeClr val="accent1">
                    <a:lumMod val="50000"/>
                  </a:schemeClr>
                </a:solidFill>
                <a:latin typeface="Times New Roman" pitchFamily="18" charset="0"/>
                <a:cs typeface="Times New Roman" pitchFamily="18" charset="0"/>
              </a:rPr>
              <a:t>киинэлэригэр</a:t>
            </a:r>
            <a:r>
              <a:rPr lang="ru-RU" sz="2800" dirty="0" smtClean="0">
                <a:solidFill>
                  <a:schemeClr val="accent1">
                    <a:lumMod val="50000"/>
                  </a:schemeClr>
                </a:solidFill>
                <a:latin typeface="Times New Roman" pitchFamily="18" charset="0"/>
                <a:cs typeface="Times New Roman" pitchFamily="18" charset="0"/>
              </a:rPr>
              <a:t> </a:t>
            </a:r>
            <a:r>
              <a:rPr lang="ru-RU" sz="2800" dirty="0" err="1" smtClean="0">
                <a:solidFill>
                  <a:schemeClr val="accent1">
                    <a:lumMod val="50000"/>
                  </a:schemeClr>
                </a:solidFill>
                <a:latin typeface="Times New Roman" pitchFamily="18" charset="0"/>
                <a:cs typeface="Times New Roman" pitchFamily="18" charset="0"/>
              </a:rPr>
              <a:t>туттар</a:t>
            </a:r>
            <a:r>
              <a:rPr lang="ru-RU" sz="2800" dirty="0" smtClean="0">
                <a:solidFill>
                  <a:schemeClr val="accent1">
                    <a:lumMod val="50000"/>
                  </a:schemeClr>
                </a:solidFill>
                <a:latin typeface="Times New Roman" pitchFamily="18" charset="0"/>
                <a:cs typeface="Times New Roman" pitchFamily="18" charset="0"/>
              </a:rPr>
              <a:t> </a:t>
            </a:r>
            <a:r>
              <a:rPr lang="ru-RU" sz="2800" dirty="0" err="1" smtClean="0">
                <a:solidFill>
                  <a:schemeClr val="accent1">
                    <a:lumMod val="50000"/>
                  </a:schemeClr>
                </a:solidFill>
                <a:latin typeface="Times New Roman" pitchFamily="18" charset="0"/>
                <a:cs typeface="Times New Roman" pitchFamily="18" charset="0"/>
              </a:rPr>
              <a:t>символ-уобарастар</a:t>
            </a:r>
            <a:r>
              <a:rPr lang="ru-RU" sz="2800" dirty="0" smtClean="0">
                <a:solidFill>
                  <a:schemeClr val="accent1">
                    <a:lumMod val="50000"/>
                  </a:schemeClr>
                </a:solidFill>
                <a:latin typeface="Times New Roman" pitchFamily="18" charset="0"/>
                <a:cs typeface="Times New Roman" pitchFamily="18" charset="0"/>
              </a:rPr>
              <a:t> </a:t>
            </a:r>
            <a:r>
              <a:rPr lang="ru-RU" sz="2800" dirty="0" err="1" smtClean="0">
                <a:solidFill>
                  <a:schemeClr val="accent1">
                    <a:lumMod val="50000"/>
                  </a:schemeClr>
                </a:solidFill>
                <a:latin typeface="Times New Roman" pitchFamily="18" charset="0"/>
                <a:cs typeface="Times New Roman" pitchFamily="18" charset="0"/>
              </a:rPr>
              <a:t>уратылара</a:t>
            </a:r>
            <a:endParaRPr lang="ru-RU" sz="2800" dirty="0">
              <a:solidFill>
                <a:schemeClr val="accent1">
                  <a:lumMod val="50000"/>
                </a:schemeClr>
              </a:solidFill>
              <a:latin typeface="Times New Roman" pitchFamily="18" charset="0"/>
              <a:cs typeface="Times New Roman" pitchFamily="18" charset="0"/>
            </a:endParaRPr>
          </a:p>
          <a:p>
            <a:pPr marL="0" indent="0">
              <a:buNone/>
            </a:pPr>
            <a:endParaRPr lang="ru-RU" sz="2800" dirty="0">
              <a:solidFill>
                <a:schemeClr val="accent1">
                  <a:lumMod val="50000"/>
                </a:schemeClr>
              </a:solidFill>
              <a:latin typeface="Times New Roman" pitchFamily="18" charset="0"/>
              <a:cs typeface="Times New Roman" pitchFamily="18" charset="0"/>
            </a:endParaRPr>
          </a:p>
          <a:p>
            <a:pPr marL="45720" indent="0">
              <a:buNone/>
            </a:pPr>
            <a:endParaRPr lang="ru-RU" sz="2800" dirty="0" smtClean="0">
              <a:solidFill>
                <a:schemeClr val="accent1">
                  <a:lumMod val="50000"/>
                </a:schemeClr>
              </a:solidFill>
              <a:latin typeface="Times New Roman" panose="02020603050405020304" pitchFamily="18" charset="0"/>
              <a:cs typeface="Times New Roman" panose="02020603050405020304" pitchFamily="18" charset="0"/>
            </a:endParaRPr>
          </a:p>
          <a:p>
            <a:pPr marL="45720" indent="0">
              <a:buNone/>
            </a:pPr>
            <a:endParaRPr lang="ru-RU" dirty="0" smtClean="0"/>
          </a:p>
        </p:txBody>
      </p:sp>
    </p:spTree>
    <p:extLst>
      <p:ext uri="{BB962C8B-B14F-4D97-AF65-F5344CB8AC3E}">
        <p14:creationId xmlns="" xmlns:p14="http://schemas.microsoft.com/office/powerpoint/2010/main" val="10781261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6" y="404664"/>
            <a:ext cx="8352928" cy="6120680"/>
          </a:xfrm>
        </p:spPr>
        <p:txBody>
          <a:bodyPr>
            <a:normAutofit/>
          </a:bodyPr>
          <a:lstStyle/>
          <a:p>
            <a:pPr marL="45720" indent="0" algn="ctr">
              <a:buNone/>
            </a:pPr>
            <a:r>
              <a:rPr lang="sah-RU" sz="2400" b="1" dirty="0" smtClean="0">
                <a:solidFill>
                  <a:schemeClr val="accent1">
                    <a:lumMod val="50000"/>
                  </a:schemeClr>
                </a:solidFill>
                <a:latin typeface="Times New Roman" panose="02020603050405020304" pitchFamily="18" charset="0"/>
                <a:cs typeface="Times New Roman" panose="02020603050405020304" pitchFamily="18" charset="0"/>
              </a:rPr>
              <a:t>ҮЛЭ САБАҔАЛААҺЫНА</a:t>
            </a: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a:t>
            </a:r>
          </a:p>
          <a:p>
            <a:pPr marL="45720" indent="0">
              <a:buNone/>
            </a:pP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p>
          <a:p>
            <a:pPr marL="45720" indent="0">
              <a:buNone/>
            </a:pP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smtClean="0">
                <a:latin typeface="Times New Roman" pitchFamily="18" charset="0"/>
                <a:cs typeface="Times New Roman" pitchFamily="18" charset="0"/>
              </a:rPr>
              <a:t>Саха </a:t>
            </a:r>
            <a:r>
              <a:rPr lang="ru-RU" sz="2400" dirty="0" err="1" smtClean="0">
                <a:latin typeface="Times New Roman" pitchFamily="18" charset="0"/>
                <a:cs typeface="Times New Roman" pitchFamily="18" charset="0"/>
              </a:rPr>
              <a:t>киинэтигэр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символ-уобарас</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туттуллуута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суруйааччы</a:t>
            </a:r>
            <a:r>
              <a:rPr lang="ru-RU" sz="2400" dirty="0" smtClean="0">
                <a:latin typeface="Times New Roman" pitchFamily="18" charset="0"/>
                <a:cs typeface="Times New Roman" pitchFamily="18" charset="0"/>
              </a:rPr>
              <a:t> уран </a:t>
            </a:r>
            <a:r>
              <a:rPr lang="ru-RU" sz="2400" dirty="0" err="1" smtClean="0">
                <a:latin typeface="Times New Roman" pitchFamily="18" charset="0"/>
                <a:cs typeface="Times New Roman" pitchFamily="18" charset="0"/>
              </a:rPr>
              <a:t>көрүүтүттэн</a:t>
            </a:r>
            <a:r>
              <a:rPr lang="ru-RU" sz="2400" dirty="0" smtClean="0">
                <a:latin typeface="Times New Roman" pitchFamily="18" charset="0"/>
                <a:cs typeface="Times New Roman" pitchFamily="18" charset="0"/>
              </a:rPr>
              <a:t>, режиссер </a:t>
            </a:r>
            <a:r>
              <a:rPr lang="ru-RU" sz="2400" dirty="0" err="1" smtClean="0">
                <a:latin typeface="Times New Roman" pitchFamily="18" charset="0"/>
                <a:cs typeface="Times New Roman" pitchFamily="18" charset="0"/>
              </a:rPr>
              <a:t>концепциятыттан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омук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аан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дойдуну</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анарар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уратытыттан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ыкса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тутулуктаах</a:t>
            </a:r>
            <a:r>
              <a:rPr lang="ru-RU" sz="2400" dirty="0" smtClean="0">
                <a:latin typeface="Times New Roman" pitchFamily="18" charset="0"/>
                <a:cs typeface="Times New Roman" pitchFamily="18" charset="0"/>
              </a:rPr>
              <a:t>.</a:t>
            </a:r>
            <a:endParaRPr lang="ru-RU" sz="2400" dirty="0" smtClean="0">
              <a:solidFill>
                <a:schemeClr val="accent1">
                  <a:lumMod val="50000"/>
                </a:schemeClr>
              </a:solidFill>
              <a:latin typeface="Times New Roman" pitchFamily="18" charset="0"/>
              <a:cs typeface="Times New Roman" pitchFamily="18" charset="0"/>
            </a:endParaRPr>
          </a:p>
          <a:p>
            <a:pPr marL="45720" indent="0" algn="ctr">
              <a:buNone/>
            </a:pPr>
            <a:r>
              <a:rPr lang="ru-RU" sz="2400" b="1" dirty="0" smtClean="0">
                <a:solidFill>
                  <a:schemeClr val="accent1">
                    <a:lumMod val="50000"/>
                  </a:schemeClr>
                </a:solidFill>
                <a:latin typeface="Times New Roman" pitchFamily="18" charset="0"/>
                <a:cs typeface="Times New Roman" pitchFamily="18" charset="0"/>
              </a:rPr>
              <a:t>ҮЛЭ ПРАКТИЧЕСКАЙ ТУҺАТА</a:t>
            </a:r>
            <a:r>
              <a:rPr lang="ru-RU" sz="2400" b="1" i="1" dirty="0" smtClean="0">
                <a:solidFill>
                  <a:schemeClr val="accent1">
                    <a:lumMod val="50000"/>
                  </a:schemeClr>
                </a:solidFill>
                <a:latin typeface="Times New Roman" panose="02020603050405020304" pitchFamily="18" charset="0"/>
                <a:cs typeface="Times New Roman" panose="02020603050405020304" pitchFamily="18" charset="0"/>
              </a:rPr>
              <a:t>: </a:t>
            </a:r>
          </a:p>
          <a:p>
            <a:pPr marL="45720" indent="0" algn="ctr">
              <a:buNone/>
            </a:pP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С</a:t>
            </a:r>
            <a:r>
              <a:rPr lang="sah-RU" sz="2400" dirty="0" smtClean="0">
                <a:solidFill>
                  <a:schemeClr val="accent1">
                    <a:lumMod val="50000"/>
                  </a:schemeClr>
                </a:solidFill>
                <a:latin typeface="Times New Roman" panose="02020603050405020304" pitchFamily="18" charset="0"/>
                <a:cs typeface="Times New Roman" panose="02020603050405020304" pitchFamily="18" charset="0"/>
              </a:rPr>
              <a:t>аха көрөөччүтүгэр  киинэни   ымпыктаан-чымпыктаан, ырытан көрөрүгэр матырыйаалы түмүү. </a:t>
            </a:r>
            <a:endParaRPr lang="ru-RU" sz="2400" dirty="0" smtClean="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5111563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975792"/>
          </a:xfrm>
        </p:spPr>
        <p:txBody>
          <a:bodyPr>
            <a:normAutofit/>
          </a:bodyPr>
          <a:lstStyle/>
          <a:p>
            <a:pPr marL="0" indent="0" algn="ctr">
              <a:buNone/>
            </a:pPr>
            <a:r>
              <a:rPr lang="sah-RU" dirty="0" smtClean="0">
                <a:solidFill>
                  <a:srgbClr val="FFC000"/>
                </a:solidFill>
                <a:latin typeface="Times New Roman" panose="02020603050405020304" pitchFamily="18" charset="0"/>
                <a:cs typeface="Times New Roman" panose="02020603050405020304" pitchFamily="18" charset="0"/>
              </a:rPr>
              <a:t>Режиссер Любовь Борисова </a:t>
            </a:r>
            <a:endParaRPr lang="ru-RU" dirty="0">
              <a:solidFill>
                <a:srgbClr val="FFC000"/>
              </a:solidFill>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sz="half" idx="1"/>
          </p:nvPr>
        </p:nvPicPr>
        <p:blipFill>
          <a:blip r:embed="rId2">
            <a:extLst>
              <a:ext uri="{28A0092B-C50C-407E-A947-70E740481C1C}">
                <a14:useLocalDpi xmlns="" xmlns:a14="http://schemas.microsoft.com/office/drawing/2010/main" val="0"/>
              </a:ext>
            </a:extLst>
          </a:blip>
          <a:stretch>
            <a:fillRect/>
          </a:stretch>
        </p:blipFill>
        <p:spPr>
          <a:xfrm>
            <a:off x="467544" y="1556792"/>
            <a:ext cx="1937622" cy="2980957"/>
          </a:xfrm>
        </p:spPr>
      </p:pic>
      <p:sp>
        <p:nvSpPr>
          <p:cNvPr id="5" name="Объект 4"/>
          <p:cNvSpPr>
            <a:spLocks noGrp="1"/>
          </p:cNvSpPr>
          <p:nvPr>
            <p:ph sz="half" idx="2"/>
          </p:nvPr>
        </p:nvSpPr>
        <p:spPr>
          <a:xfrm>
            <a:off x="2699792" y="1097280"/>
            <a:ext cx="5976664" cy="5212040"/>
          </a:xfrm>
        </p:spPr>
        <p:txBody>
          <a:bodyPr>
            <a:noAutofit/>
          </a:bodyPr>
          <a:lstStyle/>
          <a:p>
            <a:pPr marL="45720" indent="0" algn="just">
              <a:buNone/>
            </a:pPr>
            <a:r>
              <a:rPr lang="sah-RU" sz="2800" dirty="0" smtClean="0">
                <a:solidFill>
                  <a:schemeClr val="tx2">
                    <a:lumMod val="60000"/>
                    <a:lumOff val="40000"/>
                  </a:schemeClr>
                </a:solidFill>
                <a:latin typeface="Times New Roman" panose="02020603050405020304" pitchFamily="18" charset="0"/>
                <a:cs typeface="Times New Roman" panose="02020603050405020304" pitchFamily="18" charset="0"/>
              </a:rPr>
              <a:t> </a:t>
            </a:r>
            <a:r>
              <a:rPr lang="sah-RU" sz="2800" dirty="0" smtClean="0">
                <a:solidFill>
                  <a:schemeClr val="bg2">
                    <a:lumMod val="25000"/>
                  </a:schemeClr>
                </a:solidFill>
                <a:latin typeface="Times New Roman" panose="02020603050405020304" pitchFamily="18" charset="0"/>
                <a:cs typeface="Times New Roman" panose="02020603050405020304" pitchFamily="18" charset="0"/>
              </a:rPr>
              <a:t>1982 сыллаахха Үөһээ Бүлүү улууһугар төрөөбүтэ. Бастакы нүөмэрдээх И.Н.Бараахап аатынан орто оскуоланы үөрэнэн бүтэрбитэ. СГУ финансово-экономическай институту ситиһиилээхтик үөрэнэн бүтэрбитэ. Бастакы киинэтэ </a:t>
            </a:r>
            <a:r>
              <a:rPr lang="ru-RU" sz="2800" dirty="0" smtClean="0">
                <a:solidFill>
                  <a:schemeClr val="bg2">
                    <a:lumMod val="25000"/>
                  </a:schemeClr>
                </a:solidFill>
                <a:latin typeface="Times New Roman" panose="02020603050405020304" pitchFamily="18" charset="0"/>
                <a:cs typeface="Times New Roman" panose="02020603050405020304" pitchFamily="18" charset="0"/>
              </a:rPr>
              <a:t>«Мин </a:t>
            </a:r>
            <a:r>
              <a:rPr lang="sah-RU" sz="2800" dirty="0" smtClean="0">
                <a:solidFill>
                  <a:schemeClr val="bg2">
                    <a:lumMod val="25000"/>
                  </a:schemeClr>
                </a:solidFill>
                <a:latin typeface="Times New Roman" panose="02020603050405020304" pitchFamily="18" charset="0"/>
                <a:cs typeface="Times New Roman" panose="02020603050405020304" pitchFamily="18" charset="0"/>
              </a:rPr>
              <a:t>үрдүбэр күн хаһан да киирбэт</a:t>
            </a:r>
            <a:r>
              <a:rPr lang="ru-RU" sz="2800" dirty="0" smtClean="0">
                <a:solidFill>
                  <a:schemeClr val="bg2">
                    <a:lumMod val="25000"/>
                  </a:schemeClr>
                </a:solidFill>
                <a:latin typeface="Times New Roman" panose="02020603050405020304" pitchFamily="18" charset="0"/>
                <a:cs typeface="Times New Roman" panose="02020603050405020304" pitchFamily="18" charset="0"/>
              </a:rPr>
              <a:t>» 2018 с </a:t>
            </a:r>
            <a:r>
              <a:rPr lang="ru-RU" sz="2800" dirty="0" err="1" smtClean="0">
                <a:solidFill>
                  <a:schemeClr val="bg2">
                    <a:lumMod val="25000"/>
                  </a:schemeClr>
                </a:solidFill>
                <a:latin typeface="Times New Roman" panose="02020603050405020304" pitchFamily="18" charset="0"/>
                <a:cs typeface="Times New Roman" panose="02020603050405020304" pitchFamily="18" charset="0"/>
              </a:rPr>
              <a:t>тахсыбыт</a:t>
            </a:r>
            <a:r>
              <a:rPr lang="ru-RU" sz="2800" dirty="0" smtClean="0">
                <a:solidFill>
                  <a:schemeClr val="bg2">
                    <a:lumMod val="25000"/>
                  </a:schemeClr>
                </a:solidFill>
                <a:latin typeface="Times New Roman" panose="02020603050405020304" pitchFamily="18" charset="0"/>
                <a:cs typeface="Times New Roman" panose="02020603050405020304" pitchFamily="18" charset="0"/>
              </a:rPr>
              <a:t> </a:t>
            </a:r>
            <a:r>
              <a:rPr lang="ru-RU" sz="2800" dirty="0" err="1" smtClean="0">
                <a:solidFill>
                  <a:schemeClr val="bg2">
                    <a:lumMod val="25000"/>
                  </a:schemeClr>
                </a:solidFill>
                <a:latin typeface="Times New Roman" panose="02020603050405020304" pitchFamily="18" charset="0"/>
                <a:cs typeface="Times New Roman" panose="02020603050405020304" pitchFamily="18" charset="0"/>
              </a:rPr>
              <a:t>киинэтэ</a:t>
            </a:r>
            <a:r>
              <a:rPr lang="ru-RU" sz="2800" dirty="0" smtClean="0">
                <a:solidFill>
                  <a:schemeClr val="bg2">
                    <a:lumMod val="25000"/>
                  </a:schemeClr>
                </a:solidFill>
                <a:latin typeface="Times New Roman" panose="02020603050405020304" pitchFamily="18" charset="0"/>
                <a:cs typeface="Times New Roman" panose="02020603050405020304" pitchFamily="18" charset="0"/>
              </a:rPr>
              <a:t> </a:t>
            </a:r>
            <a:r>
              <a:rPr lang="ru-RU" sz="2800" dirty="0" err="1" smtClean="0">
                <a:solidFill>
                  <a:schemeClr val="bg2">
                    <a:lumMod val="25000"/>
                  </a:schemeClr>
                </a:solidFill>
                <a:latin typeface="Times New Roman" panose="02020603050405020304" pitchFamily="18" charset="0"/>
                <a:cs typeface="Times New Roman" panose="02020603050405020304" pitchFamily="18" charset="0"/>
              </a:rPr>
              <a:t>Аан</a:t>
            </a:r>
            <a:r>
              <a:rPr lang="ru-RU" sz="2800" dirty="0" smtClean="0">
                <a:solidFill>
                  <a:schemeClr val="bg2">
                    <a:lumMod val="25000"/>
                  </a:schemeClr>
                </a:solidFill>
                <a:latin typeface="Times New Roman" panose="02020603050405020304" pitchFamily="18" charset="0"/>
                <a:cs typeface="Times New Roman" panose="02020603050405020304" pitchFamily="18" charset="0"/>
              </a:rPr>
              <a:t> </a:t>
            </a:r>
            <a:r>
              <a:rPr lang="ru-RU" sz="2800" dirty="0" err="1" smtClean="0">
                <a:solidFill>
                  <a:schemeClr val="bg2">
                    <a:lumMod val="25000"/>
                  </a:schemeClr>
                </a:solidFill>
                <a:latin typeface="Times New Roman" panose="02020603050405020304" pitchFamily="18" charset="0"/>
                <a:cs typeface="Times New Roman" panose="02020603050405020304" pitchFamily="18" charset="0"/>
              </a:rPr>
              <a:t>дойдутааҕы</a:t>
            </a:r>
            <a:r>
              <a:rPr lang="ru-RU" sz="2800" dirty="0" smtClean="0">
                <a:solidFill>
                  <a:schemeClr val="bg2">
                    <a:lumMod val="25000"/>
                  </a:schemeClr>
                </a:solidFill>
                <a:latin typeface="Times New Roman" panose="02020603050405020304" pitchFamily="18" charset="0"/>
                <a:cs typeface="Times New Roman" panose="02020603050405020304" pitchFamily="18" charset="0"/>
              </a:rPr>
              <a:t> </a:t>
            </a:r>
            <a:r>
              <a:rPr lang="ru-RU" sz="2800" dirty="0" err="1" smtClean="0">
                <a:solidFill>
                  <a:schemeClr val="bg2">
                    <a:lumMod val="25000"/>
                  </a:schemeClr>
                </a:solidFill>
                <a:latin typeface="Times New Roman" panose="02020603050405020304" pitchFamily="18" charset="0"/>
                <a:cs typeface="Times New Roman" panose="02020603050405020304" pitchFamily="18" charset="0"/>
              </a:rPr>
              <a:t>киинэ</a:t>
            </a:r>
            <a:r>
              <a:rPr lang="ru-RU" sz="2800" dirty="0" smtClean="0">
                <a:solidFill>
                  <a:schemeClr val="bg2">
                    <a:lumMod val="25000"/>
                  </a:schemeClr>
                </a:solidFill>
                <a:latin typeface="Times New Roman" panose="02020603050405020304" pitchFamily="18" charset="0"/>
                <a:cs typeface="Times New Roman" panose="02020603050405020304" pitchFamily="18" charset="0"/>
              </a:rPr>
              <a:t> </a:t>
            </a:r>
            <a:r>
              <a:rPr lang="ru-RU" sz="2800" dirty="0" err="1" smtClean="0">
                <a:solidFill>
                  <a:schemeClr val="bg2">
                    <a:lumMod val="25000"/>
                  </a:schemeClr>
                </a:solidFill>
                <a:latin typeface="Times New Roman" panose="02020603050405020304" pitchFamily="18" charset="0"/>
                <a:cs typeface="Times New Roman" panose="02020603050405020304" pitchFamily="18" charset="0"/>
              </a:rPr>
              <a:t>бэстибээлигэр</a:t>
            </a:r>
            <a:r>
              <a:rPr lang="ru-RU" sz="2800" dirty="0" smtClean="0">
                <a:solidFill>
                  <a:schemeClr val="bg2">
                    <a:lumMod val="25000"/>
                  </a:schemeClr>
                </a:solidFill>
                <a:latin typeface="Times New Roman" panose="02020603050405020304" pitchFamily="18" charset="0"/>
                <a:cs typeface="Times New Roman" panose="02020603050405020304" pitchFamily="18" charset="0"/>
              </a:rPr>
              <a:t> </a:t>
            </a:r>
            <a:r>
              <a:rPr lang="ru-RU" sz="2800" dirty="0" err="1" smtClean="0">
                <a:solidFill>
                  <a:schemeClr val="bg2">
                    <a:lumMod val="25000"/>
                  </a:schemeClr>
                </a:solidFill>
                <a:latin typeface="Times New Roman" panose="02020603050405020304" pitchFamily="18" charset="0"/>
                <a:cs typeface="Times New Roman" panose="02020603050405020304" pitchFamily="18" charset="0"/>
              </a:rPr>
              <a:t>улахан</a:t>
            </a:r>
            <a:r>
              <a:rPr lang="ru-RU" sz="2800" dirty="0" smtClean="0">
                <a:solidFill>
                  <a:schemeClr val="bg2">
                    <a:lumMod val="25000"/>
                  </a:schemeClr>
                </a:solidFill>
                <a:latin typeface="Times New Roman" panose="02020603050405020304" pitchFamily="18" charset="0"/>
                <a:cs typeface="Times New Roman" panose="02020603050405020304" pitchFamily="18" charset="0"/>
              </a:rPr>
              <a:t> </a:t>
            </a:r>
            <a:r>
              <a:rPr lang="ru-RU" sz="2800" dirty="0" err="1" smtClean="0">
                <a:solidFill>
                  <a:schemeClr val="bg2">
                    <a:lumMod val="25000"/>
                  </a:schemeClr>
                </a:solidFill>
                <a:latin typeface="Times New Roman" panose="02020603050405020304" pitchFamily="18" charset="0"/>
                <a:cs typeface="Times New Roman" panose="02020603050405020304" pitchFamily="18" charset="0"/>
              </a:rPr>
              <a:t>бириэмийэни</a:t>
            </a:r>
            <a:r>
              <a:rPr lang="ru-RU" sz="2800" dirty="0" smtClean="0">
                <a:solidFill>
                  <a:schemeClr val="bg2">
                    <a:lumMod val="25000"/>
                  </a:schemeClr>
                </a:solidFill>
                <a:latin typeface="Times New Roman" panose="02020603050405020304" pitchFamily="18" charset="0"/>
                <a:cs typeface="Times New Roman" panose="02020603050405020304" pitchFamily="18" charset="0"/>
              </a:rPr>
              <a:t> </a:t>
            </a:r>
            <a:r>
              <a:rPr lang="ru-RU" sz="2800" dirty="0" err="1" smtClean="0">
                <a:solidFill>
                  <a:schemeClr val="bg2">
                    <a:lumMod val="25000"/>
                  </a:schemeClr>
                </a:solidFill>
                <a:latin typeface="Times New Roman" panose="02020603050405020304" pitchFamily="18" charset="0"/>
                <a:cs typeface="Times New Roman" panose="02020603050405020304" pitchFamily="18" charset="0"/>
              </a:rPr>
              <a:t>ылбыта</a:t>
            </a:r>
            <a:r>
              <a:rPr lang="ru-RU" sz="2800" dirty="0" smtClean="0">
                <a:solidFill>
                  <a:schemeClr val="bg2">
                    <a:lumMod val="25000"/>
                  </a:schemeClr>
                </a:solidFill>
                <a:latin typeface="Times New Roman" panose="02020603050405020304" pitchFamily="18" charset="0"/>
                <a:cs typeface="Times New Roman" panose="02020603050405020304" pitchFamily="18" charset="0"/>
              </a:rPr>
              <a:t>.</a:t>
            </a:r>
            <a:endParaRPr lang="ru-RU" sz="2800" dirty="0">
              <a:solidFill>
                <a:schemeClr val="bg2">
                  <a:lumMod val="2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5677493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4348" y="428604"/>
            <a:ext cx="7786742" cy="5539978"/>
          </a:xfrm>
          <a:prstGeom prst="rect">
            <a:avLst/>
          </a:prstGeom>
          <a:noFill/>
        </p:spPr>
        <p:txBody>
          <a:bodyPr wrap="square" rtlCol="0">
            <a:spAutoFit/>
          </a:bodyPr>
          <a:lstStyle/>
          <a:p>
            <a:r>
              <a:rPr lang="sah-RU" dirty="0" smtClean="0">
                <a:latin typeface="Times New Roman" pitchFamily="18" charset="0"/>
                <a:cs typeface="Times New Roman" pitchFamily="18" charset="0"/>
              </a:rPr>
              <a:t>                         </a:t>
            </a:r>
            <a:r>
              <a:rPr lang="sah-RU" sz="3200" dirty="0" smtClean="0">
                <a:latin typeface="Times New Roman" pitchFamily="18" charset="0"/>
                <a:cs typeface="Times New Roman" pitchFamily="18" charset="0"/>
              </a:rPr>
              <a:t>Үлэ теоретическай чааһа</a:t>
            </a:r>
            <a:r>
              <a:rPr lang="ru-RU" sz="3200" dirty="0" smtClean="0">
                <a:latin typeface="Times New Roman" pitchFamily="18" charset="0"/>
                <a:cs typeface="Times New Roman" pitchFamily="18" charset="0"/>
              </a:rPr>
              <a:t>:</a:t>
            </a:r>
          </a:p>
          <a:p>
            <a:pPr algn="ctr"/>
            <a:r>
              <a:rPr lang="ru-RU" sz="2400" b="1" dirty="0" err="1" smtClean="0">
                <a:solidFill>
                  <a:srgbClr val="C00000"/>
                </a:solidFill>
                <a:latin typeface="Times New Roman" pitchFamily="18" charset="0"/>
                <a:cs typeface="Times New Roman" pitchFamily="18" charset="0"/>
              </a:rPr>
              <a:t>Символ‑уобарас</a:t>
            </a:r>
            <a:r>
              <a:rPr lang="ru-RU" sz="2400" b="1" dirty="0" smtClean="0">
                <a:solidFill>
                  <a:srgbClr val="C00000"/>
                </a:solidFill>
                <a:latin typeface="Times New Roman" pitchFamily="18" charset="0"/>
                <a:cs typeface="Times New Roman" pitchFamily="18" charset="0"/>
              </a:rPr>
              <a:t> </a:t>
            </a:r>
            <a:r>
              <a:rPr lang="ru-RU" sz="2400" b="1" dirty="0" err="1" smtClean="0">
                <a:solidFill>
                  <a:srgbClr val="C00000"/>
                </a:solidFill>
                <a:latin typeface="Times New Roman" pitchFamily="18" charset="0"/>
                <a:cs typeface="Times New Roman" pitchFamily="18" charset="0"/>
              </a:rPr>
              <a:t>киинэҕэ туттуллуута</a:t>
            </a:r>
            <a:r>
              <a:rPr lang="ru-RU" sz="2400" b="1" dirty="0" smtClean="0">
                <a:solidFill>
                  <a:srgbClr val="C00000"/>
                </a:solidFill>
                <a:latin typeface="Times New Roman" pitchFamily="18" charset="0"/>
                <a:cs typeface="Times New Roman" pitchFamily="18" charset="0"/>
              </a:rPr>
              <a:t> </a:t>
            </a:r>
          </a:p>
          <a:p>
            <a:r>
              <a:rPr lang="ru-RU" sz="2000" dirty="0" err="1" smtClean="0">
                <a:latin typeface="Times New Roman" pitchFamily="18" charset="0"/>
                <a:cs typeface="Times New Roman" pitchFamily="18" charset="0"/>
              </a:rPr>
              <a:t>Бу</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үлэбэр </a:t>
            </a:r>
            <a:r>
              <a:rPr lang="ru-RU" sz="2000" dirty="0" smtClean="0">
                <a:latin typeface="Times New Roman" pitchFamily="18" charset="0"/>
                <a:cs typeface="Times New Roman" pitchFamily="18" charset="0"/>
              </a:rPr>
              <a:t>символика </a:t>
            </a:r>
            <a:r>
              <a:rPr lang="ru-RU" sz="2000" dirty="0" err="1" smtClean="0">
                <a:latin typeface="Times New Roman" pitchFamily="18" charset="0"/>
                <a:cs typeface="Times New Roman" pitchFamily="18" charset="0"/>
              </a:rPr>
              <a:t>киинэҕэ туттулуутун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икки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көрүҥүн  ырыттым</a:t>
            </a:r>
            <a:r>
              <a:rPr lang="ru-RU" sz="2000" dirty="0" smtClean="0">
                <a:latin typeface="Times New Roman" pitchFamily="18" charset="0"/>
                <a:cs typeface="Times New Roman" pitchFamily="18" charset="0"/>
              </a:rPr>
              <a:t>. </a:t>
            </a:r>
          </a:p>
          <a:p>
            <a:endParaRPr lang="sah-RU" sz="2000" b="1" dirty="0" smtClean="0">
              <a:latin typeface="Times New Roman" pitchFamily="18" charset="0"/>
              <a:cs typeface="Times New Roman" pitchFamily="18" charset="0"/>
            </a:endParaRPr>
          </a:p>
          <a:p>
            <a:r>
              <a:rPr lang="en-US" sz="2000" b="1" dirty="0" smtClean="0">
                <a:latin typeface="Times New Roman" pitchFamily="18" charset="0"/>
                <a:cs typeface="Times New Roman" pitchFamily="18" charset="0"/>
              </a:rPr>
              <a:t>I</a:t>
            </a:r>
            <a:r>
              <a:rPr lang="ru-RU" sz="2000" b="1" dirty="0" smtClean="0">
                <a:latin typeface="Times New Roman" pitchFamily="18" charset="0"/>
                <a:cs typeface="Times New Roman" pitchFamily="18" charset="0"/>
              </a:rPr>
              <a:t> </a:t>
            </a:r>
            <a:r>
              <a:rPr lang="ru-RU" sz="2000" b="1" dirty="0" err="1" smtClean="0">
                <a:solidFill>
                  <a:srgbClr val="C00000"/>
                </a:solidFill>
                <a:latin typeface="Times New Roman" pitchFamily="18" charset="0"/>
                <a:cs typeface="Times New Roman" pitchFamily="18" charset="0"/>
              </a:rPr>
              <a:t>Көстөр </a:t>
            </a:r>
            <a:r>
              <a:rPr lang="ru-RU" sz="2000" b="1" dirty="0" smtClean="0">
                <a:solidFill>
                  <a:srgbClr val="C00000"/>
                </a:solidFill>
                <a:latin typeface="Times New Roman" pitchFamily="18" charset="0"/>
                <a:cs typeface="Times New Roman" pitchFamily="18" charset="0"/>
              </a:rPr>
              <a:t>(</a:t>
            </a:r>
            <a:r>
              <a:rPr lang="ru-RU" sz="2000" b="1" dirty="0" err="1" smtClean="0">
                <a:solidFill>
                  <a:srgbClr val="C00000"/>
                </a:solidFill>
                <a:latin typeface="Times New Roman" pitchFamily="18" charset="0"/>
                <a:cs typeface="Times New Roman" pitchFamily="18" charset="0"/>
              </a:rPr>
              <a:t>визуальнай</a:t>
            </a:r>
            <a:r>
              <a:rPr lang="ru-RU" sz="2000" b="1" dirty="0" smtClean="0">
                <a:solidFill>
                  <a:srgbClr val="C00000"/>
                </a:solidFill>
                <a:latin typeface="Times New Roman" pitchFamily="18" charset="0"/>
                <a:cs typeface="Times New Roman" pitchFamily="18" charset="0"/>
              </a:rPr>
              <a:t>) </a:t>
            </a:r>
            <a:r>
              <a:rPr lang="ru-RU" sz="2000" dirty="0" smtClean="0">
                <a:solidFill>
                  <a:srgbClr val="C00000"/>
                </a:solidFill>
                <a:latin typeface="Times New Roman" pitchFamily="18" charset="0"/>
                <a:cs typeface="Times New Roman" pitchFamily="18" charset="0"/>
              </a:rPr>
              <a:t>: </a:t>
            </a:r>
            <a:r>
              <a:rPr lang="ru-RU" sz="2000" dirty="0" smtClean="0">
                <a:latin typeface="Times New Roman" pitchFamily="18" charset="0"/>
                <a:cs typeface="Times New Roman" pitchFamily="18" charset="0"/>
              </a:rPr>
              <a:t>(предмет, </a:t>
            </a:r>
            <a:r>
              <a:rPr lang="ru-RU" sz="2000" dirty="0" err="1" smtClean="0">
                <a:latin typeface="Times New Roman" pitchFamily="18" charset="0"/>
                <a:cs typeface="Times New Roman" pitchFamily="18" charset="0"/>
              </a:rPr>
              <a:t>өҥ, туттуу-хаптыы</a:t>
            </a:r>
            <a:r>
              <a:rPr lang="ru-RU" sz="2000" dirty="0" smtClean="0">
                <a:latin typeface="Times New Roman" pitchFamily="18" charset="0"/>
                <a:cs typeface="Times New Roman" pitchFamily="18" charset="0"/>
              </a:rPr>
              <a:t>, композиция)</a:t>
            </a:r>
          </a:p>
          <a:p>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Визуальнай</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символ </a:t>
            </a:r>
            <a:r>
              <a:rPr lang="ru-RU" sz="2000" dirty="0" err="1" smtClean="0">
                <a:latin typeface="Times New Roman" pitchFamily="18" charset="0"/>
                <a:cs typeface="Times New Roman" pitchFamily="18" charset="0"/>
              </a:rPr>
              <a:t>араастара</a:t>
            </a:r>
            <a:r>
              <a:rPr lang="ru-RU" sz="2000" dirty="0" smtClean="0">
                <a:latin typeface="Times New Roman" pitchFamily="18" charset="0"/>
                <a:cs typeface="Times New Roman" pitchFamily="18" charset="0"/>
              </a:rPr>
              <a:t>: </a:t>
            </a:r>
          </a:p>
          <a:p>
            <a:r>
              <a:rPr lang="ru-RU" sz="2000" dirty="0" err="1" smtClean="0">
                <a:solidFill>
                  <a:srgbClr val="C00000"/>
                </a:solidFill>
                <a:latin typeface="Times New Roman" pitchFamily="18" charset="0"/>
                <a:cs typeface="Times New Roman" pitchFamily="18" charset="0"/>
              </a:rPr>
              <a:t>Предметтэр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маҥан борохуот</a:t>
            </a:r>
            <a:r>
              <a:rPr lang="ru-RU" sz="2000" dirty="0" smtClean="0">
                <a:latin typeface="Times New Roman" pitchFamily="18" charset="0"/>
                <a:cs typeface="Times New Roman" pitchFamily="18" charset="0"/>
              </a:rPr>
              <a:t> - </a:t>
            </a:r>
            <a:r>
              <a:rPr lang="ru-RU" sz="2000" dirty="0" err="1" smtClean="0">
                <a:latin typeface="Times New Roman" pitchFamily="18" charset="0"/>
                <a:cs typeface="Times New Roman" pitchFamily="18" charset="0"/>
              </a:rPr>
              <a:t>ыра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санаа</a:t>
            </a:r>
            <a:r>
              <a:rPr lang="ru-RU" sz="2000" dirty="0" smtClean="0">
                <a:latin typeface="Times New Roman" pitchFamily="18" charset="0"/>
                <a:cs typeface="Times New Roman" pitchFamily="18" charset="0"/>
              </a:rPr>
              <a:t>. </a:t>
            </a:r>
          </a:p>
          <a:p>
            <a:r>
              <a:rPr lang="ru-RU" sz="2000" dirty="0" err="1" smtClean="0">
                <a:solidFill>
                  <a:srgbClr val="C00000"/>
                </a:solidFill>
                <a:latin typeface="Times New Roman" pitchFamily="18" charset="0"/>
                <a:cs typeface="Times New Roman" pitchFamily="18" charset="0"/>
              </a:rPr>
              <a:t>Өҥнөр</a:t>
            </a:r>
            <a:r>
              <a:rPr lang="ru-RU" sz="2000" dirty="0" err="1" smtClean="0">
                <a:latin typeface="Times New Roman" pitchFamily="18" charset="0"/>
                <a:cs typeface="Times New Roman" pitchFamily="18" charset="0"/>
              </a:rPr>
              <a:t>: маҥан-хара өҥ олох</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икки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өрүтүн, олох-өлүү утарсыытын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көрдөрөр.</a:t>
            </a:r>
            <a:r>
              <a:rPr lang="ru-RU" sz="2000" dirty="0" smtClean="0">
                <a:latin typeface="Times New Roman" pitchFamily="18" charset="0"/>
                <a:cs typeface="Times New Roman" pitchFamily="18" charset="0"/>
              </a:rPr>
              <a:t> </a:t>
            </a:r>
          </a:p>
          <a:p>
            <a:r>
              <a:rPr lang="ru-RU" sz="2000" dirty="0" err="1" smtClean="0">
                <a:solidFill>
                  <a:srgbClr val="C00000"/>
                </a:solidFill>
                <a:latin typeface="Times New Roman" pitchFamily="18" charset="0"/>
                <a:cs typeface="Times New Roman" pitchFamily="18" charset="0"/>
              </a:rPr>
              <a:t>Тулалыыр</a:t>
            </a:r>
            <a:r>
              <a:rPr lang="ru-RU" sz="2000" dirty="0" smtClean="0">
                <a:solidFill>
                  <a:srgbClr val="C00000"/>
                </a:solidFill>
                <a:latin typeface="Times New Roman" pitchFamily="18" charset="0"/>
                <a:cs typeface="Times New Roman" pitchFamily="18" charset="0"/>
              </a:rPr>
              <a:t> </a:t>
            </a:r>
            <a:r>
              <a:rPr lang="ru-RU" sz="2000" dirty="0" err="1" smtClean="0">
                <a:solidFill>
                  <a:srgbClr val="C00000"/>
                </a:solidFill>
                <a:latin typeface="Times New Roman" pitchFamily="18" charset="0"/>
                <a:cs typeface="Times New Roman" pitchFamily="18" charset="0"/>
              </a:rPr>
              <a:t>эйгэ</a:t>
            </a:r>
            <a:r>
              <a:rPr lang="ru-RU" sz="2000" dirty="0" smtClean="0">
                <a:solidFill>
                  <a:srgbClr val="C00000"/>
                </a:solidFill>
                <a:latin typeface="Times New Roman" pitchFamily="18" charset="0"/>
                <a:cs typeface="Times New Roman" pitchFamily="18" charset="0"/>
              </a:rPr>
              <a:t> </a:t>
            </a:r>
            <a:r>
              <a:rPr lang="ru-RU" sz="2000" dirty="0" err="1" smtClean="0">
                <a:solidFill>
                  <a:srgbClr val="C00000"/>
                </a:solidFill>
                <a:latin typeface="Times New Roman" pitchFamily="18" charset="0"/>
                <a:cs typeface="Times New Roman" pitchFamily="18" charset="0"/>
              </a:rPr>
              <a:t>уонна</a:t>
            </a:r>
            <a:r>
              <a:rPr lang="ru-RU" sz="2000" dirty="0" smtClean="0">
                <a:solidFill>
                  <a:srgbClr val="C00000"/>
                </a:solidFill>
                <a:latin typeface="Times New Roman" pitchFamily="18" charset="0"/>
                <a:cs typeface="Times New Roman" pitchFamily="18" charset="0"/>
              </a:rPr>
              <a:t> архитектура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хараҥа тыа</a:t>
            </a:r>
            <a:r>
              <a:rPr lang="ru-RU" sz="2000" dirty="0" smtClean="0">
                <a:latin typeface="Times New Roman" pitchFamily="18" charset="0"/>
                <a:cs typeface="Times New Roman" pitchFamily="18" charset="0"/>
              </a:rPr>
              <a:t> - </a:t>
            </a:r>
            <a:r>
              <a:rPr lang="ru-RU" sz="2000" dirty="0" err="1" smtClean="0">
                <a:latin typeface="Times New Roman" pitchFamily="18" charset="0"/>
                <a:cs typeface="Times New Roman" pitchFamily="18" charset="0"/>
              </a:rPr>
              <a:t>өй-санаа муунтуйуута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муҥурданыыта.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Суол</a:t>
            </a:r>
            <a:r>
              <a:rPr lang="ru-RU" sz="2000" dirty="0" smtClean="0">
                <a:latin typeface="Times New Roman" pitchFamily="18" charset="0"/>
                <a:cs typeface="Times New Roman" pitchFamily="18" charset="0"/>
              </a:rPr>
              <a:t> - </a:t>
            </a:r>
            <a:r>
              <a:rPr lang="ru-RU" sz="2000" dirty="0" err="1" smtClean="0">
                <a:latin typeface="Times New Roman" pitchFamily="18" charset="0"/>
                <a:cs typeface="Times New Roman" pitchFamily="18" charset="0"/>
              </a:rPr>
              <a:t>бэйэни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көрдөнүү.</a:t>
            </a:r>
            <a:r>
              <a:rPr lang="ru-RU" sz="2000" dirty="0" smtClean="0">
                <a:latin typeface="Times New Roman" pitchFamily="18" charset="0"/>
                <a:cs typeface="Times New Roman" pitchFamily="18" charset="0"/>
              </a:rPr>
              <a:t>  </a:t>
            </a:r>
          </a:p>
          <a:p>
            <a:r>
              <a:rPr lang="ru-RU" sz="2000" dirty="0" err="1" smtClean="0">
                <a:solidFill>
                  <a:srgbClr val="C00000"/>
                </a:solidFill>
                <a:latin typeface="Times New Roman" pitchFamily="18" charset="0"/>
                <a:cs typeface="Times New Roman" pitchFamily="18" charset="0"/>
              </a:rPr>
              <a:t>Айылҕа көстүүтэ</a:t>
            </a:r>
            <a:r>
              <a:rPr lang="ru-RU" sz="2000" dirty="0" err="1" smtClean="0">
                <a:latin typeface="Times New Roman" pitchFamily="18" charset="0"/>
                <a:cs typeface="Times New Roman" pitchFamily="18" charset="0"/>
              </a:rPr>
              <a:t>: уу</a:t>
            </a:r>
            <a:r>
              <a:rPr lang="ru-RU" sz="2000" dirty="0" smtClean="0">
                <a:latin typeface="Times New Roman" pitchFamily="18" charset="0"/>
                <a:cs typeface="Times New Roman" pitchFamily="18" charset="0"/>
              </a:rPr>
              <a:t> - </a:t>
            </a:r>
            <a:r>
              <a:rPr lang="ru-RU" sz="2000" dirty="0" err="1" smtClean="0">
                <a:latin typeface="Times New Roman" pitchFamily="18" charset="0"/>
                <a:cs typeface="Times New Roman" pitchFamily="18" charset="0"/>
              </a:rPr>
              <a:t>төрөөһүн, өлүү, охсуһуу.</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Өрүс </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олох</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кэм-кэрдии</a:t>
            </a:r>
            <a:r>
              <a:rPr lang="ru-RU" sz="2000" dirty="0" smtClean="0">
                <a:latin typeface="Times New Roman" pitchFamily="18" charset="0"/>
                <a:cs typeface="Times New Roman" pitchFamily="18" charset="0"/>
              </a:rPr>
              <a:t> </a:t>
            </a:r>
          </a:p>
          <a:p>
            <a:r>
              <a:rPr lang="ru-RU" sz="2000" dirty="0" err="1" smtClean="0">
                <a:solidFill>
                  <a:srgbClr val="C00000"/>
                </a:solidFill>
                <a:latin typeface="Times New Roman" pitchFamily="18" charset="0"/>
                <a:cs typeface="Times New Roman" pitchFamily="18" charset="0"/>
              </a:rPr>
              <a:t>Геометрическай</a:t>
            </a:r>
            <a:r>
              <a:rPr lang="ru-RU" sz="2000" dirty="0" smtClean="0">
                <a:solidFill>
                  <a:srgbClr val="C00000"/>
                </a:solidFill>
                <a:latin typeface="Times New Roman" pitchFamily="18" charset="0"/>
                <a:cs typeface="Times New Roman" pitchFamily="18" charset="0"/>
              </a:rPr>
              <a:t> </a:t>
            </a:r>
            <a:r>
              <a:rPr lang="ru-RU" sz="2000" dirty="0" err="1" smtClean="0">
                <a:solidFill>
                  <a:srgbClr val="C00000"/>
                </a:solidFill>
                <a:latin typeface="Times New Roman" pitchFamily="18" charset="0"/>
                <a:cs typeface="Times New Roman" pitchFamily="18" charset="0"/>
              </a:rPr>
              <a:t>формалар</a:t>
            </a:r>
            <a:r>
              <a:rPr lang="ru-RU" sz="2000" dirty="0" smtClean="0">
                <a:solidFill>
                  <a:srgbClr val="C00000"/>
                </a:solidFill>
                <a:latin typeface="Times New Roman" pitchFamily="18" charset="0"/>
                <a:cs typeface="Times New Roman" pitchFamily="18" charset="0"/>
              </a:rPr>
              <a:t>, композиция</a:t>
            </a:r>
            <a:r>
              <a:rPr lang="ru-RU" sz="2000" dirty="0" smtClean="0">
                <a:latin typeface="Times New Roman" pitchFamily="18" charset="0"/>
                <a:cs typeface="Times New Roman" pitchFamily="18" charset="0"/>
              </a:rPr>
              <a:t>: симметрия - </a:t>
            </a:r>
            <a:r>
              <a:rPr lang="ru-RU" sz="2000" dirty="0" err="1" smtClean="0">
                <a:latin typeface="Times New Roman" pitchFamily="18" charset="0"/>
                <a:cs typeface="Times New Roman" pitchFamily="18" charset="0"/>
              </a:rPr>
              <a:t>ньир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бааччы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олох</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тутула</a:t>
            </a:r>
            <a:r>
              <a:rPr lang="ru-RU" sz="2000" dirty="0" smtClean="0">
                <a:latin typeface="Times New Roman" pitchFamily="18" charset="0"/>
                <a:cs typeface="Times New Roman" pitchFamily="18" charset="0"/>
              </a:rPr>
              <a:t>, холку </a:t>
            </a:r>
            <a:r>
              <a:rPr lang="ru-RU" sz="2000" dirty="0" err="1" smtClean="0">
                <a:latin typeface="Times New Roman" pitchFamily="18" charset="0"/>
                <a:cs typeface="Times New Roman" pitchFamily="18" charset="0"/>
              </a:rPr>
              <a:t>олох</a:t>
            </a:r>
            <a:r>
              <a:rPr lang="ru-RU" sz="2000" dirty="0" smtClean="0">
                <a:latin typeface="Times New Roman" pitchFamily="18" charset="0"/>
                <a:cs typeface="Times New Roman" pitchFamily="18" charset="0"/>
              </a:rPr>
              <a:t>. </a:t>
            </a:r>
          </a:p>
          <a:p>
            <a:r>
              <a:rPr lang="ru-RU" sz="2000" dirty="0" err="1" smtClean="0">
                <a:solidFill>
                  <a:srgbClr val="C00000"/>
                </a:solidFill>
                <a:latin typeface="Times New Roman" pitchFamily="18" charset="0"/>
                <a:cs typeface="Times New Roman" pitchFamily="18" charset="0"/>
              </a:rPr>
              <a:t>Кыыл</a:t>
            </a:r>
            <a:r>
              <a:rPr lang="ru-RU" sz="2000" dirty="0" smtClean="0">
                <a:solidFill>
                  <a:srgbClr val="C00000"/>
                </a:solidFill>
                <a:latin typeface="Times New Roman" pitchFamily="18" charset="0"/>
                <a:cs typeface="Times New Roman" pitchFamily="18" charset="0"/>
              </a:rPr>
              <a:t>, </a:t>
            </a:r>
            <a:r>
              <a:rPr lang="ru-RU" sz="2000" dirty="0" err="1" smtClean="0">
                <a:solidFill>
                  <a:srgbClr val="C00000"/>
                </a:solidFill>
                <a:latin typeface="Times New Roman" pitchFamily="18" charset="0"/>
                <a:cs typeface="Times New Roman" pitchFamily="18" charset="0"/>
              </a:rPr>
              <a:t>көтөр: </a:t>
            </a:r>
            <a:r>
              <a:rPr lang="ru-RU" sz="2000" dirty="0" smtClean="0">
                <a:latin typeface="Times New Roman" pitchFamily="18" charset="0"/>
                <a:cs typeface="Times New Roman" pitchFamily="18" charset="0"/>
              </a:rPr>
              <a:t>хотой - </a:t>
            </a:r>
            <a:r>
              <a:rPr lang="ru-RU" sz="2000" dirty="0" err="1" smtClean="0">
                <a:latin typeface="Times New Roman" pitchFamily="18" charset="0"/>
                <a:cs typeface="Times New Roman" pitchFamily="18" charset="0"/>
              </a:rPr>
              <a:t>көҥүл санаа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чыычаах</a:t>
            </a:r>
            <a:r>
              <a:rPr lang="ru-RU" sz="2000" dirty="0" smtClean="0">
                <a:latin typeface="Times New Roman" pitchFamily="18" charset="0"/>
                <a:cs typeface="Times New Roman" pitchFamily="18" charset="0"/>
              </a:rPr>
              <a:t> - </a:t>
            </a:r>
            <a:r>
              <a:rPr lang="ru-RU" sz="2000" dirty="0" err="1" smtClean="0">
                <a:latin typeface="Times New Roman" pitchFamily="18" charset="0"/>
                <a:cs typeface="Times New Roman" pitchFamily="18" charset="0"/>
              </a:rPr>
              <a:t>олох</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күндүтэ</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кылгаһа</a:t>
            </a:r>
            <a:r>
              <a:rPr lang="ru-RU" sz="2000" dirty="0" smtClean="0">
                <a:latin typeface="Times New Roman" pitchFamily="18" charset="0"/>
                <a:cs typeface="Times New Roman" pitchFamily="18" charset="0"/>
              </a:rPr>
              <a:t>. </a:t>
            </a:r>
          </a:p>
          <a:p>
            <a:endParaRPr lang="ru-RU"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28663" y="428604"/>
            <a:ext cx="7605738" cy="5482618"/>
          </a:xfrm>
        </p:spPr>
        <p:txBody>
          <a:bodyPr>
            <a:normAutofit/>
          </a:bodyPr>
          <a:lstStyle/>
          <a:p>
            <a:pPr>
              <a:buNone/>
            </a:pPr>
            <a:r>
              <a:rPr lang="en-US" sz="2800" dirty="0" smtClean="0">
                <a:solidFill>
                  <a:srgbClr val="C00000"/>
                </a:solidFill>
                <a:latin typeface="Times New Roman" pitchFamily="18" charset="0"/>
                <a:cs typeface="Times New Roman" pitchFamily="18" charset="0"/>
              </a:rPr>
              <a:t>II </a:t>
            </a:r>
            <a:r>
              <a:rPr lang="sah-RU" sz="2800" dirty="0" smtClean="0">
                <a:solidFill>
                  <a:srgbClr val="C00000"/>
                </a:solidFill>
                <a:latin typeface="Times New Roman" pitchFamily="18" charset="0"/>
                <a:cs typeface="Times New Roman" pitchFamily="18" charset="0"/>
              </a:rPr>
              <a:t> Аудиальнай </a:t>
            </a:r>
            <a:r>
              <a:rPr lang="sah-RU" sz="2800" dirty="0" smtClean="0">
                <a:solidFill>
                  <a:srgbClr val="C00000"/>
                </a:solidFill>
                <a:latin typeface="Times New Roman" pitchFamily="18" charset="0"/>
                <a:cs typeface="Times New Roman" pitchFamily="18" charset="0"/>
              </a:rPr>
              <a:t>символика араастара:</a:t>
            </a:r>
            <a:endParaRPr lang="sah-RU" sz="2800" dirty="0" smtClean="0">
              <a:solidFill>
                <a:srgbClr val="C00000"/>
              </a:solidFill>
              <a:latin typeface="Times New Roman" pitchFamily="18" charset="0"/>
              <a:cs typeface="Times New Roman" pitchFamily="18" charset="0"/>
            </a:endParaRPr>
          </a:p>
          <a:p>
            <a:pPr>
              <a:buNone/>
            </a:pPr>
            <a:endParaRPr lang="sah-RU" sz="2800" dirty="0" smtClean="0">
              <a:latin typeface="Times New Roman" pitchFamily="18" charset="0"/>
              <a:cs typeface="Times New Roman" pitchFamily="18" charset="0"/>
            </a:endParaRPr>
          </a:p>
          <a:p>
            <a:pPr marL="72000">
              <a:buNone/>
            </a:pPr>
            <a:r>
              <a:rPr lang="sah-RU" sz="2800" dirty="0" smtClean="0">
                <a:solidFill>
                  <a:srgbClr val="C00000"/>
                </a:solidFill>
                <a:latin typeface="Times New Roman" pitchFamily="18" charset="0"/>
                <a:cs typeface="Times New Roman" pitchFamily="18" charset="0"/>
              </a:rPr>
              <a:t>Айылҕа тыаһа:  </a:t>
            </a:r>
            <a:r>
              <a:rPr lang="sah-RU" sz="2800" dirty="0" smtClean="0">
                <a:latin typeface="Times New Roman" pitchFamily="18" charset="0"/>
                <a:cs typeface="Times New Roman" pitchFamily="18" charset="0"/>
              </a:rPr>
              <a:t>тыал, өрүс, муора </a:t>
            </a:r>
          </a:p>
          <a:p>
            <a:pPr marL="72000">
              <a:buNone/>
            </a:pPr>
            <a:r>
              <a:rPr lang="sah-RU" sz="2800" dirty="0" smtClean="0">
                <a:solidFill>
                  <a:srgbClr val="C00000"/>
                </a:solidFill>
                <a:latin typeface="Times New Roman" pitchFamily="18" charset="0"/>
                <a:cs typeface="Times New Roman" pitchFamily="18" charset="0"/>
              </a:rPr>
              <a:t>Кыыл-сүөл саҥата-иҥэтэ</a:t>
            </a:r>
            <a:r>
              <a:rPr lang="ru-RU" sz="2800" dirty="0" smtClean="0">
                <a:solidFill>
                  <a:srgbClr val="C00000"/>
                </a:solidFill>
                <a:latin typeface="Times New Roman" pitchFamily="18" charset="0"/>
                <a:cs typeface="Times New Roman" pitchFamily="18" charset="0"/>
              </a:rPr>
              <a:t>: </a:t>
            </a:r>
            <a:r>
              <a:rPr lang="ru-RU" sz="2800" dirty="0" err="1" smtClean="0">
                <a:latin typeface="Times New Roman" pitchFamily="18" charset="0"/>
                <a:cs typeface="Times New Roman" pitchFamily="18" charset="0"/>
              </a:rPr>
              <a:t>чыычаах</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ырыата</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суор</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хаһыыта</a:t>
            </a:r>
            <a:r>
              <a:rPr lang="ru-RU" sz="2800" dirty="0" smtClean="0">
                <a:latin typeface="Times New Roman" pitchFamily="18" charset="0"/>
                <a:cs typeface="Times New Roman" pitchFamily="18" charset="0"/>
              </a:rPr>
              <a:t> </a:t>
            </a:r>
          </a:p>
          <a:p>
            <a:pPr marL="72000">
              <a:buNone/>
            </a:pPr>
            <a:r>
              <a:rPr lang="ru-RU" sz="2800" dirty="0" err="1" smtClean="0">
                <a:solidFill>
                  <a:srgbClr val="C00000"/>
                </a:solidFill>
                <a:latin typeface="Times New Roman" pitchFamily="18" charset="0"/>
                <a:cs typeface="Times New Roman" pitchFamily="18" charset="0"/>
              </a:rPr>
              <a:t>Киһи саҥата: </a:t>
            </a:r>
            <a:r>
              <a:rPr lang="ru-RU" sz="2800" dirty="0" err="1" smtClean="0">
                <a:latin typeface="Times New Roman" pitchFamily="18" charset="0"/>
                <a:cs typeface="Times New Roman" pitchFamily="18" charset="0"/>
              </a:rPr>
              <a:t>киһи куолаһын тембирин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арааһа</a:t>
            </a:r>
            <a:endParaRPr lang="ru-RU" sz="2800" dirty="0" smtClean="0">
              <a:latin typeface="Times New Roman" pitchFamily="18" charset="0"/>
              <a:cs typeface="Times New Roman" pitchFamily="18" charset="0"/>
            </a:endParaRPr>
          </a:p>
          <a:p>
            <a:pPr marL="72000">
              <a:buNone/>
            </a:pPr>
            <a:r>
              <a:rPr lang="ru-RU" sz="2800" dirty="0" err="1" smtClean="0">
                <a:solidFill>
                  <a:srgbClr val="C00000"/>
                </a:solidFill>
                <a:latin typeface="Times New Roman" pitchFamily="18" charset="0"/>
                <a:cs typeface="Times New Roman" pitchFamily="18" charset="0"/>
              </a:rPr>
              <a:t>Муусука</a:t>
            </a:r>
            <a:r>
              <a:rPr lang="ru-RU" sz="2800" dirty="0" smtClean="0">
                <a:solidFill>
                  <a:srgbClr val="C00000"/>
                </a:solidFill>
                <a:latin typeface="Times New Roman" pitchFamily="18" charset="0"/>
                <a:cs typeface="Times New Roman" pitchFamily="18" charset="0"/>
              </a:rPr>
              <a:t>:</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норуот</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уратытын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көрдөрөр дорҕооннор</a:t>
            </a:r>
            <a:endParaRPr lang="ru-RU" sz="2800" dirty="0" smtClean="0">
              <a:latin typeface="Times New Roman" pitchFamily="18" charset="0"/>
              <a:cs typeface="Times New Roman" pitchFamily="18" charset="0"/>
            </a:endParaRPr>
          </a:p>
          <a:p>
            <a:pPr marL="72000">
              <a:buNone/>
            </a:pPr>
            <a:r>
              <a:rPr lang="sah-RU" sz="2800" dirty="0" smtClean="0">
                <a:solidFill>
                  <a:srgbClr val="C00000"/>
                </a:solidFill>
                <a:latin typeface="Times New Roman" pitchFamily="18" charset="0"/>
                <a:cs typeface="Times New Roman" pitchFamily="18" charset="0"/>
              </a:rPr>
              <a:t>Предмет тыаһа-ууһа</a:t>
            </a:r>
            <a:r>
              <a:rPr lang="ru-RU" sz="2800" dirty="0" smtClean="0">
                <a:solidFill>
                  <a:srgbClr val="C00000"/>
                </a:solidFill>
                <a:latin typeface="Times New Roman" pitchFamily="18" charset="0"/>
                <a:cs typeface="Times New Roman" pitchFamily="18" charset="0"/>
              </a:rPr>
              <a:t>:</a:t>
            </a:r>
            <a:r>
              <a:rPr lang="sah-RU" sz="2800" dirty="0" smtClean="0">
                <a:solidFill>
                  <a:srgbClr val="C00000"/>
                </a:solidFill>
                <a:latin typeface="Times New Roman" pitchFamily="18" charset="0"/>
                <a:cs typeface="Times New Roman" pitchFamily="18" charset="0"/>
              </a:rPr>
              <a:t> </a:t>
            </a:r>
            <a:r>
              <a:rPr lang="sah-RU" sz="2800" dirty="0" smtClean="0">
                <a:solidFill>
                  <a:schemeClr val="tx1"/>
                </a:solidFill>
                <a:latin typeface="Times New Roman" pitchFamily="18" charset="0"/>
                <a:cs typeface="Times New Roman" pitchFamily="18" charset="0"/>
              </a:rPr>
              <a:t>аан хаачыргыыра......</a:t>
            </a:r>
            <a:endParaRPr lang="ru-RU" sz="2800" dirty="0" smtClean="0">
              <a:solidFill>
                <a:schemeClr val="tx1"/>
              </a:solidFill>
              <a:latin typeface="Times New Roman" pitchFamily="18" charset="0"/>
              <a:cs typeface="Times New Roman" pitchFamily="18" charset="0"/>
            </a:endParaRPr>
          </a:p>
          <a:p>
            <a:pPr>
              <a:buNone/>
            </a:pPr>
            <a:endParaRPr lang="ru-RU" sz="2800" dirty="0">
              <a:solidFill>
                <a:schemeClr val="tx1"/>
              </a:solidFill>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5643" y="6108964"/>
            <a:ext cx="3456384" cy="726976"/>
          </a:xfrm>
        </p:spPr>
        <p:txBody>
          <a:bodyPr>
            <a:normAutofit fontScale="90000"/>
          </a:bodyPr>
          <a:lstStyle/>
          <a:p>
            <a:pPr marL="0" indent="0" algn="ctr">
              <a:buNone/>
            </a:pPr>
            <a:r>
              <a:rPr lang="ru-RU" sz="2400" b="1" dirty="0" smtClean="0">
                <a:solidFill>
                  <a:schemeClr val="tx1"/>
                </a:solidFill>
                <a:latin typeface="Times New Roman" panose="02020603050405020304" pitchFamily="18" charset="0"/>
                <a:cs typeface="Times New Roman" panose="02020603050405020304" pitchFamily="18" charset="0"/>
              </a:rPr>
              <a:t>«</a:t>
            </a:r>
            <a:r>
              <a:rPr lang="sah-RU" sz="2400" b="1" dirty="0">
                <a:solidFill>
                  <a:schemeClr val="tx1"/>
                </a:solidFill>
                <a:latin typeface="Times New Roman" panose="02020603050405020304" pitchFamily="18" charset="0"/>
                <a:cs typeface="Times New Roman" panose="02020603050405020304" pitchFamily="18" charset="0"/>
              </a:rPr>
              <a:t>М</a:t>
            </a:r>
            <a:r>
              <a:rPr lang="sah-RU" sz="2400" b="1" dirty="0" smtClean="0">
                <a:solidFill>
                  <a:schemeClr val="tx1"/>
                </a:solidFill>
                <a:latin typeface="Times New Roman" panose="02020603050405020304" pitchFamily="18" charset="0"/>
                <a:cs typeface="Times New Roman" panose="02020603050405020304" pitchFamily="18" charset="0"/>
              </a:rPr>
              <a:t>ин үрдүбэр күн хаһан да киирбэт</a:t>
            </a:r>
            <a:r>
              <a:rPr lang="ru-RU" sz="2400" b="1" dirty="0" smtClean="0">
                <a:solidFill>
                  <a:schemeClr val="tx1"/>
                </a:solidFill>
                <a:latin typeface="Times New Roman" panose="02020603050405020304" pitchFamily="18" charset="0"/>
                <a:cs typeface="Times New Roman" panose="02020603050405020304" pitchFamily="18" charset="0"/>
              </a:rPr>
              <a:t>»2019 </a:t>
            </a:r>
            <a:r>
              <a:rPr lang="ru-RU" sz="2400" b="1" dirty="0" smtClean="0">
                <a:solidFill>
                  <a:schemeClr val="tx1"/>
                </a:solidFill>
                <a:latin typeface="+mn-lt"/>
              </a:rPr>
              <a:t>с</a:t>
            </a:r>
            <a:endParaRPr lang="ru-RU" sz="2400" b="1" dirty="0">
              <a:solidFill>
                <a:schemeClr val="tx1"/>
              </a:solidFill>
              <a:latin typeface="+mn-lt"/>
            </a:endParaRPr>
          </a:p>
        </p:txBody>
      </p:sp>
      <p:pic>
        <p:nvPicPr>
          <p:cNvPr id="1026" name="Picture 2" descr="Picture background"/>
          <p:cNvPicPr>
            <a:picLocks noGrp="1" noChangeAspect="1" noChangeArrowheads="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bwMode="auto">
          <a:xfrm>
            <a:off x="349816" y="260648"/>
            <a:ext cx="3348038" cy="2040731"/>
          </a:xfrm>
          <a:prstGeom prst="rect">
            <a:avLst/>
          </a:prstGeom>
          <a:noFill/>
          <a:extLst>
            <a:ext uri="{909E8E84-426E-40DD-AFC4-6F175D3DCCD1}">
              <a14:hiddenFill xmlns="" xmlns:a14="http://schemas.microsoft.com/office/drawing/2010/main">
                <a:solidFill>
                  <a:srgbClr val="FFFFFF"/>
                </a:solidFill>
              </a14:hiddenFill>
            </a:ext>
          </a:extLst>
        </p:spPr>
      </p:pic>
      <p:sp>
        <p:nvSpPr>
          <p:cNvPr id="7" name="Объект 6"/>
          <p:cNvSpPr>
            <a:spLocks noGrp="1"/>
          </p:cNvSpPr>
          <p:nvPr>
            <p:ph sz="quarter" idx="4"/>
          </p:nvPr>
        </p:nvSpPr>
        <p:spPr>
          <a:xfrm>
            <a:off x="3779912" y="260648"/>
            <a:ext cx="5112568" cy="531440"/>
          </a:xfrm>
        </p:spPr>
        <p:txBody>
          <a:bodyPr>
            <a:noAutofit/>
          </a:bodyPr>
          <a:lstStyle/>
          <a:p>
            <a:pPr marL="45720" indent="0">
              <a:buNone/>
            </a:pPr>
            <a:r>
              <a:rPr lang="en-US" sz="2400" dirty="0">
                <a:solidFill>
                  <a:schemeClr val="accent1">
                    <a:lumMod val="50000"/>
                  </a:schemeClr>
                </a:solidFill>
                <a:latin typeface="Times New Roman" panose="02020603050405020304" pitchFamily="18" charset="0"/>
                <a:cs typeface="Times New Roman" panose="02020603050405020304" pitchFamily="18" charset="0"/>
              </a:rPr>
              <a:t>1</a:t>
            </a:r>
            <a:r>
              <a:rPr lang="sah-RU" sz="2400" dirty="0" smtClean="0">
                <a:solidFill>
                  <a:schemeClr val="accent1">
                    <a:lumMod val="50000"/>
                  </a:schemeClr>
                </a:solidFill>
                <a:latin typeface="Times New Roman" panose="02020603050405020304" pitchFamily="18" charset="0"/>
                <a:cs typeface="Times New Roman" panose="02020603050405020304" pitchFamily="18" charset="0"/>
              </a:rPr>
              <a:t>. Соҕотох лаампа сырдыгынан тыгар (визуальнай)- соҕотох киһи </a:t>
            </a:r>
            <a:r>
              <a:rPr lang="sah-RU" sz="2400" dirty="0" smtClean="0">
                <a:solidFill>
                  <a:schemeClr val="accent1">
                    <a:lumMod val="50000"/>
                  </a:schemeClr>
                </a:solidFill>
                <a:latin typeface="Times New Roman" panose="02020603050405020304" pitchFamily="18" charset="0"/>
                <a:cs typeface="Times New Roman" panose="02020603050405020304" pitchFamily="18" charset="0"/>
              </a:rPr>
              <a:t>.</a:t>
            </a:r>
            <a:endParaRPr lang="sah-RU" sz="2400" dirty="0" smtClean="0">
              <a:solidFill>
                <a:schemeClr val="accent1">
                  <a:lumMod val="50000"/>
                </a:schemeClr>
              </a:solidFill>
              <a:latin typeface="Times New Roman" panose="02020603050405020304" pitchFamily="18" charset="0"/>
              <a:cs typeface="Times New Roman" panose="02020603050405020304" pitchFamily="18" charset="0"/>
            </a:endParaRPr>
          </a:p>
          <a:p>
            <a:pPr marL="45720" indent="0">
              <a:buNone/>
            </a:pPr>
            <a:r>
              <a:rPr lang="en-US" sz="2400" dirty="0">
                <a:solidFill>
                  <a:schemeClr val="accent1">
                    <a:lumMod val="50000"/>
                  </a:schemeClr>
                </a:solidFill>
                <a:latin typeface="Times New Roman" panose="02020603050405020304" pitchFamily="18" charset="0"/>
                <a:cs typeface="Times New Roman" panose="02020603050405020304" pitchFamily="18" charset="0"/>
              </a:rPr>
              <a:t>2</a:t>
            </a:r>
            <a:r>
              <a:rPr lang="sah-RU" sz="2400" dirty="0" smtClean="0">
                <a:solidFill>
                  <a:schemeClr val="accent1">
                    <a:lumMod val="50000"/>
                  </a:schemeClr>
                </a:solidFill>
                <a:latin typeface="Times New Roman" panose="02020603050405020304" pitchFamily="18" charset="0"/>
                <a:cs typeface="Times New Roman" panose="02020603050405020304" pitchFamily="18" charset="0"/>
              </a:rPr>
              <a:t>. Муора долгуна (визуальнай-аудиальнай) - олох </a:t>
            </a:r>
            <a:r>
              <a:rPr lang="sah-RU" sz="2400" dirty="0" smtClean="0">
                <a:solidFill>
                  <a:schemeClr val="accent1">
                    <a:lumMod val="50000"/>
                  </a:schemeClr>
                </a:solidFill>
                <a:latin typeface="Times New Roman" panose="02020603050405020304" pitchFamily="18" charset="0"/>
                <a:cs typeface="Times New Roman" panose="02020603050405020304" pitchFamily="18" charset="0"/>
              </a:rPr>
              <a:t>уустуктара</a:t>
            </a:r>
            <a:r>
              <a:rPr lang="sah-RU" sz="2400" dirty="0" smtClean="0">
                <a:solidFill>
                  <a:schemeClr val="accent1">
                    <a:lumMod val="50000"/>
                  </a:schemeClr>
                </a:solidFill>
                <a:latin typeface="Times New Roman" panose="02020603050405020304" pitchFamily="18" charset="0"/>
                <a:cs typeface="Times New Roman" panose="02020603050405020304" pitchFamily="18" charset="0"/>
              </a:rPr>
              <a:t>.</a:t>
            </a:r>
            <a:endParaRPr lang="sah-RU" sz="2400" dirty="0" smtClean="0">
              <a:solidFill>
                <a:schemeClr val="accent1">
                  <a:lumMod val="50000"/>
                </a:schemeClr>
              </a:solidFill>
              <a:latin typeface="Times New Roman" panose="02020603050405020304" pitchFamily="18" charset="0"/>
              <a:cs typeface="Times New Roman" panose="02020603050405020304" pitchFamily="18" charset="0"/>
            </a:endParaRPr>
          </a:p>
          <a:p>
            <a:pPr marL="45720" indent="0">
              <a:buNone/>
            </a:pPr>
            <a:r>
              <a:rPr lang="en-US" sz="2400" dirty="0">
                <a:solidFill>
                  <a:schemeClr val="accent1">
                    <a:lumMod val="50000"/>
                  </a:schemeClr>
                </a:solidFill>
                <a:latin typeface="Times New Roman" panose="02020603050405020304" pitchFamily="18" charset="0"/>
                <a:cs typeface="Times New Roman" panose="02020603050405020304" pitchFamily="18" charset="0"/>
              </a:rPr>
              <a:t>3</a:t>
            </a:r>
            <a:r>
              <a:rPr lang="sah-RU" sz="2400" dirty="0" smtClean="0">
                <a:solidFill>
                  <a:schemeClr val="accent1">
                    <a:lumMod val="50000"/>
                  </a:schemeClr>
                </a:solidFill>
                <a:latin typeface="Times New Roman" panose="02020603050405020304" pitchFamily="18" charset="0"/>
                <a:cs typeface="Times New Roman" panose="02020603050405020304" pitchFamily="18" charset="0"/>
              </a:rPr>
              <a:t>. Укулеле (визуальнай)- эдэр киһи кэрэҕэ, сырдыкка </a:t>
            </a:r>
            <a:r>
              <a:rPr lang="sah-RU" sz="2400" dirty="0" smtClean="0">
                <a:solidFill>
                  <a:schemeClr val="accent1">
                    <a:lumMod val="50000"/>
                  </a:schemeClr>
                </a:solidFill>
                <a:latin typeface="Times New Roman" panose="02020603050405020304" pitchFamily="18" charset="0"/>
                <a:cs typeface="Times New Roman" panose="02020603050405020304" pitchFamily="18" charset="0"/>
              </a:rPr>
              <a:t>тардыһыыта</a:t>
            </a:r>
            <a:endParaRPr lang="sah-RU" sz="2400" dirty="0" smtClean="0">
              <a:solidFill>
                <a:schemeClr val="accent1">
                  <a:lumMod val="50000"/>
                </a:schemeClr>
              </a:solidFill>
              <a:latin typeface="Times New Roman" panose="02020603050405020304" pitchFamily="18" charset="0"/>
              <a:cs typeface="Times New Roman" panose="02020603050405020304" pitchFamily="18" charset="0"/>
            </a:endParaRPr>
          </a:p>
          <a:p>
            <a:pPr marL="45720" indent="0">
              <a:buNone/>
            </a:pPr>
            <a:r>
              <a:rPr lang="en-US" sz="2400" dirty="0">
                <a:solidFill>
                  <a:schemeClr val="accent1">
                    <a:lumMod val="50000"/>
                  </a:schemeClr>
                </a:solidFill>
                <a:latin typeface="Times New Roman" panose="02020603050405020304" pitchFamily="18" charset="0"/>
                <a:cs typeface="Times New Roman" panose="02020603050405020304" pitchFamily="18" charset="0"/>
              </a:rPr>
              <a:t>4</a:t>
            </a:r>
            <a:r>
              <a:rPr lang="sah-RU" sz="2400" dirty="0" smtClean="0">
                <a:solidFill>
                  <a:schemeClr val="accent1">
                    <a:lumMod val="50000"/>
                  </a:schemeClr>
                </a:solidFill>
                <a:latin typeface="Times New Roman" panose="02020603050405020304" pitchFamily="18" charset="0"/>
                <a:cs typeface="Times New Roman" panose="02020603050405020304" pitchFamily="18" charset="0"/>
              </a:rPr>
              <a:t>. Муораҕа күн суола (визуальнай) - ыра санаа </a:t>
            </a:r>
          </a:p>
          <a:p>
            <a:pPr marL="45720" indent="0">
              <a:buNone/>
            </a:pPr>
            <a:r>
              <a:rPr lang="en-US" sz="2400" dirty="0">
                <a:solidFill>
                  <a:schemeClr val="accent1">
                    <a:lumMod val="50000"/>
                  </a:schemeClr>
                </a:solidFill>
                <a:latin typeface="Times New Roman" panose="02020603050405020304" pitchFamily="18" charset="0"/>
                <a:cs typeface="Times New Roman" panose="02020603050405020304" pitchFamily="18" charset="0"/>
              </a:rPr>
              <a:t>5</a:t>
            </a:r>
            <a:r>
              <a:rPr lang="sah-RU" sz="2400" dirty="0" smtClean="0">
                <a:solidFill>
                  <a:schemeClr val="accent1">
                    <a:lumMod val="50000"/>
                  </a:schemeClr>
                </a:solidFill>
                <a:latin typeface="Times New Roman" panose="02020603050405020304" pitchFamily="18" charset="0"/>
                <a:cs typeface="Times New Roman" panose="02020603050405020304" pitchFamily="18" charset="0"/>
              </a:rPr>
              <a:t>. Талах самолет (визуальнай)</a:t>
            </a:r>
            <a:r>
              <a:rPr lang="en-US"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sah-RU" sz="2400" dirty="0" smtClean="0">
                <a:solidFill>
                  <a:schemeClr val="accent1">
                    <a:lumMod val="50000"/>
                  </a:schemeClr>
                </a:solidFill>
                <a:latin typeface="Times New Roman" panose="02020603050405020304" pitchFamily="18" charset="0"/>
                <a:cs typeface="Times New Roman" panose="02020603050405020304" pitchFamily="18" charset="0"/>
              </a:rPr>
              <a:t>- ыра санаа </a:t>
            </a:r>
            <a:endParaRPr lang="ru-RU" sz="2400"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11" name="Рисунок 10"/>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59527" y="2385150"/>
            <a:ext cx="2728616" cy="3723814"/>
          </a:xfrm>
          <a:prstGeom prst="rect">
            <a:avLst/>
          </a:prstGeom>
        </p:spPr>
      </p:pic>
    </p:spTree>
    <p:extLst>
      <p:ext uri="{BB962C8B-B14F-4D97-AF65-F5344CB8AC3E}">
        <p14:creationId xmlns="" xmlns:p14="http://schemas.microsoft.com/office/powerpoint/2010/main" val="419652132"/>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24B1A44C-C006-48B2-A4D7-E5549B3D8CD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4876</TotalTime>
  <Words>724</Words>
  <Application>Microsoft Office PowerPoint</Application>
  <PresentationFormat>Экран (4:3)</PresentationFormat>
  <Paragraphs>67</Paragraphs>
  <Slides>13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Легкий дым</vt:lpstr>
      <vt:lpstr>Слайд 1</vt:lpstr>
      <vt:lpstr>Слайд 2</vt:lpstr>
      <vt:lpstr>Саха киинэтигэр сыһыаммыт</vt:lpstr>
      <vt:lpstr>Слайд 4</vt:lpstr>
      <vt:lpstr>Слайд 5</vt:lpstr>
      <vt:lpstr>Режиссер Любовь Борисова </vt:lpstr>
      <vt:lpstr>Слайд 7</vt:lpstr>
      <vt:lpstr>Слайд 8</vt:lpstr>
      <vt:lpstr>«Мин үрдүбэр күн хаһан да киирбэт»2019 с</vt:lpstr>
      <vt:lpstr>Чинчийии түмүгэр, Любовь Борисова «Мин үрдүбэр күн хаһан да киирбэт» киинэтигэр визуальнай, аудиальнай символика араастарын тэҥинэн кэриэтэ туттубут. Манна арыы уобараһа соҕотохсуйууну көрдөрөр, ол эрэн арыыга олох салҕыы салҕанар диэн санаанан түмүктэнэр.</vt:lpstr>
      <vt:lpstr>“ Кэрэни көрбүт” (“Не хороните  меня без Ивана” 2022 с)  Киһи дууһатын кэрэтин, доҕордоһуу, истиҥ сыһыан кэрэтин арыйар ис хоһоонноох, ол иһин визуальнай символизм бу киинэҕэ ордук баһыйар </vt:lpstr>
      <vt:lpstr>“Кэрэни көрбүт”  киинэҕэ "арыллыы" өйдөбүлэ сүрүн суолталаах: хараҕы арыйыы, эйгэни арыйыы, дууһаны арыйыы.  Онон режиссер чуолаан визуальнай символиканы ордук туттубут. Манна оннооҕор кыараҕас эйгэ саамай кыра көрүҥэ (хоруоп) уобараһа табыгастаахтык туттуллубут.</vt:lpstr>
      <vt:lpstr>Слайд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Саха литературата саха киинэтигэр</dc:title>
  <dc:creator>Asus</dc:creator>
  <cp:lastModifiedBy>user</cp:lastModifiedBy>
  <cp:revision>81</cp:revision>
  <dcterms:created xsi:type="dcterms:W3CDTF">2024-11-17T05:49:20Z</dcterms:created>
  <dcterms:modified xsi:type="dcterms:W3CDTF">2026-03-25T02:25:34Z</dcterms:modified>
</cp:coreProperties>
</file>