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8" r:id="rId4"/>
    <p:sldId id="292" r:id="rId5"/>
    <p:sldId id="284" r:id="rId6"/>
    <p:sldId id="285" r:id="rId7"/>
    <p:sldId id="290" r:id="rId8"/>
    <p:sldId id="293" r:id="rId9"/>
    <p:sldId id="294" r:id="rId10"/>
    <p:sldId id="296" r:id="rId11"/>
    <p:sldId id="297" r:id="rId12"/>
    <p:sldId id="287" r:id="rId13"/>
    <p:sldId id="288" r:id="rId14"/>
    <p:sldId id="286" r:id="rId15"/>
    <p:sldId id="289" r:id="rId16"/>
    <p:sldId id="28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microsoft.com/office/2007/relationships/media" Target="file:///C:\Users\g\OneDrive\Desktop\&#1060;&#1072;&#1082;&#1090;&#1099;%20&#1086;&#1073;%20&#1040;&#1042;&#1057;&#1058;&#1056;&#1040;&#1051;&#1048;&#1048;.%20&#1042;&#1080;&#1076;&#1077;&#1086;&#1091;&#1088;&#1086;&#1082;%20&#1085;&#1072;%20&#1072;&#1085;&#1075;&#1083;&#1080;&#1081;&#1089;&#1082;&#1086;&#1084;%20&#1103;&#1079;&#1099;&#1082;&#1077;.mp4" TargetMode="External"/><Relationship Id="rId1" Type="http://schemas.openxmlformats.org/officeDocument/2006/relationships/video" Target="file:///C:\Users\g\OneDrive\Desktop\&#1060;&#1072;&#1082;&#1090;&#1099;%20&#1086;&#1073;%20&#1040;&#1042;&#1057;&#1058;&#1056;&#1040;&#1051;&#1048;&#1048;.%20&#1042;&#1080;&#1076;&#1077;&#1086;&#1091;&#1088;&#1086;&#1082;%20&#1085;&#1072;%20&#1072;&#1085;&#1075;&#1083;&#1080;&#1081;&#1089;&#1082;&#1086;&#1084;%20&#1103;&#1079;&#1099;&#1082;&#1077;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1325" y="247015"/>
            <a:ext cx="8164830" cy="997585"/>
          </a:xfrm>
        </p:spPr>
        <p:txBody>
          <a:bodyPr>
            <a:noAutofit/>
          </a:bodyPr>
          <a:lstStyle/>
          <a:p>
            <a:r>
              <a:rPr lang="en-US" alt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do you think the topic of the lesson is today?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rekom\Desktop\800px-Sydney_Opera_House_-_Dec_2008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300000">
            <a:off x="3857625" y="1379855"/>
            <a:ext cx="4800600" cy="2654300"/>
          </a:xfrm>
          <a:prstGeom prst="rect">
            <a:avLst/>
          </a:prstGeom>
          <a:noFill/>
        </p:spPr>
      </p:pic>
      <p:pic>
        <p:nvPicPr>
          <p:cNvPr id="24577" name="Picture 1" descr="C:\Users\rekom\Desktop\trip-1.jpg"/>
          <p:cNvPicPr>
            <a:picLocks noGrp="1"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60000">
            <a:off x="480695" y="3649980"/>
            <a:ext cx="4364355" cy="3008630"/>
          </a:xfrm>
          <a:prstGeom prst="rect">
            <a:avLst/>
          </a:prstGeom>
          <a:noFill/>
        </p:spPr>
      </p:pic>
      <p:pic>
        <p:nvPicPr>
          <p:cNvPr id="10241" name="Picture 1" descr="C:\Users\rekom\Desktop\Coat-of-arms-480.jpg"/>
          <p:cNvPicPr>
            <a:picLocks noGrp="1"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40000">
            <a:off x="4952365" y="3844925"/>
            <a:ext cx="3738245" cy="2788920"/>
          </a:xfrm>
          <a:prstGeom prst="rect">
            <a:avLst/>
          </a:prstGeom>
          <a:noFill/>
        </p:spPr>
      </p:pic>
      <p:pic>
        <p:nvPicPr>
          <p:cNvPr id="9" name="Изображение 8" descr="боди пляж"/>
          <p:cNvPicPr>
            <a:picLocks noChangeAspect="1"/>
          </p:cNvPicPr>
          <p:nvPr/>
        </p:nvPicPr>
        <p:blipFill>
          <a:blip r:embed="rId4"/>
          <a:srcRect r="9627"/>
          <a:stretch>
            <a:fillRect/>
          </a:stretch>
        </p:blipFill>
        <p:spPr>
          <a:xfrm rot="21000000">
            <a:off x="354965" y="1236980"/>
            <a:ext cx="3679190" cy="285432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Answers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>
              <a:lnSpc>
                <a:spcPct val="150000"/>
              </a:lnSpc>
            </a:pPr>
            <a:r>
              <a:rPr lang="en-US" altLang="ru-RU"/>
              <a:t>1. c) </a:t>
            </a:r>
            <a:r>
              <a:rPr lang="en-US" altLang="ru-RU">
                <a:sym typeface="+mn-ea"/>
              </a:rPr>
              <a:t>Bondi Beach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2. b) </a:t>
            </a:r>
            <a:r>
              <a:rPr lang="en-US" altLang="ru-RU">
                <a:sym typeface="+mn-ea"/>
              </a:rPr>
              <a:t>Opera House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3. e) </a:t>
            </a:r>
            <a:r>
              <a:rPr lang="en-US" altLang="ru-RU">
                <a:sym typeface="+mn-ea"/>
              </a:rPr>
              <a:t>Tasmania</a:t>
            </a:r>
            <a:endParaRPr lang="en-US" altLang="ru-RU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ru-RU"/>
              <a:t>4. a) Canberra 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5. f) </a:t>
            </a:r>
            <a:r>
              <a:rPr lang="en-US" altLang="ru-RU">
                <a:sym typeface="+mn-ea"/>
              </a:rPr>
              <a:t>Aborigines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6. d) Australia</a:t>
            </a:r>
            <a:endParaRPr lang="en-US" altLang="ru-RU"/>
          </a:p>
        </p:txBody>
      </p:sp>
    </p:spTree>
  </p:cSld>
  <p:clrMapOvr>
    <a:masterClrMapping/>
  </p:clrMapOvr>
  <p:transition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345" y="274955"/>
            <a:ext cx="8653780" cy="745490"/>
          </a:xfrm>
        </p:spPr>
        <p:txBody>
          <a:bodyPr>
            <a:normAutofit fontScale="90000"/>
          </a:bodyPr>
          <a:p>
            <a:r>
              <a:rPr lang="en-US" altLang="ru-RU" sz="3555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Read the letter and remember the information</a:t>
            </a:r>
            <a:endParaRPr lang="en-US" altLang="ru-RU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11150" y="1019810"/>
            <a:ext cx="8477885" cy="510667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ru-RU" sz="2000" b="1"/>
              <a:t>Dear Alex,</a:t>
            </a:r>
            <a:endParaRPr lang="en-US" altLang="ru-RU" sz="2000" b="1"/>
          </a:p>
          <a:p>
            <a:pPr marL="0" indent="0">
              <a:buNone/>
            </a:pPr>
            <a:r>
              <a:rPr lang="en-US" altLang="ru-RU" sz="2000" b="1"/>
              <a:t>Hi! How are you? I hope you're doing well! I wanted to tell you about my wonderful summer in Australia.</a:t>
            </a:r>
            <a:endParaRPr lang="en-US" altLang="ru-RU" sz="2000" b="1"/>
          </a:p>
          <a:p>
            <a:pPr marL="0" indent="0">
              <a:buNone/>
            </a:pPr>
            <a:r>
              <a:rPr lang="en-US" altLang="ru-RU" sz="2000" b="1"/>
              <a:t>I live with my aunt and uncle in Sydney. Sydney is the largest city in Australia.</a:t>
            </a:r>
            <a:r>
              <a:rPr lang="ru-RU" altLang="en-US" sz="2000" b="1"/>
              <a:t> </a:t>
            </a:r>
            <a:r>
              <a:rPr lang="en-US" altLang="ru-RU" sz="2000" b="1"/>
              <a:t>The weather here is fantastic — it's always sunny and warm. I go to the most famous Bondi Beach in Australia every day with my cousins. We swim in the ocean, play volleyball and build sand castles. The water is so clean and warm!</a:t>
            </a:r>
            <a:endParaRPr lang="en-US" altLang="ru-RU" sz="2000" b="1"/>
          </a:p>
          <a:p>
            <a:pPr marL="0" indent="0">
              <a:buNone/>
            </a:pPr>
            <a:r>
              <a:rPr lang="en-US" altLang="ru-RU" sz="2000" b="1"/>
              <a:t>Yesterday we visited the famous Sydney Opera House. That's great! It looks like a big ship with white sails. And I also saw a kangaroo at the zoo — it was so cute!</a:t>
            </a:r>
            <a:endParaRPr lang="en-US" altLang="ru-RU" sz="2000" b="1"/>
          </a:p>
          <a:p>
            <a:pPr marL="0" indent="0">
              <a:buNone/>
            </a:pPr>
            <a:r>
              <a:rPr lang="en-US" altLang="ru-RU" sz="2000" b="1"/>
              <a:t>My aunt taught me how to surf.  Now I can stand on the board! I'll send you some photos when I get home.</a:t>
            </a:r>
            <a:endParaRPr lang="en-US" altLang="ru-RU" sz="2000" b="1"/>
          </a:p>
          <a:p>
            <a:pPr marL="0" indent="0">
              <a:buNone/>
            </a:pPr>
            <a:r>
              <a:rPr lang="en-US" altLang="ru-RU" sz="2000" b="1"/>
              <a:t>Now we're going to the beach and I'm finishing my letter, I hope to hear from you soon.</a:t>
            </a:r>
            <a:endParaRPr lang="en-US" altLang="ru-RU" sz="2000" b="1"/>
          </a:p>
          <a:p>
            <a:pPr marL="0" indent="0">
              <a:buNone/>
            </a:pPr>
            <a:r>
              <a:rPr lang="en-US" altLang="ru-RU" sz="2000" b="1"/>
              <a:t>With best wishes,</a:t>
            </a:r>
            <a:endParaRPr lang="en-US" altLang="ru-RU" sz="2000" b="1"/>
          </a:p>
          <a:p>
            <a:pPr marL="0" indent="0">
              <a:buNone/>
            </a:pPr>
            <a:r>
              <a:rPr lang="en-US" altLang="ru-RU" sz="2000" b="1"/>
              <a:t>Ben</a:t>
            </a:r>
            <a:endParaRPr lang="en-US" altLang="ru-RU" sz="2000" b="1"/>
          </a:p>
        </p:txBody>
      </p:sp>
    </p:spTree>
  </p:cSld>
  <p:clrMapOvr>
    <a:masterClrMapping/>
  </p:clrMapOvr>
  <p:transition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Are these facts True (T) or False (F)</a:t>
            </a:r>
            <a:endParaRPr lang="en-US" altLang="ru-RU" sz="32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en-US" altLang="ru-RU" sz="2300"/>
              <a:t>1. Ben is writing about his winter holidays in Australia. (F)</a:t>
            </a:r>
            <a:endParaRPr lang="en-US" altLang="ru-RU" sz="2300"/>
          </a:p>
          <a:p>
            <a:endParaRPr lang="en-US" altLang="ru-RU" sz="2300"/>
          </a:p>
          <a:p>
            <a:pPr marL="0" indent="0">
              <a:buNone/>
            </a:pPr>
            <a:r>
              <a:rPr lang="en-US" altLang="ru-RU" sz="2300"/>
              <a:t>2. </a:t>
            </a:r>
            <a:r>
              <a:rPr lang="en-US" altLang="ru-RU" sz="2300">
                <a:sym typeface="+mn-ea"/>
              </a:rPr>
              <a:t>Sydney is the largest city in Australia. (T)</a:t>
            </a:r>
            <a:endParaRPr lang="en-US" altLang="ru-RU" sz="2300"/>
          </a:p>
          <a:p>
            <a:endParaRPr lang="en-US" altLang="ru-RU" sz="2300"/>
          </a:p>
          <a:p>
            <a:pPr marL="0" indent="0">
              <a:buNone/>
            </a:pPr>
            <a:r>
              <a:rPr lang="en-US" altLang="ru-RU" sz="2300"/>
              <a:t>3. He thinks the Sydney Opera House looks like a big </a:t>
            </a:r>
            <a:r>
              <a:rPr lang="en-US" altLang="ru-RU" sz="2300">
                <a:sym typeface="+mn-ea"/>
              </a:rPr>
              <a:t>ship with white sails. (T)</a:t>
            </a:r>
            <a:endParaRPr lang="en-US" altLang="ru-RU" sz="2300"/>
          </a:p>
          <a:p>
            <a:endParaRPr lang="en-US" altLang="ru-RU" sz="2300"/>
          </a:p>
          <a:p>
            <a:pPr marL="0" indent="0">
              <a:buNone/>
            </a:pPr>
            <a:r>
              <a:rPr lang="en-US" altLang="ru-RU" sz="2300"/>
              <a:t>4. </a:t>
            </a:r>
            <a:r>
              <a:rPr lang="en-US" altLang="ru-RU" sz="2300">
                <a:sym typeface="+mn-ea"/>
              </a:rPr>
              <a:t> </a:t>
            </a:r>
            <a:r>
              <a:rPr lang="en-US" altLang="ru-RU" sz="2300">
                <a:sym typeface="+mn-ea"/>
              </a:rPr>
              <a:t>I go to the most famous Bondi Beach in Australia every day with my aunt. (F)</a:t>
            </a:r>
            <a:endParaRPr lang="en-US" altLang="ru-RU" sz="2300"/>
          </a:p>
          <a:p>
            <a:endParaRPr lang="en-US" altLang="ru-RU" sz="2300"/>
          </a:p>
          <a:p>
            <a:pPr marL="0" indent="0">
              <a:buNone/>
            </a:pPr>
            <a:r>
              <a:rPr lang="en-US" altLang="ru-RU" sz="2300"/>
              <a:t>5. He is finishing the letter because he is going to the beach. (T)</a:t>
            </a:r>
            <a:endParaRPr lang="en-US" altLang="ru-RU" sz="2300"/>
          </a:p>
        </p:txBody>
      </p:sp>
    </p:spTree>
  </p:cSld>
  <p:clrMapOvr>
    <a:masterClrMapping/>
  </p:clrMapOvr>
  <p:transition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41665" cy="1309370"/>
          </a:xfrm>
        </p:spPr>
        <p:txBody>
          <a:bodyPr>
            <a:normAutofit/>
          </a:bodyPr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Fixing</a:t>
            </a:r>
            <a:endParaRPr lang="en-US" altLang="ru-RU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075690" y="2007235"/>
            <a:ext cx="693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ru-RU"/>
              <a:t>https://wordwall.net/ru/resource/3805861/australia</a:t>
            </a:r>
            <a:endParaRPr lang="en-US" altLang="ru-RU"/>
          </a:p>
          <a:p>
            <a:endParaRPr lang="ru-RU" altLang="en-US"/>
          </a:p>
        </p:txBody>
      </p:sp>
    </p:spTree>
  </p:cSld>
  <p:clrMapOvr>
    <a:masterClrMapping/>
  </p:clrMapOvr>
  <p:transition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99770"/>
          </a:xfrm>
        </p:spPr>
        <p:txBody>
          <a:bodyPr>
            <a:normAutofit fontScale="90000"/>
          </a:bodyPr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Reflection:</a:t>
            </a:r>
            <a:endParaRPr lang="ru-RU" altLang="en-US"/>
          </a:p>
        </p:txBody>
      </p:sp>
      <p:pic>
        <p:nvPicPr>
          <p:cNvPr id="13" name="Изображение 13" descr="у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2673350"/>
            <a:ext cx="2536190" cy="2364105"/>
          </a:xfrm>
          <a:prstGeom prst="rect">
            <a:avLst/>
          </a:prstGeom>
        </p:spPr>
      </p:pic>
      <p:pic>
        <p:nvPicPr>
          <p:cNvPr id="11" name="Изображение 11" descr="гру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4292600"/>
            <a:ext cx="2375535" cy="2371090"/>
          </a:xfrm>
          <a:prstGeom prst="rect">
            <a:avLst/>
          </a:prstGeom>
        </p:spPr>
      </p:pic>
      <p:pic>
        <p:nvPicPr>
          <p:cNvPr id="7" name="Изображение 12" descr="кл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6235" y="991870"/>
            <a:ext cx="3046095" cy="186563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3584575" y="1364615"/>
            <a:ext cx="4340860" cy="990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ru-RU" sz="4000"/>
              <a:t>It was easy, I coped!</a:t>
            </a:r>
            <a:endParaRPr lang="ru-RU" altLang="en-US" sz="4000"/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5524500" y="3011805"/>
            <a:ext cx="3267075" cy="1598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ru-RU" sz="4000"/>
              <a:t>It was difficult, </a:t>
            </a:r>
            <a:endParaRPr lang="en-US" altLang="ru-RU" sz="4000"/>
          </a:p>
          <a:p>
            <a:r>
              <a:rPr lang="en-US" altLang="ru-RU" sz="4000"/>
              <a:t>but I coped!</a:t>
            </a:r>
            <a:endParaRPr lang="ru-RU" altLang="en-US" sz="4000"/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3052445" y="5149215"/>
            <a:ext cx="5559425" cy="11360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ru-RU" sz="4000"/>
              <a:t>It was difficult, </a:t>
            </a:r>
            <a:endParaRPr lang="en-US" altLang="ru-RU" sz="4000"/>
          </a:p>
          <a:p>
            <a:pPr algn="l"/>
            <a:r>
              <a:rPr lang="en-US" altLang="ru-RU" sz="4000"/>
              <a:t>I couldn't cope!</a:t>
            </a:r>
            <a:endParaRPr lang="ru-RU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Homework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    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</a:t>
            </a:r>
            <a:r>
              <a:rPr lang="en-US" sz="4000" b="1" dirty="0" smtClean="0">
                <a:solidFill>
                  <a:srgbClr val="C00000"/>
                </a:solidFill>
              </a:rPr>
              <a:t>Ex. 7 p. 101</a:t>
            </a:r>
            <a:endParaRPr lang="en-US" sz="40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Australia_location_map_recolored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45005" y="332740"/>
            <a:ext cx="5365115" cy="38633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637540" y="4359910"/>
            <a:ext cx="7573010" cy="1913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273050" y="4211955"/>
            <a:ext cx="8419465" cy="2286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ru-RU" sz="2800"/>
              <a:t>What do you know about Australia?</a:t>
            </a:r>
            <a:endParaRPr lang="en-US" altLang="ru-RU" sz="2800"/>
          </a:p>
          <a:p>
            <a:r>
              <a:rPr lang="en-US" altLang="ru-RU" sz="2800"/>
              <a:t>What Australian cities and states do you already know?</a:t>
            </a:r>
            <a:endParaRPr lang="en-US" altLang="ru-RU" sz="2800"/>
          </a:p>
          <a:p>
            <a:r>
              <a:rPr lang="en-US" altLang="ru-RU" sz="2800"/>
              <a:t>Today we will get acquainted with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ru-RU" sz="2800">
                <a:sym typeface="+mn-ea"/>
              </a:rPr>
              <a:t>the English-speaking country of Australia and </a:t>
            </a:r>
            <a:r>
              <a:rPr lang="en-US" altLang="ru-RU" sz="2800"/>
              <a:t>6 Australian states and the main cities of Australia.</a:t>
            </a:r>
            <a:endParaRPr lang="ru-RU" altLang="en-US" sz="2800"/>
          </a:p>
        </p:txBody>
      </p:sp>
    </p:spTree>
  </p:cSld>
  <p:clrMapOvr>
    <a:masterClrMapping/>
  </p:clrMapOvr>
  <p:transition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Vocabulary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69875" y="1118235"/>
            <a:ext cx="8416925" cy="5612130"/>
          </a:xfrm>
        </p:spPr>
        <p:txBody>
          <a:bodyPr>
            <a:normAutofit fontScale="90000"/>
          </a:bodyPr>
          <a:p>
            <a:pPr marL="0" indent="0">
              <a:lnSpc>
                <a:spcPct val="150000"/>
              </a:lnSpc>
              <a:buNone/>
            </a:pPr>
            <a:r>
              <a:rPr lang="ru-RU" altLang="en-US" sz="2800" b="1"/>
              <a:t>1. </a:t>
            </a:r>
            <a:r>
              <a:rPr lang="en-US" altLang="ru-RU" sz="2800" b="1"/>
              <a:t>aborigine</a:t>
            </a:r>
            <a:r>
              <a:rPr lang="ru-RU" altLang="en-US" sz="2800" b="1"/>
              <a:t> </a:t>
            </a:r>
            <a:r>
              <a:rPr lang="en-US" altLang="ru-RU" sz="2800" b="1"/>
              <a:t>[</a:t>
            </a:r>
            <a:r>
              <a:rPr lang="en-US" altLang="en-US" sz="2800" b="1"/>
              <a:t>æ</a:t>
            </a:r>
            <a:r>
              <a:rPr lang="en-US" altLang="ru-RU" sz="2800" b="1"/>
              <a:t>b</a:t>
            </a:r>
            <a:r>
              <a:rPr lang="en-US" altLang="en-US" sz="2800" b="1"/>
              <a:t>ə</a:t>
            </a:r>
            <a:r>
              <a:rPr lang="en-US" altLang="en-US" sz="2800" b="1"/>
              <a:t>ˈ</a:t>
            </a:r>
            <a:r>
              <a:rPr lang="en-US" altLang="ru-RU" sz="2800" b="1"/>
              <a:t>r</a:t>
            </a:r>
            <a:r>
              <a:rPr lang="en-US" altLang="en-US" sz="2800" b="1"/>
              <a:t>ɪʤɪ</a:t>
            </a:r>
            <a:r>
              <a:rPr lang="en-US" altLang="ru-RU" sz="2800" b="1"/>
              <a:t>ni]</a:t>
            </a:r>
            <a:r>
              <a:rPr lang="ru-RU" altLang="en-US" sz="2800" b="1"/>
              <a:t> - </a:t>
            </a:r>
            <a:r>
              <a:rPr lang="en-US" altLang="en-US" sz="2800" b="1"/>
              <a:t>абориген</a:t>
            </a:r>
            <a:r>
              <a:rPr lang="ru-RU" altLang="en-US" sz="2800" b="1"/>
              <a:t>, </a:t>
            </a:r>
            <a:r>
              <a:rPr lang="en-US" altLang="en-US" sz="2800" b="1"/>
              <a:t>коренной</a:t>
            </a:r>
            <a:r>
              <a:rPr lang="en-US" altLang="ru-RU" sz="2800" b="1"/>
              <a:t> </a:t>
            </a:r>
            <a:r>
              <a:rPr lang="en-US" altLang="en-US" sz="2800" b="1"/>
              <a:t>житель</a:t>
            </a:r>
            <a:endParaRPr lang="en-US" altLang="en-US" sz="2800" b="1"/>
          </a:p>
          <a:p>
            <a:pPr marL="0" indent="0">
              <a:lnSpc>
                <a:spcPct val="150000"/>
              </a:lnSpc>
              <a:buNone/>
            </a:pPr>
            <a:r>
              <a:rPr lang="ru-RU" altLang="en-US" sz="2800" b="1"/>
              <a:t>2. </a:t>
            </a:r>
            <a:r>
              <a:rPr lang="en-US" altLang="ru-RU" sz="2800" b="1"/>
              <a:t>colony</a:t>
            </a:r>
            <a:r>
              <a:rPr lang="ru-RU" altLang="en-US" sz="2800" b="1"/>
              <a:t> </a:t>
            </a:r>
            <a:r>
              <a:rPr lang="en-US" altLang="ru-RU" sz="2800" b="1"/>
              <a:t>[</a:t>
            </a:r>
            <a:r>
              <a:rPr lang="en-US" altLang="en-US" sz="2800" b="1"/>
              <a:t>ˈ</a:t>
            </a:r>
            <a:r>
              <a:rPr lang="en-US" altLang="ru-RU" sz="2800" b="1"/>
              <a:t>k</a:t>
            </a:r>
            <a:r>
              <a:rPr lang="en-US" altLang="en-US" sz="2800" b="1"/>
              <a:t>ɒ</a:t>
            </a:r>
            <a:r>
              <a:rPr lang="en-US" altLang="ru-RU" sz="2800" b="1"/>
              <a:t>l</a:t>
            </a:r>
            <a:r>
              <a:rPr lang="en-US" altLang="en-US" sz="2800" b="1"/>
              <a:t>ə</a:t>
            </a:r>
            <a:r>
              <a:rPr lang="en-US" altLang="ru-RU" sz="2800" b="1"/>
              <a:t>n</a:t>
            </a:r>
            <a:r>
              <a:rPr lang="en-US" altLang="en-US" sz="2800" b="1"/>
              <a:t>ɪ</a:t>
            </a:r>
            <a:r>
              <a:rPr lang="en-US" altLang="ru-RU" sz="2800" b="1"/>
              <a:t>]</a:t>
            </a:r>
            <a:r>
              <a:rPr lang="ru-RU" altLang="en-US" sz="2800" b="1"/>
              <a:t> - </a:t>
            </a:r>
            <a:r>
              <a:rPr lang="en-US" altLang="en-US" sz="2800" b="1"/>
              <a:t>колония</a:t>
            </a:r>
            <a:r>
              <a:rPr lang="en-US" altLang="ru-RU" sz="2800" b="1"/>
              <a:t> </a:t>
            </a:r>
            <a:endParaRPr lang="en-US" altLang="ru-RU" sz="2800" b="1"/>
          </a:p>
          <a:p>
            <a:pPr marL="0" indent="0">
              <a:lnSpc>
                <a:spcPct val="150000"/>
              </a:lnSpc>
              <a:buNone/>
            </a:pPr>
            <a:r>
              <a:rPr lang="ru-RU" altLang="en-US" sz="2800" b="1"/>
              <a:t>3. </a:t>
            </a:r>
            <a:r>
              <a:rPr lang="en-US" altLang="ru-RU" sz="2800" b="1"/>
              <a:t>emigrants</a:t>
            </a:r>
            <a:r>
              <a:rPr lang="ru-RU" altLang="en-US" sz="2800" b="1"/>
              <a:t> </a:t>
            </a:r>
            <a:r>
              <a:rPr lang="en-US" altLang="ru-RU" sz="2800" b="1"/>
              <a:t>[</a:t>
            </a:r>
            <a:r>
              <a:rPr lang="en-US" altLang="en-US" sz="2800" b="1"/>
              <a:t>ˈ</a:t>
            </a:r>
            <a:r>
              <a:rPr lang="en-US" altLang="ru-RU" sz="2800" b="1"/>
              <a:t>em</a:t>
            </a:r>
            <a:r>
              <a:rPr lang="en-US" altLang="en-US" sz="2800" b="1"/>
              <a:t>ɪ</a:t>
            </a:r>
            <a:r>
              <a:rPr lang="en-US" altLang="ru-RU" sz="2800" b="1"/>
              <a:t>gr</a:t>
            </a:r>
            <a:r>
              <a:rPr lang="en-US" altLang="en-US" sz="2800" b="1"/>
              <a:t>ə</a:t>
            </a:r>
            <a:r>
              <a:rPr lang="en-US" altLang="ru-RU" sz="2800" b="1"/>
              <a:t>nts]</a:t>
            </a:r>
            <a:r>
              <a:rPr lang="ru-RU" altLang="en-US" sz="2800" b="1"/>
              <a:t> - </a:t>
            </a:r>
            <a:r>
              <a:rPr lang="en-US" altLang="en-US" sz="2800" b="1"/>
              <a:t>иммигранты</a:t>
            </a:r>
            <a:endParaRPr lang="en-US" altLang="en-US" sz="28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ru-RU" sz="2800" b="1"/>
              <a:t>4. famous</a:t>
            </a:r>
            <a:r>
              <a:rPr lang="ru-RU" altLang="en-US" sz="2800" b="1"/>
              <a:t> </a:t>
            </a:r>
            <a:r>
              <a:rPr lang="en-US" altLang="ru-RU" sz="2800" b="1"/>
              <a:t>[</a:t>
            </a:r>
            <a:r>
              <a:rPr lang="en-US" altLang="en-US" sz="2800" b="1"/>
              <a:t>ˈ</a:t>
            </a:r>
            <a:r>
              <a:rPr lang="en-US" altLang="ru-RU" sz="2800" b="1"/>
              <a:t>fe</a:t>
            </a:r>
            <a:r>
              <a:rPr lang="en-US" altLang="en-US" sz="2800" b="1"/>
              <a:t>ɪ</a:t>
            </a:r>
            <a:r>
              <a:rPr lang="en-US" altLang="ru-RU" sz="2800" b="1"/>
              <a:t>m</a:t>
            </a:r>
            <a:r>
              <a:rPr lang="en-US" altLang="en-US" sz="2800" b="1"/>
              <a:t>ə</a:t>
            </a:r>
            <a:r>
              <a:rPr lang="en-US" altLang="ru-RU" sz="2800" b="1"/>
              <a:t>s]</a:t>
            </a:r>
            <a:r>
              <a:rPr lang="ru-RU" altLang="en-US" sz="2800" b="1"/>
              <a:t> - </a:t>
            </a:r>
            <a:r>
              <a:rPr lang="en-US" altLang="en-US" sz="2800" b="1"/>
              <a:t>знаменитый</a:t>
            </a:r>
            <a:endParaRPr lang="en-US" altLang="en-US" sz="28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en-US" sz="2800" b="1"/>
              <a:t>5. </a:t>
            </a:r>
            <a:r>
              <a:rPr lang="en-US" altLang="ru-RU" sz="2800" b="1"/>
              <a:t>monarch</a:t>
            </a:r>
            <a:r>
              <a:rPr lang="ru-RU" altLang="en-US" sz="2800" b="1"/>
              <a:t> </a:t>
            </a:r>
            <a:r>
              <a:rPr lang="en-US" altLang="ru-RU" sz="2800" b="1"/>
              <a:t>[</a:t>
            </a:r>
            <a:r>
              <a:rPr lang="en-US" altLang="en-US" sz="2800" b="1"/>
              <a:t>ˈ</a:t>
            </a:r>
            <a:r>
              <a:rPr lang="en-US" altLang="ru-RU" sz="2800" b="1"/>
              <a:t>m</a:t>
            </a:r>
            <a:r>
              <a:rPr lang="en-US" altLang="en-US" sz="2800" b="1"/>
              <a:t>ɒ</a:t>
            </a:r>
            <a:r>
              <a:rPr lang="en-US" altLang="ru-RU" sz="2800" b="1"/>
              <a:t>n</a:t>
            </a:r>
            <a:r>
              <a:rPr lang="en-US" altLang="en-US" sz="2800" b="1"/>
              <a:t>ə</a:t>
            </a:r>
            <a:r>
              <a:rPr lang="en-US" altLang="ru-RU" sz="2800" b="1"/>
              <a:t>k]</a:t>
            </a:r>
            <a:r>
              <a:rPr lang="ru-RU" altLang="en-US" sz="2800" b="1"/>
              <a:t> - </a:t>
            </a:r>
            <a:r>
              <a:rPr lang="en-US" altLang="en-US" sz="2800" b="1"/>
              <a:t>монарх</a:t>
            </a:r>
            <a:endParaRPr lang="en-US" altLang="en-US" sz="2800" b="1"/>
          </a:p>
          <a:p>
            <a:pPr marL="0" indent="0">
              <a:lnSpc>
                <a:spcPct val="150000"/>
              </a:lnSpc>
              <a:buNone/>
            </a:pPr>
            <a:r>
              <a:rPr lang="ru-RU" altLang="en-US" sz="2800" b="1"/>
              <a:t>6. </a:t>
            </a:r>
            <a:r>
              <a:rPr lang="en-US" altLang="ru-RU" sz="2800" b="1"/>
              <a:t>state</a:t>
            </a:r>
            <a:r>
              <a:rPr lang="ru-RU" altLang="en-US" sz="2800" b="1"/>
              <a:t> </a:t>
            </a:r>
            <a:r>
              <a:rPr lang="en-US" altLang="ru-RU" sz="2800" b="1"/>
              <a:t>[ste</a:t>
            </a:r>
            <a:r>
              <a:rPr lang="en-US" altLang="en-US" sz="2800" b="1"/>
              <a:t>ɪ</a:t>
            </a:r>
            <a:r>
              <a:rPr lang="en-US" altLang="ru-RU" sz="2800" b="1"/>
              <a:t>t]</a:t>
            </a:r>
            <a:r>
              <a:rPr lang="ru-RU" altLang="en-US" sz="2800" b="1"/>
              <a:t> -штат</a:t>
            </a:r>
            <a:endParaRPr lang="ru-RU" altLang="en-US" sz="2800" b="1"/>
          </a:p>
          <a:p>
            <a:pPr marL="0" indent="0">
              <a:lnSpc>
                <a:spcPct val="150000"/>
              </a:lnSpc>
              <a:buNone/>
            </a:pPr>
            <a:r>
              <a:rPr lang="ru-RU" altLang="en-US" sz="2800" b="1"/>
              <a:t>7. </a:t>
            </a:r>
            <a:r>
              <a:rPr lang="en-US" altLang="ru-RU" sz="2800" b="1"/>
              <a:t>sights</a:t>
            </a:r>
            <a:r>
              <a:rPr lang="ru-RU" altLang="en-US" sz="2800" b="1"/>
              <a:t> </a:t>
            </a:r>
            <a:r>
              <a:rPr lang="en-US" altLang="ru-RU" sz="2800" b="1"/>
              <a:t>[sa</a:t>
            </a:r>
            <a:r>
              <a:rPr lang="en-US" altLang="en-US" sz="2800" b="1"/>
              <a:t>ɪ</a:t>
            </a:r>
            <a:r>
              <a:rPr lang="en-US" altLang="ru-RU" sz="2800" b="1"/>
              <a:t>t]</a:t>
            </a:r>
            <a:r>
              <a:rPr lang="ru-RU" altLang="en-US" sz="2800" b="1"/>
              <a:t> - д</a:t>
            </a:r>
            <a:r>
              <a:rPr lang="en-US" altLang="en-US" sz="2800" b="1"/>
              <a:t>остопримечательности</a:t>
            </a:r>
            <a:endParaRPr lang="en-US" altLang="en-US" sz="28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en-US" sz="2800" b="1"/>
              <a:t>8. </a:t>
            </a:r>
            <a:r>
              <a:rPr lang="en-US" altLang="ru-RU" sz="2800" b="1"/>
              <a:t>prison</a:t>
            </a:r>
            <a:r>
              <a:rPr lang="ru-RU" altLang="en-US" sz="2800" b="1"/>
              <a:t> </a:t>
            </a:r>
            <a:r>
              <a:rPr lang="en-US" altLang="ru-RU" sz="2800" b="1"/>
              <a:t>[pr</a:t>
            </a:r>
            <a:r>
              <a:rPr lang="en-US" altLang="en-US" sz="2800" b="1"/>
              <a:t>ɪ</a:t>
            </a:r>
            <a:r>
              <a:rPr lang="en-US" altLang="ru-RU" sz="2800" b="1"/>
              <a:t>zn]</a:t>
            </a:r>
            <a:r>
              <a:rPr lang="ru-RU" altLang="en-US" sz="2800" b="1"/>
              <a:t> - </a:t>
            </a:r>
            <a:r>
              <a:rPr lang="en-US" altLang="en-US" sz="2800" b="1"/>
              <a:t>тюрьма</a:t>
            </a:r>
            <a:endParaRPr lang="en-US" altLang="en-US" sz="2800" b="1"/>
          </a:p>
          <a:p>
            <a:pPr marL="0" indent="0">
              <a:buNone/>
            </a:pPr>
            <a:endParaRPr lang="en-US" altLang="en-US" sz="2800" b="1"/>
          </a:p>
        </p:txBody>
      </p:sp>
    </p:spTree>
  </p:cSld>
  <p:clrMapOvr>
    <a:masterClrMapping/>
  </p:clrMapOvr>
  <p:transition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Факты об АВСТРАЛИИ. Видеоурок на английском языке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630" y="404495"/>
            <a:ext cx="8901430" cy="576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09625"/>
          </a:xfrm>
        </p:spPr>
        <p:txBody>
          <a:bodyPr/>
          <a:p>
            <a:r>
              <a:rPr lang="en-US" alt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Answer the questions</a:t>
            </a:r>
            <a:endParaRPr lang="en-US" altLang="ru-RU" sz="32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15925" y="1216660"/>
            <a:ext cx="8270875" cy="4909820"/>
          </a:xfrm>
        </p:spPr>
        <p:txBody>
          <a:bodyPr>
            <a:normAutofit fontScale="70000"/>
          </a:bodyPr>
          <a:p>
            <a:r>
              <a:rPr lang="en-US" altLang="ru-RU" sz="3430" b="1"/>
              <a:t>1. What is the name of the capital of Australia?</a:t>
            </a:r>
            <a:endParaRPr lang="en-US" altLang="ru-RU" sz="3430" b="1"/>
          </a:p>
          <a:p>
            <a:r>
              <a:rPr lang="en-US" altLang="ru-RU" sz="3430"/>
              <a:t>a) Sydney </a:t>
            </a:r>
            <a:r>
              <a:rPr lang="ru-RU" altLang="en-US" sz="3430"/>
              <a:t>                    </a:t>
            </a:r>
            <a:r>
              <a:rPr lang="en-US" altLang="ru-RU" sz="3430"/>
              <a:t>b)</a:t>
            </a:r>
            <a:r>
              <a:rPr lang="ru-RU" altLang="en-US" sz="3430"/>
              <a:t> </a:t>
            </a:r>
            <a:r>
              <a:rPr lang="en-US" altLang="ru-RU" sz="3430"/>
              <a:t>Canberra                    c) Perth</a:t>
            </a:r>
            <a:endParaRPr lang="en-US" altLang="ru-RU" sz="3430"/>
          </a:p>
          <a:p>
            <a:r>
              <a:rPr lang="en-US" altLang="ru-RU" sz="3430" b="1"/>
              <a:t>2. What is the name of Australia's largest city?</a:t>
            </a:r>
            <a:r>
              <a:rPr lang="en-US" altLang="ru-RU" sz="3430"/>
              <a:t> </a:t>
            </a:r>
            <a:endParaRPr lang="en-US" altLang="ru-RU" sz="3430"/>
          </a:p>
          <a:p>
            <a:r>
              <a:rPr lang="en-US" altLang="ru-RU" sz="3430"/>
              <a:t>a) Sydney                     b)</a:t>
            </a:r>
            <a:r>
              <a:rPr lang="ru-RU" altLang="en-US" sz="3430"/>
              <a:t> </a:t>
            </a:r>
            <a:r>
              <a:rPr lang="en-US" altLang="ru-RU" sz="3430"/>
              <a:t>Canberra                    c) Melbourne</a:t>
            </a:r>
            <a:endParaRPr lang="en-US" altLang="ru-RU" sz="3430"/>
          </a:p>
          <a:p>
            <a:r>
              <a:rPr lang="en-US" altLang="ru-RU" sz="3430" b="1"/>
              <a:t>3. What were the names of the people who were found there?</a:t>
            </a:r>
            <a:endParaRPr lang="en-US" altLang="ru-RU" sz="3430" b="1"/>
          </a:p>
          <a:p>
            <a:r>
              <a:rPr lang="en-US" altLang="ru-RU" sz="3430"/>
              <a:t>a) British                       b) emigrants                 c) aborigines</a:t>
            </a:r>
            <a:endParaRPr lang="en-US" altLang="ru-RU" sz="3430"/>
          </a:p>
          <a:p>
            <a:r>
              <a:rPr lang="en-US" altLang="ru-RU" sz="3430" b="1"/>
              <a:t>4. How many federal states are there in Australia?</a:t>
            </a:r>
            <a:r>
              <a:rPr lang="en-US" altLang="ru-RU" sz="3430"/>
              <a:t> </a:t>
            </a:r>
            <a:endParaRPr lang="en-US" altLang="ru-RU" sz="3430"/>
          </a:p>
          <a:p>
            <a:r>
              <a:rPr lang="en-US" altLang="ru-RU" sz="3430"/>
              <a:t>a) 8                                 b) 7                                c) 6 </a:t>
            </a:r>
            <a:endParaRPr lang="en-US" altLang="ru-RU" sz="3430"/>
          </a:p>
          <a:p>
            <a:r>
              <a:rPr lang="en-US" altLang="ru-RU" sz="3430" b="1"/>
              <a:t>5.</a:t>
            </a:r>
            <a:r>
              <a:rPr lang="ru-RU" altLang="en-US" sz="3430" b="1"/>
              <a:t> </a:t>
            </a:r>
            <a:r>
              <a:rPr lang="en-US" altLang="ru-RU" sz="3430" b="1"/>
              <a:t>What is the name of Australia's island?</a:t>
            </a:r>
            <a:endParaRPr lang="en-US" altLang="ru-RU" sz="3430" b="1"/>
          </a:p>
          <a:p>
            <a:r>
              <a:rPr lang="en-US" altLang="ru-RU" sz="3430"/>
              <a:t>a) Victoria                 </a:t>
            </a:r>
            <a:r>
              <a:rPr lang="ru-RU" altLang="en-US" sz="3430"/>
              <a:t>     </a:t>
            </a:r>
            <a:r>
              <a:rPr lang="en-US" altLang="ru-RU" sz="3430"/>
              <a:t>b) Tasmania</a:t>
            </a:r>
            <a:r>
              <a:rPr lang="ru-RU" altLang="en-US" sz="3430">
                <a:sym typeface="+mn-ea"/>
              </a:rPr>
              <a:t>              </a:t>
            </a:r>
            <a:r>
              <a:rPr lang="en-US" altLang="ru-RU" sz="3430">
                <a:sym typeface="+mn-ea"/>
              </a:rPr>
              <a:t>   </a:t>
            </a:r>
            <a:r>
              <a:rPr lang="en-US" altLang="ru-RU" sz="3430"/>
              <a:t>c) Queensland</a:t>
            </a:r>
            <a:endParaRPr lang="en-US" altLang="ru-RU" sz="3430"/>
          </a:p>
        </p:txBody>
      </p:sp>
    </p:spTree>
  </p:cSld>
  <p:clrMapOvr>
    <a:masterClrMapping/>
  </p:clrMapOvr>
  <p:transition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Answers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ru-RU"/>
              <a:t>1. b</a:t>
            </a:r>
            <a:r>
              <a:rPr lang="ru-RU" altLang="en-US"/>
              <a:t> </a:t>
            </a:r>
            <a:r>
              <a:rPr lang="en-US" altLang="ru-RU">
                <a:sym typeface="+mn-ea"/>
              </a:rPr>
              <a:t>Canberra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2. a</a:t>
            </a:r>
            <a:r>
              <a:rPr lang="ru-RU" altLang="en-US"/>
              <a:t> </a:t>
            </a:r>
            <a:r>
              <a:rPr lang="en-US" altLang="ru-RU">
                <a:sym typeface="+mn-ea"/>
              </a:rPr>
              <a:t>Sydney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3. c</a:t>
            </a:r>
            <a:r>
              <a:rPr lang="ru-RU" altLang="en-US"/>
              <a:t> </a:t>
            </a:r>
            <a:r>
              <a:rPr lang="en-US" altLang="ru-RU">
                <a:sym typeface="+mn-ea"/>
              </a:rPr>
              <a:t>aborigines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4. c</a:t>
            </a:r>
            <a:r>
              <a:rPr lang="ru-RU" altLang="en-US"/>
              <a:t> 6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5. b</a:t>
            </a:r>
            <a:r>
              <a:rPr lang="ru-RU" altLang="en-US"/>
              <a:t> </a:t>
            </a:r>
            <a:r>
              <a:rPr lang="en-US" altLang="ru-RU">
                <a:sym typeface="+mn-ea"/>
              </a:rPr>
              <a:t>Tasmania</a:t>
            </a:r>
            <a:endParaRPr lang="ru-RU" altLang="en-US"/>
          </a:p>
        </p:txBody>
      </p:sp>
    </p:spTree>
  </p:cSld>
  <p:clrMapOvr>
    <a:masterClrMapping/>
  </p:clrMapOvr>
  <p:transition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Use already, ever, never, just, yet to complete these sentences.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>
              <a:lnSpc>
                <a:spcPct val="150000"/>
              </a:lnSpc>
            </a:pPr>
            <a:r>
              <a:rPr lang="en-US" altLang="ru-RU"/>
              <a:t>1. They have ________ seen the Sydney Opera House.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2. My family has _______ arrived in Australia.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3. I have ________</a:t>
            </a:r>
            <a:r>
              <a:rPr lang="ru-RU" altLang="en-US"/>
              <a:t> </a:t>
            </a:r>
            <a:r>
              <a:rPr lang="en-US" altLang="en-US"/>
              <a:t>seen</a:t>
            </a:r>
            <a:r>
              <a:rPr lang="en-US" altLang="ru-RU"/>
              <a:t> a kangaroo.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4. Have you _______ visited Bondi Beach?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/>
              <a:t>5. Haven't you been to Sydney ______?</a:t>
            </a:r>
            <a:endParaRPr lang="en-US" altLang="ru-RU"/>
          </a:p>
        </p:txBody>
      </p:sp>
    </p:spTree>
  </p:cSld>
  <p:clrMapOvr>
    <a:masterClrMapping/>
  </p:clrMapOvr>
  <p:transition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Answers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>
              <a:lnSpc>
                <a:spcPct val="150000"/>
              </a:lnSpc>
            </a:pPr>
            <a:r>
              <a:rPr lang="en-US" altLang="ru-RU">
                <a:sym typeface="+mn-ea"/>
              </a:rPr>
              <a:t>1. They have</a:t>
            </a:r>
            <a:r>
              <a:rPr lang="en-US" altLang="ru-RU">
                <a:solidFill>
                  <a:srgbClr val="FF0000"/>
                </a:solidFill>
                <a:sym typeface="+mn-ea"/>
              </a:rPr>
              <a:t> already</a:t>
            </a:r>
            <a:r>
              <a:rPr lang="ru-RU" altLang="en-US">
                <a:solidFill>
                  <a:srgbClr val="FF0000"/>
                </a:solidFill>
                <a:sym typeface="+mn-ea"/>
              </a:rPr>
              <a:t>/</a:t>
            </a:r>
            <a:r>
              <a:rPr lang="en-US" altLang="en-US">
                <a:solidFill>
                  <a:srgbClr val="FF0000"/>
                </a:solidFill>
                <a:sym typeface="+mn-ea"/>
              </a:rPr>
              <a:t>never</a:t>
            </a:r>
            <a:r>
              <a:rPr lang="en-US" altLang="ru-RU">
                <a:sym typeface="+mn-ea"/>
              </a:rPr>
              <a:t> seen the Sydney Opera House.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>
                <a:sym typeface="+mn-ea"/>
              </a:rPr>
              <a:t>2. My family has </a:t>
            </a:r>
            <a:r>
              <a:rPr lang="en-US" altLang="ru-RU">
                <a:solidFill>
                  <a:srgbClr val="FF0000"/>
                </a:solidFill>
                <a:sym typeface="+mn-ea"/>
              </a:rPr>
              <a:t>just</a:t>
            </a:r>
            <a:r>
              <a:rPr lang="en-US" altLang="ru-RU">
                <a:sym typeface="+mn-ea"/>
              </a:rPr>
              <a:t> arrived in Australia.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>
                <a:sym typeface="+mn-ea"/>
              </a:rPr>
              <a:t>3. I have </a:t>
            </a:r>
            <a:r>
              <a:rPr lang="en-US" altLang="ru-RU">
                <a:solidFill>
                  <a:srgbClr val="FF0000"/>
                </a:solidFill>
                <a:sym typeface="+mn-ea"/>
              </a:rPr>
              <a:t>never</a:t>
            </a:r>
            <a:r>
              <a:rPr lang="ru-RU" altLang="ru-RU">
                <a:solidFill>
                  <a:srgbClr val="FF0000"/>
                </a:solidFill>
                <a:sym typeface="+mn-ea"/>
              </a:rPr>
              <a:t>/</a:t>
            </a:r>
            <a:r>
              <a:rPr lang="en-US" altLang="ru-RU">
                <a:solidFill>
                  <a:srgbClr val="FF0000"/>
                </a:solidFill>
                <a:sym typeface="+mn-ea"/>
              </a:rPr>
              <a:t>already</a:t>
            </a:r>
            <a:r>
              <a:rPr lang="en-US" altLang="ru-RU">
                <a:sym typeface="+mn-ea"/>
              </a:rPr>
              <a:t> seen a kangaroo.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>
                <a:sym typeface="+mn-ea"/>
              </a:rPr>
              <a:t>4. Have you </a:t>
            </a:r>
            <a:r>
              <a:rPr lang="en-US" altLang="ru-RU">
                <a:solidFill>
                  <a:srgbClr val="FF0000"/>
                </a:solidFill>
                <a:sym typeface="+mn-ea"/>
              </a:rPr>
              <a:t>ever</a:t>
            </a:r>
            <a:r>
              <a:rPr lang="en-US" altLang="ru-RU">
                <a:sym typeface="+mn-ea"/>
              </a:rPr>
              <a:t> visited Bondi Beach?</a:t>
            </a:r>
            <a:endParaRPr lang="en-US" altLang="ru-RU"/>
          </a:p>
          <a:p>
            <a:pPr>
              <a:lnSpc>
                <a:spcPct val="150000"/>
              </a:lnSpc>
            </a:pPr>
            <a:r>
              <a:rPr lang="en-US" altLang="ru-RU">
                <a:sym typeface="+mn-ea"/>
              </a:rPr>
              <a:t>5. Haven't you been to Sydney </a:t>
            </a:r>
            <a:r>
              <a:rPr lang="en-US" altLang="ru-RU">
                <a:solidFill>
                  <a:srgbClr val="FF0000"/>
                </a:solidFill>
                <a:sym typeface="+mn-ea"/>
              </a:rPr>
              <a:t>yet</a:t>
            </a:r>
            <a:r>
              <a:rPr lang="en-US" altLang="ru-RU">
                <a:sym typeface="+mn-ea"/>
              </a:rPr>
              <a:t>?</a:t>
            </a:r>
            <a:endParaRPr lang="en-US" altLang="ru-RU"/>
          </a:p>
          <a:p>
            <a:endParaRPr lang="ru-RU" altLang="en-US"/>
          </a:p>
        </p:txBody>
      </p:sp>
    </p:spTree>
  </p:cSld>
  <p:clrMapOvr>
    <a:masterClrMapping/>
  </p:clrMapOvr>
  <p:transition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+mn-ea"/>
              </a:rPr>
              <a:t>Connect the photo with the name</a:t>
            </a:r>
            <a:endParaRPr lang="en-US" altLang="ru-RU"/>
          </a:p>
        </p:txBody>
      </p:sp>
      <p:pic>
        <p:nvPicPr>
          <p:cNvPr id="4" name="Замещающее содержимое 3" descr="аборигены"/>
          <p:cNvPicPr>
            <a:picLocks noChangeAspect="1"/>
          </p:cNvPicPr>
          <p:nvPr>
            <p:ph idx="1"/>
          </p:nvPr>
        </p:nvPicPr>
        <p:blipFill>
          <a:blip r:embed="rId1"/>
          <a:srcRect r="7965"/>
          <a:stretch>
            <a:fillRect/>
          </a:stretch>
        </p:blipFill>
        <p:spPr>
          <a:xfrm>
            <a:off x="3348355" y="3716655"/>
            <a:ext cx="2819400" cy="2193925"/>
          </a:xfrm>
          <a:prstGeom prst="rect">
            <a:avLst/>
          </a:prstGeom>
        </p:spPr>
      </p:pic>
      <p:pic>
        <p:nvPicPr>
          <p:cNvPr id="5" name="Изображение 4" descr="австралия"/>
          <p:cNvPicPr>
            <a:picLocks noChangeAspect="1"/>
          </p:cNvPicPr>
          <p:nvPr/>
        </p:nvPicPr>
        <p:blipFill>
          <a:blip r:embed="rId2"/>
          <a:srcRect t="9103"/>
          <a:stretch>
            <a:fillRect/>
          </a:stretch>
        </p:blipFill>
        <p:spPr>
          <a:xfrm>
            <a:off x="6355715" y="3716655"/>
            <a:ext cx="2489200" cy="2162175"/>
          </a:xfrm>
          <a:prstGeom prst="rect">
            <a:avLst/>
          </a:prstGeom>
        </p:spPr>
      </p:pic>
      <p:pic>
        <p:nvPicPr>
          <p:cNvPr id="6" name="Изображение 5" descr="тасмания"/>
          <p:cNvPicPr>
            <a:picLocks noChangeAspect="1"/>
          </p:cNvPicPr>
          <p:nvPr/>
        </p:nvPicPr>
        <p:blipFill>
          <a:blip r:embed="rId3"/>
          <a:srcRect b="12200"/>
          <a:stretch>
            <a:fillRect/>
          </a:stretch>
        </p:blipFill>
        <p:spPr>
          <a:xfrm>
            <a:off x="6303645" y="1196340"/>
            <a:ext cx="2484755" cy="2088515"/>
          </a:xfrm>
          <a:prstGeom prst="rect">
            <a:avLst/>
          </a:prstGeom>
        </p:spPr>
      </p:pic>
      <p:pic>
        <p:nvPicPr>
          <p:cNvPr id="7" name="Изображение 6" descr="Камберр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845" y="3716655"/>
            <a:ext cx="2876550" cy="2154555"/>
          </a:xfrm>
          <a:prstGeom prst="rect">
            <a:avLst/>
          </a:prstGeom>
        </p:spPr>
      </p:pic>
      <p:pic>
        <p:nvPicPr>
          <p:cNvPr id="8" name="Изображение 7" descr="Операхаус"/>
          <p:cNvPicPr>
            <a:picLocks noChangeAspect="1"/>
          </p:cNvPicPr>
          <p:nvPr/>
        </p:nvPicPr>
        <p:blipFill>
          <a:blip r:embed="rId5"/>
          <a:srcRect l="8446" r="20744" b="13175"/>
          <a:stretch>
            <a:fillRect/>
          </a:stretch>
        </p:blipFill>
        <p:spPr>
          <a:xfrm>
            <a:off x="3348355" y="1260475"/>
            <a:ext cx="2798445" cy="2174240"/>
          </a:xfrm>
          <a:prstGeom prst="rect">
            <a:avLst/>
          </a:prstGeom>
        </p:spPr>
      </p:pic>
      <p:pic>
        <p:nvPicPr>
          <p:cNvPr id="9" name="Изображение 8" descr="боди пляж"/>
          <p:cNvPicPr>
            <a:picLocks noChangeAspect="1"/>
          </p:cNvPicPr>
          <p:nvPr/>
        </p:nvPicPr>
        <p:blipFill>
          <a:blip r:embed="rId6"/>
          <a:srcRect r="9627"/>
          <a:stretch>
            <a:fillRect/>
          </a:stretch>
        </p:blipFill>
        <p:spPr>
          <a:xfrm>
            <a:off x="334645" y="1268730"/>
            <a:ext cx="2792095" cy="2165985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457200" y="1278255"/>
            <a:ext cx="773430" cy="554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b="1">
                <a:solidFill>
                  <a:schemeClr val="bg1"/>
                </a:solidFill>
              </a:rPr>
              <a:t>1.</a:t>
            </a:r>
            <a:endParaRPr lang="ru-RU" altLang="en-US" sz="2400" b="1">
              <a:solidFill>
                <a:schemeClr val="bg1"/>
              </a:solidFill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3472815" y="1295400"/>
            <a:ext cx="508635" cy="69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b="1">
                <a:solidFill>
                  <a:schemeClr val="bg1"/>
                </a:solidFill>
              </a:rPr>
              <a:t>2.</a:t>
            </a:r>
            <a:endParaRPr lang="ru-RU" altLang="en-US" sz="2400" b="1">
              <a:solidFill>
                <a:schemeClr val="bg1"/>
              </a:solidFill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477635" y="1260475"/>
            <a:ext cx="544830" cy="719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b="1">
                <a:solidFill>
                  <a:schemeClr val="bg1"/>
                </a:solidFill>
              </a:rPr>
              <a:t>3.</a:t>
            </a:r>
            <a:endParaRPr lang="ru-RU" altLang="en-US" sz="2400" b="1">
              <a:solidFill>
                <a:schemeClr val="bg1"/>
              </a:solidFill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499110" y="3739515"/>
            <a:ext cx="404495" cy="424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b="1">
                <a:solidFill>
                  <a:schemeClr val="bg1"/>
                </a:solidFill>
              </a:rPr>
              <a:t>4.</a:t>
            </a:r>
            <a:endParaRPr lang="ru-RU" altLang="en-US" sz="2400" b="1">
              <a:solidFill>
                <a:schemeClr val="bg1"/>
              </a:solidFill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3467735" y="3773805"/>
            <a:ext cx="32956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b="1">
                <a:solidFill>
                  <a:schemeClr val="bg1"/>
                </a:solidFill>
              </a:rPr>
              <a:t>5.</a:t>
            </a:r>
            <a:endParaRPr lang="ru-RU" altLang="en-US" sz="2400" b="1">
              <a:solidFill>
                <a:schemeClr val="bg1"/>
              </a:solidFill>
            </a:endParaRP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6477635" y="3774440"/>
            <a:ext cx="31813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b="1">
                <a:solidFill>
                  <a:schemeClr val="bg1"/>
                </a:solidFill>
              </a:rPr>
              <a:t>6</a:t>
            </a:r>
            <a:r>
              <a:rPr lang="ru-RU" altLang="en-US"/>
              <a:t>.</a:t>
            </a:r>
            <a:endParaRPr lang="ru-RU" altLang="en-US"/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224155" y="6054090"/>
            <a:ext cx="8433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ru-RU" b="1"/>
              <a:t>a) Canberra,  b) Opera House,  c) Bondi Beach,  d) Australia,  e) Tasmania,  f) Aborigines</a:t>
            </a:r>
            <a:endParaRPr lang="ru-RU" altLang="en-US" b="1"/>
          </a:p>
        </p:txBody>
      </p:sp>
    </p:spTree>
  </p:cSld>
  <p:clrMapOvr>
    <a:masterClrMapping/>
  </p:clrMapOvr>
  <p:transition>
    <p:wheel spokes="1"/>
  </p:transition>
</p:sld>
</file>

<file path=ppt/tags/tag1.xml><?xml version="1.0" encoding="utf-8"?>
<p:tagLst xmlns:p="http://schemas.openxmlformats.org/presentationml/2006/main">
  <p:tag name="KSO_WM_MEDIACOVER_FLAG" val="1"/>
  <p:tag name="KSO_WM_UNIT_MEDIACOVER_BTN_STATE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3368</Words>
  <Application>WPS Presentation</Application>
  <PresentationFormat>Экран (4:3)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SimSun</vt:lpstr>
      <vt:lpstr>Wingdings</vt:lpstr>
      <vt:lpstr>Calibri</vt:lpstr>
      <vt:lpstr>Microsoft YaHei</vt:lpstr>
      <vt:lpstr>Arial Unicode MS</vt:lpstr>
      <vt:lpstr>Тема Office</vt:lpstr>
      <vt:lpstr>What do you think the topic of the lesson is today?</vt:lpstr>
      <vt:lpstr>PowerPoint 演示文稿</vt:lpstr>
      <vt:lpstr>Vocabulary</vt:lpstr>
      <vt:lpstr>PowerPoint 演示文稿</vt:lpstr>
      <vt:lpstr>Answer the questions</vt:lpstr>
      <vt:lpstr>Answers</vt:lpstr>
      <vt:lpstr>Use already, ever, never, just, yet to complete these sentences.</vt:lpstr>
      <vt:lpstr>Answers</vt:lpstr>
      <vt:lpstr>Connect the photo with the name</vt:lpstr>
      <vt:lpstr>Answers</vt:lpstr>
      <vt:lpstr>Read the letter and remember the information</vt:lpstr>
      <vt:lpstr>Are these facts True (T) or False (F)</vt:lpstr>
      <vt:lpstr>Fixing</vt:lpstr>
      <vt:lpstr>Reflection: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rekom</dc:creator>
  <cp:lastModifiedBy>g</cp:lastModifiedBy>
  <cp:revision>48</cp:revision>
  <dcterms:created xsi:type="dcterms:W3CDTF">2014-06-11T16:59:00Z</dcterms:created>
  <dcterms:modified xsi:type="dcterms:W3CDTF">2026-01-29T15:39:33Z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0A500F36E2C34407895C05333CF49B82_12</vt:lpwstr>
  </property>
  <property fmtid="{D5CDD505-2E9C-101B-9397-08002B2CF9AE}" pid="3" name="KSOProductBuildVer">
    <vt:lpwstr>1049-12.2.0.23196</vt:lpwstr>
  </property>
</Properties>
</file>