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256" r:id="rId2"/>
    <p:sldId id="274" r:id="rId3"/>
    <p:sldId id="257" r:id="rId4"/>
    <p:sldId id="258" r:id="rId5"/>
    <p:sldId id="264" r:id="rId6"/>
    <p:sldId id="259" r:id="rId7"/>
    <p:sldId id="260" r:id="rId8"/>
    <p:sldId id="272" r:id="rId9"/>
    <p:sldId id="265" r:id="rId10"/>
    <p:sldId id="267" r:id="rId11"/>
    <p:sldId id="266" r:id="rId12"/>
    <p:sldId id="270" r:id="rId13"/>
    <p:sldId id="268" r:id="rId14"/>
    <p:sldId id="271" r:id="rId15"/>
    <p:sldId id="262" r:id="rId16"/>
    <p:sldId id="273" r:id="rId17"/>
    <p:sldId id="269" r:id="rId18"/>
    <p:sldId id="261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0" d="100"/>
          <a:sy n="70" d="100"/>
        </p:scale>
        <p:origin x="-1166" y="-365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ownloads\&#1044;&#1080;&#1085;&#1072;&#1084;&#1080;&#1082;&#1072;%20&#1042;&#105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Лист1!$C$18</c:f>
              <c:strCache>
                <c:ptCount val="1"/>
                <c:pt idx="0">
                  <c:v>октябрь 2025</c:v>
                </c:pt>
              </c:strCache>
            </c:strRef>
          </c:tx>
          <c:invertIfNegative val="0"/>
          <c:cat>
            <c:multiLvlStrRef>
              <c:f>Лист1!$A$19:$B$30</c:f>
              <c:multiLvlStrCache>
                <c:ptCount val="12"/>
                <c:lvl>
                  <c:pt idx="0">
                    <c:v>Низкий              </c:v>
                  </c:pt>
                  <c:pt idx="1">
                    <c:v>средний</c:v>
                  </c:pt>
                  <c:pt idx="2">
                    <c:v>высокий</c:v>
                  </c:pt>
                  <c:pt idx="3">
                    <c:v>Низкий              </c:v>
                  </c:pt>
                  <c:pt idx="4">
                    <c:v>средний</c:v>
                  </c:pt>
                  <c:pt idx="5">
                    <c:v>высокий</c:v>
                  </c:pt>
                  <c:pt idx="6">
                    <c:v>Низкий              </c:v>
                  </c:pt>
                  <c:pt idx="7">
                    <c:v>средний</c:v>
                  </c:pt>
                  <c:pt idx="8">
                    <c:v>высокий</c:v>
                  </c:pt>
                  <c:pt idx="9">
                    <c:v>Низкий              </c:v>
                  </c:pt>
                  <c:pt idx="10">
                    <c:v>средний</c:v>
                  </c:pt>
                  <c:pt idx="11">
                    <c:v>высокий</c:v>
                  </c:pt>
                </c:lvl>
                <c:lvl>
                  <c:pt idx="0">
                    <c:v>Творческая инициатива </c:v>
                  </c:pt>
                  <c:pt idx="3">
                    <c:v>Целеполагание и волевое усилие </c:v>
                  </c:pt>
                  <c:pt idx="6">
                    <c:v>Коммуникативная инициатива </c:v>
                  </c:pt>
                  <c:pt idx="9">
                    <c:v>Познавательная инициатива </c:v>
                  </c:pt>
                </c:lvl>
              </c:multiLvlStrCache>
            </c:multiLvlStrRef>
          </c:cat>
          <c:val>
            <c:numRef>
              <c:f>Лист1!$C$19:$C$30</c:f>
              <c:numCache>
                <c:formatCode>0%</c:formatCode>
                <c:ptCount val="12"/>
                <c:pt idx="0">
                  <c:v>0.31000000000000005</c:v>
                </c:pt>
                <c:pt idx="1">
                  <c:v>0.53</c:v>
                </c:pt>
                <c:pt idx="2">
                  <c:v>0.16000000000000003</c:v>
                </c:pt>
                <c:pt idx="3">
                  <c:v>0.31000000000000005</c:v>
                </c:pt>
                <c:pt idx="4">
                  <c:v>0.51</c:v>
                </c:pt>
                <c:pt idx="5">
                  <c:v>0.18000000000000002</c:v>
                </c:pt>
                <c:pt idx="6">
                  <c:v>0.26</c:v>
                </c:pt>
                <c:pt idx="7">
                  <c:v>0.53</c:v>
                </c:pt>
                <c:pt idx="8">
                  <c:v>0.22000000000000003</c:v>
                </c:pt>
                <c:pt idx="9">
                  <c:v>0.33000000000000007</c:v>
                </c:pt>
                <c:pt idx="10">
                  <c:v>0.49000000000000005</c:v>
                </c:pt>
                <c:pt idx="11">
                  <c:v>0.17</c:v>
                </c:pt>
              </c:numCache>
            </c:numRef>
          </c:val>
        </c:ser>
        <c:ser>
          <c:idx val="1"/>
          <c:order val="1"/>
          <c:tx>
            <c:strRef>
              <c:f>Лист1!$D$18</c:f>
              <c:strCache>
                <c:ptCount val="1"/>
                <c:pt idx="0">
                  <c:v>февраль 2026</c:v>
                </c:pt>
              </c:strCache>
            </c:strRef>
          </c:tx>
          <c:invertIfNegative val="0"/>
          <c:cat>
            <c:multiLvlStrRef>
              <c:f>Лист1!$A$19:$B$30</c:f>
              <c:multiLvlStrCache>
                <c:ptCount val="12"/>
                <c:lvl>
                  <c:pt idx="0">
                    <c:v>Низкий              </c:v>
                  </c:pt>
                  <c:pt idx="1">
                    <c:v>средний</c:v>
                  </c:pt>
                  <c:pt idx="2">
                    <c:v>высокий</c:v>
                  </c:pt>
                  <c:pt idx="3">
                    <c:v>Низкий              </c:v>
                  </c:pt>
                  <c:pt idx="4">
                    <c:v>средний</c:v>
                  </c:pt>
                  <c:pt idx="5">
                    <c:v>высокий</c:v>
                  </c:pt>
                  <c:pt idx="6">
                    <c:v>Низкий              </c:v>
                  </c:pt>
                  <c:pt idx="7">
                    <c:v>средний</c:v>
                  </c:pt>
                  <c:pt idx="8">
                    <c:v>высокий</c:v>
                  </c:pt>
                  <c:pt idx="9">
                    <c:v>Низкий              </c:v>
                  </c:pt>
                  <c:pt idx="10">
                    <c:v>средний</c:v>
                  </c:pt>
                  <c:pt idx="11">
                    <c:v>высокий</c:v>
                  </c:pt>
                </c:lvl>
                <c:lvl>
                  <c:pt idx="0">
                    <c:v>Творческая инициатива </c:v>
                  </c:pt>
                  <c:pt idx="3">
                    <c:v>Целеполагание и волевое усилие </c:v>
                  </c:pt>
                  <c:pt idx="6">
                    <c:v>Коммуникативная инициатива </c:v>
                  </c:pt>
                  <c:pt idx="9">
                    <c:v>Познавательная инициатива </c:v>
                  </c:pt>
                </c:lvl>
              </c:multiLvlStrCache>
            </c:multiLvlStrRef>
          </c:cat>
          <c:val>
            <c:numRef>
              <c:f>Лист1!$D$19:$D$30</c:f>
              <c:numCache>
                <c:formatCode>0%</c:formatCode>
                <c:ptCount val="12"/>
                <c:pt idx="0">
                  <c:v>0.22000000000000003</c:v>
                </c:pt>
                <c:pt idx="1">
                  <c:v>0.55000000000000004</c:v>
                </c:pt>
                <c:pt idx="2">
                  <c:v>0.23</c:v>
                </c:pt>
                <c:pt idx="3">
                  <c:v>0.26</c:v>
                </c:pt>
                <c:pt idx="4">
                  <c:v>0.46</c:v>
                </c:pt>
                <c:pt idx="5">
                  <c:v>0.28000000000000008</c:v>
                </c:pt>
                <c:pt idx="6">
                  <c:v>0.18000000000000002</c:v>
                </c:pt>
                <c:pt idx="7">
                  <c:v>0.54</c:v>
                </c:pt>
                <c:pt idx="8">
                  <c:v>0.28000000000000008</c:v>
                </c:pt>
                <c:pt idx="9">
                  <c:v>0.28000000000000008</c:v>
                </c:pt>
                <c:pt idx="10">
                  <c:v>0.51</c:v>
                </c:pt>
                <c:pt idx="11">
                  <c:v>0.21000000000000002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81066368"/>
        <c:axId val="182067584"/>
      </c:barChart>
      <c:catAx>
        <c:axId val="18106636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010" b="0" i="0" normalizeH="0" baseline="0">
                <a:solidFill>
                  <a:srgbClr val="002060"/>
                </a:solidFill>
                <a:latin typeface="Times New Roman" pitchFamily="18" charset="0"/>
              </a:defRPr>
            </a:pPr>
            <a:endParaRPr lang="ru-RU"/>
          </a:p>
        </c:txPr>
        <c:crossAx val="182067584"/>
        <c:crosses val="autoZero"/>
        <c:auto val="0"/>
        <c:lblAlgn val="ctr"/>
        <c:lblOffset val="100"/>
        <c:noMultiLvlLbl val="0"/>
      </c:catAx>
      <c:valAx>
        <c:axId val="18206758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81066368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048000" y="3124200"/>
            <a:ext cx="82296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048000" y="5003322"/>
            <a:ext cx="82296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3828" y="1110597"/>
            <a:ext cx="2286000" cy="508000"/>
          </a:xfrm>
        </p:spPr>
        <p:txBody>
          <a:bodyPr/>
          <a:lstStyle/>
          <a:p>
            <a:fld id="{66F6873F-BC63-4C77-8C1F-6337C0BA4F5E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5959" y="4117661"/>
            <a:ext cx="3657600" cy="512064"/>
          </a:xfrm>
        </p:spPr>
        <p:txBody>
          <a:bodyPr/>
          <a:lstStyle/>
          <a:p>
            <a:r>
              <a:rPr lang="en-US" smtClean="0"/>
              <a:t>presentation-creation.ru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1215180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746176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2218944" y="5788152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2540000" y="4495800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767392" y="4928702"/>
            <a:ext cx="812800" cy="517524"/>
          </a:xfrm>
        </p:spPr>
        <p:txBody>
          <a:bodyPr/>
          <a:lstStyle/>
          <a:p>
            <a:fld id="{A932D385-1C5C-4B8C-A1C5-1E6FA26AB1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C0144957-439D-47CC-A8ED-6A2C122E5876}"/>
              </a:ext>
            </a:extLst>
          </p:cNvPr>
          <p:cNvSpPr/>
          <p:nvPr userDrawn="1"/>
        </p:nvSpPr>
        <p:spPr>
          <a:xfrm>
            <a:off x="4854698" y="6346745"/>
            <a:ext cx="24826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presentation-creation.ru</a:t>
            </a:r>
          </a:p>
        </p:txBody>
      </p:sp>
      <p:sp>
        <p:nvSpPr>
          <p:cNvPr id="31" name="Google Shape;21;p3">
            <a:extLst>
              <a:ext uri="{FF2B5EF4-FFF2-40B4-BE49-F238E27FC236}">
                <a16:creationId xmlns:a16="http://schemas.microsoft.com/office/drawing/2014/main" xmlns="" id="{F25BF6C3-6CEF-4217-9A35-451DBD2B05EA}"/>
              </a:ext>
            </a:extLst>
          </p:cNvPr>
          <p:cNvSpPr/>
          <p:nvPr userDrawn="1"/>
        </p:nvSpPr>
        <p:spPr>
          <a:xfrm rot="767936" flipH="1">
            <a:off x="7311027" y="5562092"/>
            <a:ext cx="5658256" cy="3086393"/>
          </a:xfrm>
          <a:custGeom>
            <a:avLst/>
            <a:gdLst>
              <a:gd name="connsiteX0" fmla="*/ 54690 w 86090"/>
              <a:gd name="connsiteY0" fmla="*/ 116 h 53568"/>
              <a:gd name="connsiteX1" fmla="*/ 43799 w 86090"/>
              <a:gd name="connsiteY1" fmla="*/ 3420 h 53568"/>
              <a:gd name="connsiteX2" fmla="*/ 23867 w 86090"/>
              <a:gd name="connsiteY2" fmla="*/ 26384 h 53568"/>
              <a:gd name="connsiteX3" fmla="*/ 15443 w 86090"/>
              <a:gd name="connsiteY3" fmla="*/ 30570 h 53568"/>
              <a:gd name="connsiteX4" fmla="*/ 14517 w 86090"/>
              <a:gd name="connsiteY4" fmla="*/ 30535 h 53568"/>
              <a:gd name="connsiteX5" fmla="*/ 11428 w 86090"/>
              <a:gd name="connsiteY5" fmla="*/ 30418 h 53568"/>
              <a:gd name="connsiteX6" fmla="*/ 39 w 86090"/>
              <a:gd name="connsiteY6" fmla="*/ 34114 h 53568"/>
              <a:gd name="connsiteX7" fmla="*/ 10831 w 86090"/>
              <a:gd name="connsiteY7" fmla="*/ 46041 h 53568"/>
              <a:gd name="connsiteX8" fmla="*/ 30398 w 86090"/>
              <a:gd name="connsiteY8" fmla="*/ 53568 h 53568"/>
              <a:gd name="connsiteX9" fmla="*/ 34419 w 86090"/>
              <a:gd name="connsiteY9" fmla="*/ 52929 h 53568"/>
              <a:gd name="connsiteX10" fmla="*/ 85987 w 86090"/>
              <a:gd name="connsiteY10" fmla="*/ 38125 h 53568"/>
              <a:gd name="connsiteX11" fmla="*/ 75901 w 86090"/>
              <a:gd name="connsiteY11" fmla="*/ 10688 h 53568"/>
              <a:gd name="connsiteX12" fmla="*/ 54690 w 86090"/>
              <a:gd name="connsiteY12" fmla="*/ 116 h 53568"/>
              <a:gd name="connsiteX0" fmla="*/ 54690 w 86090"/>
              <a:gd name="connsiteY0" fmla="*/ 0 h 53452"/>
              <a:gd name="connsiteX1" fmla="*/ 44407 w 86090"/>
              <a:gd name="connsiteY1" fmla="*/ 18431 h 53452"/>
              <a:gd name="connsiteX2" fmla="*/ 23867 w 86090"/>
              <a:gd name="connsiteY2" fmla="*/ 26268 h 53452"/>
              <a:gd name="connsiteX3" fmla="*/ 15443 w 86090"/>
              <a:gd name="connsiteY3" fmla="*/ 30454 h 53452"/>
              <a:gd name="connsiteX4" fmla="*/ 14517 w 86090"/>
              <a:gd name="connsiteY4" fmla="*/ 30419 h 53452"/>
              <a:gd name="connsiteX5" fmla="*/ 11428 w 86090"/>
              <a:gd name="connsiteY5" fmla="*/ 30302 h 53452"/>
              <a:gd name="connsiteX6" fmla="*/ 39 w 86090"/>
              <a:gd name="connsiteY6" fmla="*/ 33998 h 53452"/>
              <a:gd name="connsiteX7" fmla="*/ 10831 w 86090"/>
              <a:gd name="connsiteY7" fmla="*/ 45925 h 53452"/>
              <a:gd name="connsiteX8" fmla="*/ 30398 w 86090"/>
              <a:gd name="connsiteY8" fmla="*/ 53452 h 53452"/>
              <a:gd name="connsiteX9" fmla="*/ 34419 w 86090"/>
              <a:gd name="connsiteY9" fmla="*/ 52813 h 53452"/>
              <a:gd name="connsiteX10" fmla="*/ 85987 w 86090"/>
              <a:gd name="connsiteY10" fmla="*/ 38009 h 53452"/>
              <a:gd name="connsiteX11" fmla="*/ 75901 w 86090"/>
              <a:gd name="connsiteY11" fmla="*/ 10572 h 53452"/>
              <a:gd name="connsiteX12" fmla="*/ 54690 w 86090"/>
              <a:gd name="connsiteY12" fmla="*/ 0 h 53452"/>
              <a:gd name="connsiteX0" fmla="*/ 61755 w 86139"/>
              <a:gd name="connsiteY0" fmla="*/ 135 h 46986"/>
              <a:gd name="connsiteX1" fmla="*/ 44407 w 86139"/>
              <a:gd name="connsiteY1" fmla="*/ 11965 h 46986"/>
              <a:gd name="connsiteX2" fmla="*/ 23867 w 86139"/>
              <a:gd name="connsiteY2" fmla="*/ 19802 h 46986"/>
              <a:gd name="connsiteX3" fmla="*/ 15443 w 86139"/>
              <a:gd name="connsiteY3" fmla="*/ 23988 h 46986"/>
              <a:gd name="connsiteX4" fmla="*/ 14517 w 86139"/>
              <a:gd name="connsiteY4" fmla="*/ 23953 h 46986"/>
              <a:gd name="connsiteX5" fmla="*/ 11428 w 86139"/>
              <a:gd name="connsiteY5" fmla="*/ 23836 h 46986"/>
              <a:gd name="connsiteX6" fmla="*/ 39 w 86139"/>
              <a:gd name="connsiteY6" fmla="*/ 27532 h 46986"/>
              <a:gd name="connsiteX7" fmla="*/ 10831 w 86139"/>
              <a:gd name="connsiteY7" fmla="*/ 39459 h 46986"/>
              <a:gd name="connsiteX8" fmla="*/ 30398 w 86139"/>
              <a:gd name="connsiteY8" fmla="*/ 46986 h 46986"/>
              <a:gd name="connsiteX9" fmla="*/ 34419 w 86139"/>
              <a:gd name="connsiteY9" fmla="*/ 46347 h 46986"/>
              <a:gd name="connsiteX10" fmla="*/ 85987 w 86139"/>
              <a:gd name="connsiteY10" fmla="*/ 31543 h 46986"/>
              <a:gd name="connsiteX11" fmla="*/ 75901 w 86139"/>
              <a:gd name="connsiteY11" fmla="*/ 4106 h 46986"/>
              <a:gd name="connsiteX12" fmla="*/ 61755 w 86139"/>
              <a:gd name="connsiteY12" fmla="*/ 135 h 46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6139" h="46986" extrusionOk="0">
                <a:moveTo>
                  <a:pt x="61755" y="135"/>
                </a:moveTo>
                <a:cubicBezTo>
                  <a:pt x="58273" y="135"/>
                  <a:pt x="50722" y="8687"/>
                  <a:pt x="44407" y="11965"/>
                </a:cubicBezTo>
                <a:cubicBezTo>
                  <a:pt x="38092" y="15243"/>
                  <a:pt x="28694" y="17798"/>
                  <a:pt x="23867" y="19802"/>
                </a:cubicBezTo>
                <a:cubicBezTo>
                  <a:pt x="19040" y="21806"/>
                  <a:pt x="17001" y="23296"/>
                  <a:pt x="15443" y="23988"/>
                </a:cubicBezTo>
                <a:cubicBezTo>
                  <a:pt x="13885" y="24680"/>
                  <a:pt x="14837" y="23976"/>
                  <a:pt x="14517" y="23953"/>
                </a:cubicBezTo>
                <a:cubicBezTo>
                  <a:pt x="13445" y="23874"/>
                  <a:pt x="12413" y="23836"/>
                  <a:pt x="11428" y="23836"/>
                </a:cubicBezTo>
                <a:cubicBezTo>
                  <a:pt x="4945" y="23836"/>
                  <a:pt x="511" y="25459"/>
                  <a:pt x="39" y="27532"/>
                </a:cubicBezTo>
                <a:cubicBezTo>
                  <a:pt x="-501" y="29917"/>
                  <a:pt x="4649" y="36749"/>
                  <a:pt x="10831" y="39459"/>
                </a:cubicBezTo>
                <a:cubicBezTo>
                  <a:pt x="16017" y="41735"/>
                  <a:pt x="23339" y="46986"/>
                  <a:pt x="30398" y="46986"/>
                </a:cubicBezTo>
                <a:cubicBezTo>
                  <a:pt x="31754" y="46986"/>
                  <a:pt x="33100" y="46792"/>
                  <a:pt x="34419" y="46347"/>
                </a:cubicBezTo>
                <a:cubicBezTo>
                  <a:pt x="42608" y="43581"/>
                  <a:pt x="84686" y="49600"/>
                  <a:pt x="85987" y="31543"/>
                </a:cubicBezTo>
                <a:cubicBezTo>
                  <a:pt x="87289" y="13486"/>
                  <a:pt x="79940" y="9341"/>
                  <a:pt x="75901" y="4106"/>
                </a:cubicBezTo>
                <a:cubicBezTo>
                  <a:pt x="71862" y="-1129"/>
                  <a:pt x="73558" y="135"/>
                  <a:pt x="61755" y="135"/>
                </a:cubicBezTo>
                <a:close/>
              </a:path>
            </a:pathLst>
          </a:custGeom>
          <a:solidFill>
            <a:schemeClr val="dk2">
              <a:alpha val="1285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22;p3">
            <a:extLst>
              <a:ext uri="{FF2B5EF4-FFF2-40B4-BE49-F238E27FC236}">
                <a16:creationId xmlns:a16="http://schemas.microsoft.com/office/drawing/2014/main" xmlns="" id="{D7C44C21-AA69-4906-8446-8466CB266AF9}"/>
              </a:ext>
            </a:extLst>
          </p:cNvPr>
          <p:cNvSpPr/>
          <p:nvPr userDrawn="1"/>
        </p:nvSpPr>
        <p:spPr>
          <a:xfrm rot="10516523" flipH="1">
            <a:off x="6957725" y="5059957"/>
            <a:ext cx="6478482" cy="3219134"/>
          </a:xfrm>
          <a:custGeom>
            <a:avLst/>
            <a:gdLst>
              <a:gd name="connsiteX0" fmla="*/ 73424 w 73424"/>
              <a:gd name="connsiteY0" fmla="*/ 0 h 31457"/>
              <a:gd name="connsiteX1" fmla="*/ 60785 w 73424"/>
              <a:gd name="connsiteY1" fmla="*/ 24597 h 31457"/>
              <a:gd name="connsiteX2" fmla="*/ 24778 w 73424"/>
              <a:gd name="connsiteY2" fmla="*/ 25788 h 31457"/>
              <a:gd name="connsiteX3" fmla="*/ 0 w 73424"/>
              <a:gd name="connsiteY3" fmla="*/ 18035 h 31457"/>
              <a:gd name="connsiteX0" fmla="*/ 73424 w 73424"/>
              <a:gd name="connsiteY0" fmla="*/ 0 h 31457"/>
              <a:gd name="connsiteX1" fmla="*/ 58067 w 73424"/>
              <a:gd name="connsiteY1" fmla="*/ 19389 h 31457"/>
              <a:gd name="connsiteX2" fmla="*/ 24778 w 73424"/>
              <a:gd name="connsiteY2" fmla="*/ 25788 h 31457"/>
              <a:gd name="connsiteX3" fmla="*/ 0 w 73424"/>
              <a:gd name="connsiteY3" fmla="*/ 18035 h 31457"/>
              <a:gd name="connsiteX0" fmla="*/ 73424 w 73424"/>
              <a:gd name="connsiteY0" fmla="*/ 0 h 29376"/>
              <a:gd name="connsiteX1" fmla="*/ 58067 w 73424"/>
              <a:gd name="connsiteY1" fmla="*/ 19389 h 29376"/>
              <a:gd name="connsiteX2" fmla="*/ 24778 w 73424"/>
              <a:gd name="connsiteY2" fmla="*/ 25788 h 29376"/>
              <a:gd name="connsiteX3" fmla="*/ 16974 w 73424"/>
              <a:gd name="connsiteY3" fmla="*/ 29025 h 29376"/>
              <a:gd name="connsiteX4" fmla="*/ 0 w 73424"/>
              <a:gd name="connsiteY4" fmla="*/ 18035 h 29376"/>
              <a:gd name="connsiteX0" fmla="*/ 67041 w 67041"/>
              <a:gd name="connsiteY0" fmla="*/ 0 h 29376"/>
              <a:gd name="connsiteX1" fmla="*/ 51684 w 67041"/>
              <a:gd name="connsiteY1" fmla="*/ 19389 h 29376"/>
              <a:gd name="connsiteX2" fmla="*/ 18395 w 67041"/>
              <a:gd name="connsiteY2" fmla="*/ 25788 h 29376"/>
              <a:gd name="connsiteX3" fmla="*/ 10591 w 67041"/>
              <a:gd name="connsiteY3" fmla="*/ 29025 h 29376"/>
              <a:gd name="connsiteX4" fmla="*/ 0 w 67041"/>
              <a:gd name="connsiteY4" fmla="*/ 10502 h 29376"/>
              <a:gd name="connsiteX0" fmla="*/ 67041 w 67041"/>
              <a:gd name="connsiteY0" fmla="*/ 0 h 27223"/>
              <a:gd name="connsiteX1" fmla="*/ 51684 w 67041"/>
              <a:gd name="connsiteY1" fmla="*/ 19389 h 27223"/>
              <a:gd name="connsiteX2" fmla="*/ 18395 w 67041"/>
              <a:gd name="connsiteY2" fmla="*/ 25788 h 27223"/>
              <a:gd name="connsiteX3" fmla="*/ 10214 w 67041"/>
              <a:gd name="connsiteY3" fmla="*/ 26197 h 27223"/>
              <a:gd name="connsiteX4" fmla="*/ 0 w 67041"/>
              <a:gd name="connsiteY4" fmla="*/ 10502 h 27223"/>
              <a:gd name="connsiteX0" fmla="*/ 67041 w 67041"/>
              <a:gd name="connsiteY0" fmla="*/ 0 h 28127"/>
              <a:gd name="connsiteX1" fmla="*/ 51684 w 67041"/>
              <a:gd name="connsiteY1" fmla="*/ 19389 h 28127"/>
              <a:gd name="connsiteX2" fmla="*/ 20086 w 67041"/>
              <a:gd name="connsiteY2" fmla="*/ 27221 h 28127"/>
              <a:gd name="connsiteX3" fmla="*/ 10214 w 67041"/>
              <a:gd name="connsiteY3" fmla="*/ 26197 h 28127"/>
              <a:gd name="connsiteX4" fmla="*/ 0 w 67041"/>
              <a:gd name="connsiteY4" fmla="*/ 10502 h 28127"/>
              <a:gd name="connsiteX0" fmla="*/ 67041 w 67041"/>
              <a:gd name="connsiteY0" fmla="*/ 0 h 27915"/>
              <a:gd name="connsiteX1" fmla="*/ 51684 w 67041"/>
              <a:gd name="connsiteY1" fmla="*/ 19389 h 27915"/>
              <a:gd name="connsiteX2" fmla="*/ 20086 w 67041"/>
              <a:gd name="connsiteY2" fmla="*/ 27221 h 27915"/>
              <a:gd name="connsiteX3" fmla="*/ 10984 w 67041"/>
              <a:gd name="connsiteY3" fmla="*/ 25133 h 27915"/>
              <a:gd name="connsiteX4" fmla="*/ 0 w 67041"/>
              <a:gd name="connsiteY4" fmla="*/ 10502 h 27915"/>
              <a:gd name="connsiteX0" fmla="*/ 67041 w 67041"/>
              <a:gd name="connsiteY0" fmla="*/ 0 h 27915"/>
              <a:gd name="connsiteX1" fmla="*/ 43220 w 67041"/>
              <a:gd name="connsiteY1" fmla="*/ 6935 h 27915"/>
              <a:gd name="connsiteX2" fmla="*/ 20086 w 67041"/>
              <a:gd name="connsiteY2" fmla="*/ 27221 h 27915"/>
              <a:gd name="connsiteX3" fmla="*/ 10984 w 67041"/>
              <a:gd name="connsiteY3" fmla="*/ 25133 h 27915"/>
              <a:gd name="connsiteX4" fmla="*/ 0 w 67041"/>
              <a:gd name="connsiteY4" fmla="*/ 10502 h 27915"/>
              <a:gd name="connsiteX0" fmla="*/ 60570 w 60570"/>
              <a:gd name="connsiteY0" fmla="*/ 0 h 30097"/>
              <a:gd name="connsiteX1" fmla="*/ 43220 w 60570"/>
              <a:gd name="connsiteY1" fmla="*/ 9117 h 30097"/>
              <a:gd name="connsiteX2" fmla="*/ 20086 w 60570"/>
              <a:gd name="connsiteY2" fmla="*/ 29403 h 30097"/>
              <a:gd name="connsiteX3" fmla="*/ 10984 w 60570"/>
              <a:gd name="connsiteY3" fmla="*/ 27315 h 30097"/>
              <a:gd name="connsiteX4" fmla="*/ 0 w 60570"/>
              <a:gd name="connsiteY4" fmla="*/ 12684 h 3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70" h="30097" fill="none" extrusionOk="0">
                <a:moveTo>
                  <a:pt x="60570" y="0"/>
                </a:moveTo>
                <a:cubicBezTo>
                  <a:pt x="60570" y="0"/>
                  <a:pt x="49967" y="4217"/>
                  <a:pt x="43220" y="9117"/>
                </a:cubicBezTo>
                <a:cubicBezTo>
                  <a:pt x="36473" y="14017"/>
                  <a:pt x="27832" y="27413"/>
                  <a:pt x="20086" y="29403"/>
                </a:cubicBezTo>
                <a:cubicBezTo>
                  <a:pt x="12340" y="31393"/>
                  <a:pt x="15114" y="28607"/>
                  <a:pt x="10984" y="27315"/>
                </a:cubicBezTo>
                <a:cubicBezTo>
                  <a:pt x="6854" y="26023"/>
                  <a:pt x="1931" y="14899"/>
                  <a:pt x="0" y="12684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3" name="Google Shape;23;p3">
            <a:extLst>
              <a:ext uri="{FF2B5EF4-FFF2-40B4-BE49-F238E27FC236}">
                <a16:creationId xmlns:a16="http://schemas.microsoft.com/office/drawing/2014/main" xmlns="" id="{A62885B8-6DEC-4FA2-B9DD-29F52230D613}"/>
              </a:ext>
            </a:extLst>
          </p:cNvPr>
          <p:cNvSpPr/>
          <p:nvPr userDrawn="1"/>
        </p:nvSpPr>
        <p:spPr>
          <a:xfrm rot="5636608" flipH="1">
            <a:off x="-2453358" y="-39767"/>
            <a:ext cx="5051971" cy="3279932"/>
          </a:xfrm>
          <a:custGeom>
            <a:avLst/>
            <a:gdLst>
              <a:gd name="connsiteX0" fmla="*/ 55307 w 86160"/>
              <a:gd name="connsiteY0" fmla="*/ 1231 h 51819"/>
              <a:gd name="connsiteX1" fmla="*/ 43799 w 86160"/>
              <a:gd name="connsiteY1" fmla="*/ 1671 h 51819"/>
              <a:gd name="connsiteX2" fmla="*/ 23250 w 86160"/>
              <a:gd name="connsiteY2" fmla="*/ 22116 h 51819"/>
              <a:gd name="connsiteX3" fmla="*/ 15443 w 86160"/>
              <a:gd name="connsiteY3" fmla="*/ 28821 h 51819"/>
              <a:gd name="connsiteX4" fmla="*/ 14517 w 86160"/>
              <a:gd name="connsiteY4" fmla="*/ 28786 h 51819"/>
              <a:gd name="connsiteX5" fmla="*/ 11428 w 86160"/>
              <a:gd name="connsiteY5" fmla="*/ 28669 h 51819"/>
              <a:gd name="connsiteX6" fmla="*/ 39 w 86160"/>
              <a:gd name="connsiteY6" fmla="*/ 32365 h 51819"/>
              <a:gd name="connsiteX7" fmla="*/ 10831 w 86160"/>
              <a:gd name="connsiteY7" fmla="*/ 44292 h 51819"/>
              <a:gd name="connsiteX8" fmla="*/ 30398 w 86160"/>
              <a:gd name="connsiteY8" fmla="*/ 51819 h 51819"/>
              <a:gd name="connsiteX9" fmla="*/ 34419 w 86160"/>
              <a:gd name="connsiteY9" fmla="*/ 51180 h 51819"/>
              <a:gd name="connsiteX10" fmla="*/ 85987 w 86160"/>
              <a:gd name="connsiteY10" fmla="*/ 36376 h 51819"/>
              <a:gd name="connsiteX11" fmla="*/ 75901 w 86160"/>
              <a:gd name="connsiteY11" fmla="*/ 8939 h 51819"/>
              <a:gd name="connsiteX12" fmla="*/ 55307 w 86160"/>
              <a:gd name="connsiteY12" fmla="*/ 1231 h 51819"/>
              <a:gd name="connsiteX0" fmla="*/ 55307 w 86160"/>
              <a:gd name="connsiteY0" fmla="*/ 18 h 50606"/>
              <a:gd name="connsiteX1" fmla="*/ 46385 w 86160"/>
              <a:gd name="connsiteY1" fmla="*/ 3060 h 50606"/>
              <a:gd name="connsiteX2" fmla="*/ 23250 w 86160"/>
              <a:gd name="connsiteY2" fmla="*/ 20903 h 50606"/>
              <a:gd name="connsiteX3" fmla="*/ 15443 w 86160"/>
              <a:gd name="connsiteY3" fmla="*/ 27608 h 50606"/>
              <a:gd name="connsiteX4" fmla="*/ 14517 w 86160"/>
              <a:gd name="connsiteY4" fmla="*/ 27573 h 50606"/>
              <a:gd name="connsiteX5" fmla="*/ 11428 w 86160"/>
              <a:gd name="connsiteY5" fmla="*/ 27456 h 50606"/>
              <a:gd name="connsiteX6" fmla="*/ 39 w 86160"/>
              <a:gd name="connsiteY6" fmla="*/ 31152 h 50606"/>
              <a:gd name="connsiteX7" fmla="*/ 10831 w 86160"/>
              <a:gd name="connsiteY7" fmla="*/ 43079 h 50606"/>
              <a:gd name="connsiteX8" fmla="*/ 30398 w 86160"/>
              <a:gd name="connsiteY8" fmla="*/ 50606 h 50606"/>
              <a:gd name="connsiteX9" fmla="*/ 34419 w 86160"/>
              <a:gd name="connsiteY9" fmla="*/ 49967 h 50606"/>
              <a:gd name="connsiteX10" fmla="*/ 85987 w 86160"/>
              <a:gd name="connsiteY10" fmla="*/ 35163 h 50606"/>
              <a:gd name="connsiteX11" fmla="*/ 75901 w 86160"/>
              <a:gd name="connsiteY11" fmla="*/ 7726 h 50606"/>
              <a:gd name="connsiteX12" fmla="*/ 55307 w 86160"/>
              <a:gd name="connsiteY12" fmla="*/ 18 h 50606"/>
              <a:gd name="connsiteX0" fmla="*/ 55307 w 79837"/>
              <a:gd name="connsiteY0" fmla="*/ 18 h 52262"/>
              <a:gd name="connsiteX1" fmla="*/ 46385 w 79837"/>
              <a:gd name="connsiteY1" fmla="*/ 3060 h 52262"/>
              <a:gd name="connsiteX2" fmla="*/ 23250 w 79837"/>
              <a:gd name="connsiteY2" fmla="*/ 20903 h 52262"/>
              <a:gd name="connsiteX3" fmla="*/ 15443 w 79837"/>
              <a:gd name="connsiteY3" fmla="*/ 27608 h 52262"/>
              <a:gd name="connsiteX4" fmla="*/ 14517 w 79837"/>
              <a:gd name="connsiteY4" fmla="*/ 27573 h 52262"/>
              <a:gd name="connsiteX5" fmla="*/ 11428 w 79837"/>
              <a:gd name="connsiteY5" fmla="*/ 27456 h 52262"/>
              <a:gd name="connsiteX6" fmla="*/ 39 w 79837"/>
              <a:gd name="connsiteY6" fmla="*/ 31152 h 52262"/>
              <a:gd name="connsiteX7" fmla="*/ 10831 w 79837"/>
              <a:gd name="connsiteY7" fmla="*/ 43079 h 52262"/>
              <a:gd name="connsiteX8" fmla="*/ 30398 w 79837"/>
              <a:gd name="connsiteY8" fmla="*/ 50606 h 52262"/>
              <a:gd name="connsiteX9" fmla="*/ 34419 w 79837"/>
              <a:gd name="connsiteY9" fmla="*/ 49967 h 52262"/>
              <a:gd name="connsiteX10" fmla="*/ 79229 w 79837"/>
              <a:gd name="connsiteY10" fmla="*/ 22039 h 52262"/>
              <a:gd name="connsiteX11" fmla="*/ 75901 w 79837"/>
              <a:gd name="connsiteY11" fmla="*/ 7726 h 52262"/>
              <a:gd name="connsiteX12" fmla="*/ 55307 w 79837"/>
              <a:gd name="connsiteY12" fmla="*/ 18 h 52262"/>
              <a:gd name="connsiteX0" fmla="*/ 55302 w 79832"/>
              <a:gd name="connsiteY0" fmla="*/ 18 h 51830"/>
              <a:gd name="connsiteX1" fmla="*/ 46380 w 79832"/>
              <a:gd name="connsiteY1" fmla="*/ 3060 h 51830"/>
              <a:gd name="connsiteX2" fmla="*/ 23245 w 79832"/>
              <a:gd name="connsiteY2" fmla="*/ 20903 h 51830"/>
              <a:gd name="connsiteX3" fmla="*/ 15438 w 79832"/>
              <a:gd name="connsiteY3" fmla="*/ 27608 h 51830"/>
              <a:gd name="connsiteX4" fmla="*/ 14512 w 79832"/>
              <a:gd name="connsiteY4" fmla="*/ 27573 h 51830"/>
              <a:gd name="connsiteX5" fmla="*/ 11423 w 79832"/>
              <a:gd name="connsiteY5" fmla="*/ 27456 h 51830"/>
              <a:gd name="connsiteX6" fmla="*/ 34 w 79832"/>
              <a:gd name="connsiteY6" fmla="*/ 31152 h 51830"/>
              <a:gd name="connsiteX7" fmla="*/ 10826 w 79832"/>
              <a:gd name="connsiteY7" fmla="*/ 43079 h 51830"/>
              <a:gd name="connsiteX8" fmla="*/ 31694 w 79832"/>
              <a:gd name="connsiteY8" fmla="*/ 49313 h 51830"/>
              <a:gd name="connsiteX9" fmla="*/ 34414 w 79832"/>
              <a:gd name="connsiteY9" fmla="*/ 49967 h 51830"/>
              <a:gd name="connsiteX10" fmla="*/ 79224 w 79832"/>
              <a:gd name="connsiteY10" fmla="*/ 22039 h 51830"/>
              <a:gd name="connsiteX11" fmla="*/ 75896 w 79832"/>
              <a:gd name="connsiteY11" fmla="*/ 7726 h 51830"/>
              <a:gd name="connsiteX12" fmla="*/ 55302 w 79832"/>
              <a:gd name="connsiteY12" fmla="*/ 18 h 51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832" h="51830" extrusionOk="0">
                <a:moveTo>
                  <a:pt x="55302" y="18"/>
                </a:moveTo>
                <a:cubicBezTo>
                  <a:pt x="51820" y="18"/>
                  <a:pt x="51723" y="-421"/>
                  <a:pt x="46380" y="3060"/>
                </a:cubicBezTo>
                <a:cubicBezTo>
                  <a:pt x="41037" y="6541"/>
                  <a:pt x="28402" y="16812"/>
                  <a:pt x="23245" y="20903"/>
                </a:cubicBezTo>
                <a:cubicBezTo>
                  <a:pt x="18088" y="24994"/>
                  <a:pt x="22692" y="27608"/>
                  <a:pt x="15438" y="27608"/>
                </a:cubicBezTo>
                <a:cubicBezTo>
                  <a:pt x="15141" y="27608"/>
                  <a:pt x="14832" y="27596"/>
                  <a:pt x="14512" y="27573"/>
                </a:cubicBezTo>
                <a:cubicBezTo>
                  <a:pt x="13440" y="27494"/>
                  <a:pt x="12408" y="27456"/>
                  <a:pt x="11423" y="27456"/>
                </a:cubicBezTo>
                <a:cubicBezTo>
                  <a:pt x="4940" y="27456"/>
                  <a:pt x="506" y="29079"/>
                  <a:pt x="34" y="31152"/>
                </a:cubicBezTo>
                <a:cubicBezTo>
                  <a:pt x="-506" y="33537"/>
                  <a:pt x="5549" y="40052"/>
                  <a:pt x="10826" y="43079"/>
                </a:cubicBezTo>
                <a:cubicBezTo>
                  <a:pt x="16103" y="46106"/>
                  <a:pt x="24635" y="49313"/>
                  <a:pt x="31694" y="49313"/>
                </a:cubicBezTo>
                <a:cubicBezTo>
                  <a:pt x="33050" y="49313"/>
                  <a:pt x="26492" y="54513"/>
                  <a:pt x="34414" y="49967"/>
                </a:cubicBezTo>
                <a:cubicBezTo>
                  <a:pt x="42336" y="45421"/>
                  <a:pt x="77923" y="40096"/>
                  <a:pt x="79224" y="22039"/>
                </a:cubicBezTo>
                <a:cubicBezTo>
                  <a:pt x="80526" y="3982"/>
                  <a:pt x="79883" y="11396"/>
                  <a:pt x="75896" y="7726"/>
                </a:cubicBezTo>
                <a:cubicBezTo>
                  <a:pt x="71909" y="4056"/>
                  <a:pt x="67105" y="18"/>
                  <a:pt x="55302" y="18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28;p3">
            <a:extLst>
              <a:ext uri="{FF2B5EF4-FFF2-40B4-BE49-F238E27FC236}">
                <a16:creationId xmlns:a16="http://schemas.microsoft.com/office/drawing/2014/main" xmlns="" id="{86999DB2-B561-462F-932D-00FD467CF02F}"/>
              </a:ext>
            </a:extLst>
          </p:cNvPr>
          <p:cNvSpPr/>
          <p:nvPr userDrawn="1"/>
        </p:nvSpPr>
        <p:spPr>
          <a:xfrm>
            <a:off x="3793203" y="-3317232"/>
            <a:ext cx="6498782" cy="4960063"/>
          </a:xfrm>
          <a:custGeom>
            <a:avLst/>
            <a:gdLst>
              <a:gd name="connsiteX0" fmla="*/ 23944 w 36088"/>
              <a:gd name="connsiteY0" fmla="*/ 0 h 29796"/>
              <a:gd name="connsiteX1" fmla="*/ 1490 w 36088"/>
              <a:gd name="connsiteY1" fmla="*/ 6817 h 29796"/>
              <a:gd name="connsiteX2" fmla="*/ 5114 w 36088"/>
              <a:gd name="connsiteY2" fmla="*/ 25300 h 29796"/>
              <a:gd name="connsiteX3" fmla="*/ 8553 w 36088"/>
              <a:gd name="connsiteY3" fmla="*/ 29631 h 29796"/>
              <a:gd name="connsiteX4" fmla="*/ 35590 w 36088"/>
              <a:gd name="connsiteY4" fmla="*/ 18845 h 29796"/>
              <a:gd name="connsiteX5" fmla="*/ 26005 w 36088"/>
              <a:gd name="connsiteY5" fmla="*/ 248 h 29796"/>
              <a:gd name="connsiteX6" fmla="*/ 23944 w 36088"/>
              <a:gd name="connsiteY6" fmla="*/ 0 h 29796"/>
              <a:gd name="connsiteX0" fmla="*/ 23543 w 35687"/>
              <a:gd name="connsiteY0" fmla="*/ 0 h 27237"/>
              <a:gd name="connsiteX1" fmla="*/ 1089 w 35687"/>
              <a:gd name="connsiteY1" fmla="*/ 6817 h 27237"/>
              <a:gd name="connsiteX2" fmla="*/ 4713 w 35687"/>
              <a:gd name="connsiteY2" fmla="*/ 25300 h 27237"/>
              <a:gd name="connsiteX3" fmla="*/ 15182 w 35687"/>
              <a:gd name="connsiteY3" fmla="*/ 25949 h 27237"/>
              <a:gd name="connsiteX4" fmla="*/ 35189 w 35687"/>
              <a:gd name="connsiteY4" fmla="*/ 18845 h 27237"/>
              <a:gd name="connsiteX5" fmla="*/ 25604 w 35687"/>
              <a:gd name="connsiteY5" fmla="*/ 248 h 27237"/>
              <a:gd name="connsiteX6" fmla="*/ 23543 w 35687"/>
              <a:gd name="connsiteY6" fmla="*/ 0 h 2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687" h="27237" extrusionOk="0">
                <a:moveTo>
                  <a:pt x="23543" y="0"/>
                </a:moveTo>
                <a:cubicBezTo>
                  <a:pt x="16287" y="0"/>
                  <a:pt x="4227" y="2600"/>
                  <a:pt x="1089" y="6817"/>
                </a:cubicBezTo>
                <a:cubicBezTo>
                  <a:pt x="-2049" y="11034"/>
                  <a:pt x="2364" y="22111"/>
                  <a:pt x="4713" y="25300"/>
                </a:cubicBezTo>
                <a:cubicBezTo>
                  <a:pt x="7062" y="28489"/>
                  <a:pt x="10103" y="27025"/>
                  <a:pt x="15182" y="25949"/>
                </a:cubicBezTo>
                <a:cubicBezTo>
                  <a:pt x="20261" y="24873"/>
                  <a:pt x="33306" y="21287"/>
                  <a:pt x="35189" y="18845"/>
                </a:cubicBezTo>
                <a:cubicBezTo>
                  <a:pt x="37479" y="15871"/>
                  <a:pt x="31460" y="1992"/>
                  <a:pt x="25604" y="248"/>
                </a:cubicBezTo>
                <a:cubicBezTo>
                  <a:pt x="25029" y="77"/>
                  <a:pt x="24332" y="0"/>
                  <a:pt x="23543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  <a:alpha val="2549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9915E017-FBEA-43E5-BEF2-B852B6A94906}"/>
              </a:ext>
            </a:extLst>
          </p:cNvPr>
          <p:cNvSpPr/>
          <p:nvPr userDrawn="1"/>
        </p:nvSpPr>
        <p:spPr>
          <a:xfrm rot="5400000">
            <a:off x="11135364" y="890195"/>
            <a:ext cx="24826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E6E6E6"/>
                </a:solidFill>
              </a:rPr>
              <a:t>presentation-creation.ru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6873F-BC63-4C77-8C1F-6337C0BA4F5E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D385-1C5C-4B8C-A1C5-1E6FA26AB1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2352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6873F-BC63-4C77-8C1F-6337C0BA4F5E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D385-1C5C-4B8C-A1C5-1E6FA26AB1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77FFB97-38B4-42A7-80AE-69C69F728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3230E6E-34A3-4404-8606-8589BD1706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54238" y="1825625"/>
            <a:ext cx="7870785" cy="555150"/>
          </a:xfrm>
        </p:spPr>
        <p:txBody>
          <a:bodyPr/>
          <a:lstStyle>
            <a:lvl1pPr marL="0" indent="0">
              <a:buNone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393BDCE-95F6-4EC6-A9C0-FF77CF83D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66F6873F-BC63-4C77-8C1F-6337C0BA4F5E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DAE2F2B-EDB8-4986-A685-68299F374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80DE953-C93F-4FA1-80E3-31B9BEC7A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932D385-1C5C-4B8C-A1C5-1E6FA26AB1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xmlns="" id="{1B639A41-DCFC-4CBD-95A9-00918D1E0C5A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1354237" y="2515712"/>
            <a:ext cx="7870785" cy="5551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Описание</a:t>
            </a: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xmlns="" id="{2E6A01D8-B25F-4969-9EEE-02D403937381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1339448" y="3400900"/>
            <a:ext cx="7870785" cy="555150"/>
          </a:xfrm>
        </p:spPr>
        <p:txBody>
          <a:bodyPr/>
          <a:lstStyle>
            <a:lvl1pPr marL="0" indent="0">
              <a:buNone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3" name="Объект 2">
            <a:extLst>
              <a:ext uri="{FF2B5EF4-FFF2-40B4-BE49-F238E27FC236}">
                <a16:creationId xmlns:a16="http://schemas.microsoft.com/office/drawing/2014/main" xmlns="" id="{EB1E053F-9E78-4E0C-A2B0-31B557FA902C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1339447" y="4090987"/>
            <a:ext cx="7870785" cy="5551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Описание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xmlns="" id="{7B877FE1-D2EF-4E9F-AC08-DACA8D5147E5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1331088" y="4916011"/>
            <a:ext cx="7870785" cy="555150"/>
          </a:xfrm>
        </p:spPr>
        <p:txBody>
          <a:bodyPr/>
          <a:lstStyle>
            <a:lvl1pPr marL="0" indent="0">
              <a:buNone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xmlns="" id="{78790F4C-C0C7-494A-ACE0-B312EAD20E82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1331087" y="5606098"/>
            <a:ext cx="7870785" cy="5551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Описание</a:t>
            </a:r>
          </a:p>
        </p:txBody>
      </p:sp>
      <p:sp>
        <p:nvSpPr>
          <p:cNvPr id="18" name="Google Shape;20;p3">
            <a:extLst>
              <a:ext uri="{FF2B5EF4-FFF2-40B4-BE49-F238E27FC236}">
                <a16:creationId xmlns:a16="http://schemas.microsoft.com/office/drawing/2014/main" xmlns="" id="{3661A48C-0581-4A50-81C7-B3B86E720CED}"/>
              </a:ext>
            </a:extLst>
          </p:cNvPr>
          <p:cNvSpPr/>
          <p:nvPr userDrawn="1"/>
        </p:nvSpPr>
        <p:spPr>
          <a:xfrm rot="-10285629">
            <a:off x="9404695" y="-1198950"/>
            <a:ext cx="8382351" cy="4853662"/>
          </a:xfrm>
          <a:custGeom>
            <a:avLst/>
            <a:gdLst>
              <a:gd name="connsiteX0" fmla="*/ 54690 w 86030"/>
              <a:gd name="connsiteY0" fmla="*/ 0 h 53452"/>
              <a:gd name="connsiteX1" fmla="*/ 43799 w 86030"/>
              <a:gd name="connsiteY1" fmla="*/ 3304 h 53452"/>
              <a:gd name="connsiteX2" fmla="*/ 23250 w 86030"/>
              <a:gd name="connsiteY2" fmla="*/ 23749 h 53452"/>
              <a:gd name="connsiteX3" fmla="*/ 15443 w 86030"/>
              <a:gd name="connsiteY3" fmla="*/ 30454 h 53452"/>
              <a:gd name="connsiteX4" fmla="*/ 14517 w 86030"/>
              <a:gd name="connsiteY4" fmla="*/ 30419 h 53452"/>
              <a:gd name="connsiteX5" fmla="*/ 11428 w 86030"/>
              <a:gd name="connsiteY5" fmla="*/ 30302 h 53452"/>
              <a:gd name="connsiteX6" fmla="*/ 39 w 86030"/>
              <a:gd name="connsiteY6" fmla="*/ 33998 h 53452"/>
              <a:gd name="connsiteX7" fmla="*/ 10831 w 86030"/>
              <a:gd name="connsiteY7" fmla="*/ 45925 h 53452"/>
              <a:gd name="connsiteX8" fmla="*/ 30398 w 86030"/>
              <a:gd name="connsiteY8" fmla="*/ 53452 h 53452"/>
              <a:gd name="connsiteX9" fmla="*/ 34419 w 86030"/>
              <a:gd name="connsiteY9" fmla="*/ 52813 h 53452"/>
              <a:gd name="connsiteX10" fmla="*/ 85987 w 86030"/>
              <a:gd name="connsiteY10" fmla="*/ 38009 h 53452"/>
              <a:gd name="connsiteX11" fmla="*/ 58717 w 86030"/>
              <a:gd name="connsiteY11" fmla="*/ 17877 h 53452"/>
              <a:gd name="connsiteX12" fmla="*/ 54690 w 86030"/>
              <a:gd name="connsiteY12" fmla="*/ 0 h 53452"/>
              <a:gd name="connsiteX0" fmla="*/ 31604 w 86049"/>
              <a:gd name="connsiteY0" fmla="*/ 13249 h 50221"/>
              <a:gd name="connsiteX1" fmla="*/ 43799 w 86049"/>
              <a:gd name="connsiteY1" fmla="*/ 73 h 50221"/>
              <a:gd name="connsiteX2" fmla="*/ 23250 w 86049"/>
              <a:gd name="connsiteY2" fmla="*/ 20518 h 50221"/>
              <a:gd name="connsiteX3" fmla="*/ 15443 w 86049"/>
              <a:gd name="connsiteY3" fmla="*/ 27223 h 50221"/>
              <a:gd name="connsiteX4" fmla="*/ 14517 w 86049"/>
              <a:gd name="connsiteY4" fmla="*/ 27188 h 50221"/>
              <a:gd name="connsiteX5" fmla="*/ 11428 w 86049"/>
              <a:gd name="connsiteY5" fmla="*/ 27071 h 50221"/>
              <a:gd name="connsiteX6" fmla="*/ 39 w 86049"/>
              <a:gd name="connsiteY6" fmla="*/ 30767 h 50221"/>
              <a:gd name="connsiteX7" fmla="*/ 10831 w 86049"/>
              <a:gd name="connsiteY7" fmla="*/ 42694 h 50221"/>
              <a:gd name="connsiteX8" fmla="*/ 30398 w 86049"/>
              <a:gd name="connsiteY8" fmla="*/ 50221 h 50221"/>
              <a:gd name="connsiteX9" fmla="*/ 34419 w 86049"/>
              <a:gd name="connsiteY9" fmla="*/ 49582 h 50221"/>
              <a:gd name="connsiteX10" fmla="*/ 85987 w 86049"/>
              <a:gd name="connsiteY10" fmla="*/ 34778 h 50221"/>
              <a:gd name="connsiteX11" fmla="*/ 58717 w 86049"/>
              <a:gd name="connsiteY11" fmla="*/ 14646 h 50221"/>
              <a:gd name="connsiteX12" fmla="*/ 31604 w 86049"/>
              <a:gd name="connsiteY12" fmla="*/ 13249 h 50221"/>
              <a:gd name="connsiteX0" fmla="*/ 31604 w 86049"/>
              <a:gd name="connsiteY0" fmla="*/ 663 h 37635"/>
              <a:gd name="connsiteX1" fmla="*/ 28313 w 86049"/>
              <a:gd name="connsiteY1" fmla="*/ 5107 h 37635"/>
              <a:gd name="connsiteX2" fmla="*/ 23250 w 86049"/>
              <a:gd name="connsiteY2" fmla="*/ 7932 h 37635"/>
              <a:gd name="connsiteX3" fmla="*/ 15443 w 86049"/>
              <a:gd name="connsiteY3" fmla="*/ 14637 h 37635"/>
              <a:gd name="connsiteX4" fmla="*/ 14517 w 86049"/>
              <a:gd name="connsiteY4" fmla="*/ 14602 h 37635"/>
              <a:gd name="connsiteX5" fmla="*/ 11428 w 86049"/>
              <a:gd name="connsiteY5" fmla="*/ 14485 h 37635"/>
              <a:gd name="connsiteX6" fmla="*/ 39 w 86049"/>
              <a:gd name="connsiteY6" fmla="*/ 18181 h 37635"/>
              <a:gd name="connsiteX7" fmla="*/ 10831 w 86049"/>
              <a:gd name="connsiteY7" fmla="*/ 30108 h 37635"/>
              <a:gd name="connsiteX8" fmla="*/ 30398 w 86049"/>
              <a:gd name="connsiteY8" fmla="*/ 37635 h 37635"/>
              <a:gd name="connsiteX9" fmla="*/ 34419 w 86049"/>
              <a:gd name="connsiteY9" fmla="*/ 36996 h 37635"/>
              <a:gd name="connsiteX10" fmla="*/ 85987 w 86049"/>
              <a:gd name="connsiteY10" fmla="*/ 22192 h 37635"/>
              <a:gd name="connsiteX11" fmla="*/ 58717 w 86049"/>
              <a:gd name="connsiteY11" fmla="*/ 2060 h 37635"/>
              <a:gd name="connsiteX12" fmla="*/ 31604 w 86049"/>
              <a:gd name="connsiteY12" fmla="*/ 663 h 37635"/>
              <a:gd name="connsiteX0" fmla="*/ 31604 w 77695"/>
              <a:gd name="connsiteY0" fmla="*/ 1620 h 44988"/>
              <a:gd name="connsiteX1" fmla="*/ 28313 w 77695"/>
              <a:gd name="connsiteY1" fmla="*/ 6064 h 44988"/>
              <a:gd name="connsiteX2" fmla="*/ 23250 w 77695"/>
              <a:gd name="connsiteY2" fmla="*/ 8889 h 44988"/>
              <a:gd name="connsiteX3" fmla="*/ 15443 w 77695"/>
              <a:gd name="connsiteY3" fmla="*/ 15594 h 44988"/>
              <a:gd name="connsiteX4" fmla="*/ 14517 w 77695"/>
              <a:gd name="connsiteY4" fmla="*/ 15559 h 44988"/>
              <a:gd name="connsiteX5" fmla="*/ 11428 w 77695"/>
              <a:gd name="connsiteY5" fmla="*/ 15442 h 44988"/>
              <a:gd name="connsiteX6" fmla="*/ 39 w 77695"/>
              <a:gd name="connsiteY6" fmla="*/ 19138 h 44988"/>
              <a:gd name="connsiteX7" fmla="*/ 10831 w 77695"/>
              <a:gd name="connsiteY7" fmla="*/ 31065 h 44988"/>
              <a:gd name="connsiteX8" fmla="*/ 30398 w 77695"/>
              <a:gd name="connsiteY8" fmla="*/ 38592 h 44988"/>
              <a:gd name="connsiteX9" fmla="*/ 34419 w 77695"/>
              <a:gd name="connsiteY9" fmla="*/ 37953 h 44988"/>
              <a:gd name="connsiteX10" fmla="*/ 77601 w 77695"/>
              <a:gd name="connsiteY10" fmla="*/ 36699 h 44988"/>
              <a:gd name="connsiteX11" fmla="*/ 58717 w 77695"/>
              <a:gd name="connsiteY11" fmla="*/ 3017 h 44988"/>
              <a:gd name="connsiteX12" fmla="*/ 31604 w 77695"/>
              <a:gd name="connsiteY12" fmla="*/ 1620 h 44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695" h="44988" extrusionOk="0">
                <a:moveTo>
                  <a:pt x="31604" y="1620"/>
                </a:moveTo>
                <a:cubicBezTo>
                  <a:pt x="28122" y="1620"/>
                  <a:pt x="29705" y="4853"/>
                  <a:pt x="28313" y="6064"/>
                </a:cubicBezTo>
                <a:cubicBezTo>
                  <a:pt x="26921" y="7276"/>
                  <a:pt x="25395" y="7301"/>
                  <a:pt x="23250" y="8889"/>
                </a:cubicBezTo>
                <a:cubicBezTo>
                  <a:pt x="21105" y="10477"/>
                  <a:pt x="22697" y="15594"/>
                  <a:pt x="15443" y="15594"/>
                </a:cubicBezTo>
                <a:cubicBezTo>
                  <a:pt x="15146" y="15594"/>
                  <a:pt x="14837" y="15582"/>
                  <a:pt x="14517" y="15559"/>
                </a:cubicBezTo>
                <a:cubicBezTo>
                  <a:pt x="13445" y="15480"/>
                  <a:pt x="12413" y="15442"/>
                  <a:pt x="11428" y="15442"/>
                </a:cubicBezTo>
                <a:cubicBezTo>
                  <a:pt x="4945" y="15442"/>
                  <a:pt x="511" y="17065"/>
                  <a:pt x="39" y="19138"/>
                </a:cubicBezTo>
                <a:cubicBezTo>
                  <a:pt x="-501" y="21523"/>
                  <a:pt x="4649" y="28355"/>
                  <a:pt x="10831" y="31065"/>
                </a:cubicBezTo>
                <a:cubicBezTo>
                  <a:pt x="16017" y="33341"/>
                  <a:pt x="23339" y="38592"/>
                  <a:pt x="30398" y="38592"/>
                </a:cubicBezTo>
                <a:cubicBezTo>
                  <a:pt x="31754" y="38592"/>
                  <a:pt x="26552" y="38268"/>
                  <a:pt x="34419" y="37953"/>
                </a:cubicBezTo>
                <a:cubicBezTo>
                  <a:pt x="42286" y="37638"/>
                  <a:pt x="76300" y="54756"/>
                  <a:pt x="77601" y="36699"/>
                </a:cubicBezTo>
                <a:cubicBezTo>
                  <a:pt x="78903" y="18642"/>
                  <a:pt x="66383" y="8864"/>
                  <a:pt x="58717" y="3017"/>
                </a:cubicBezTo>
                <a:cubicBezTo>
                  <a:pt x="51051" y="-2830"/>
                  <a:pt x="43407" y="1620"/>
                  <a:pt x="31604" y="162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0" name="Google Shape;28;p3">
            <a:extLst>
              <a:ext uri="{FF2B5EF4-FFF2-40B4-BE49-F238E27FC236}">
                <a16:creationId xmlns:a16="http://schemas.microsoft.com/office/drawing/2014/main" xmlns="" id="{9B4CC580-A6B9-4823-A8D5-A4110779391A}"/>
              </a:ext>
            </a:extLst>
          </p:cNvPr>
          <p:cNvSpPr/>
          <p:nvPr userDrawn="1"/>
        </p:nvSpPr>
        <p:spPr>
          <a:xfrm>
            <a:off x="548048" y="1925876"/>
            <a:ext cx="672117" cy="512980"/>
          </a:xfrm>
          <a:custGeom>
            <a:avLst/>
            <a:gdLst>
              <a:gd name="connsiteX0" fmla="*/ 23944 w 36088"/>
              <a:gd name="connsiteY0" fmla="*/ 0 h 29796"/>
              <a:gd name="connsiteX1" fmla="*/ 1490 w 36088"/>
              <a:gd name="connsiteY1" fmla="*/ 6817 h 29796"/>
              <a:gd name="connsiteX2" fmla="*/ 5114 w 36088"/>
              <a:gd name="connsiteY2" fmla="*/ 25300 h 29796"/>
              <a:gd name="connsiteX3" fmla="*/ 8553 w 36088"/>
              <a:gd name="connsiteY3" fmla="*/ 29631 h 29796"/>
              <a:gd name="connsiteX4" fmla="*/ 35590 w 36088"/>
              <a:gd name="connsiteY4" fmla="*/ 18845 h 29796"/>
              <a:gd name="connsiteX5" fmla="*/ 26005 w 36088"/>
              <a:gd name="connsiteY5" fmla="*/ 248 h 29796"/>
              <a:gd name="connsiteX6" fmla="*/ 23944 w 36088"/>
              <a:gd name="connsiteY6" fmla="*/ 0 h 29796"/>
              <a:gd name="connsiteX0" fmla="*/ 23543 w 35687"/>
              <a:gd name="connsiteY0" fmla="*/ 0 h 27237"/>
              <a:gd name="connsiteX1" fmla="*/ 1089 w 35687"/>
              <a:gd name="connsiteY1" fmla="*/ 6817 h 27237"/>
              <a:gd name="connsiteX2" fmla="*/ 4713 w 35687"/>
              <a:gd name="connsiteY2" fmla="*/ 25300 h 27237"/>
              <a:gd name="connsiteX3" fmla="*/ 15182 w 35687"/>
              <a:gd name="connsiteY3" fmla="*/ 25949 h 27237"/>
              <a:gd name="connsiteX4" fmla="*/ 35189 w 35687"/>
              <a:gd name="connsiteY4" fmla="*/ 18845 h 27237"/>
              <a:gd name="connsiteX5" fmla="*/ 25604 w 35687"/>
              <a:gd name="connsiteY5" fmla="*/ 248 h 27237"/>
              <a:gd name="connsiteX6" fmla="*/ 23543 w 35687"/>
              <a:gd name="connsiteY6" fmla="*/ 0 h 2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687" h="27237" extrusionOk="0">
                <a:moveTo>
                  <a:pt x="23543" y="0"/>
                </a:moveTo>
                <a:cubicBezTo>
                  <a:pt x="16287" y="0"/>
                  <a:pt x="4227" y="2600"/>
                  <a:pt x="1089" y="6817"/>
                </a:cubicBezTo>
                <a:cubicBezTo>
                  <a:pt x="-2049" y="11034"/>
                  <a:pt x="2364" y="22111"/>
                  <a:pt x="4713" y="25300"/>
                </a:cubicBezTo>
                <a:cubicBezTo>
                  <a:pt x="7062" y="28489"/>
                  <a:pt x="10103" y="27025"/>
                  <a:pt x="15182" y="25949"/>
                </a:cubicBezTo>
                <a:cubicBezTo>
                  <a:pt x="20261" y="24873"/>
                  <a:pt x="33306" y="21287"/>
                  <a:pt x="35189" y="18845"/>
                </a:cubicBezTo>
                <a:cubicBezTo>
                  <a:pt x="37479" y="15871"/>
                  <a:pt x="31460" y="1992"/>
                  <a:pt x="25604" y="248"/>
                </a:cubicBezTo>
                <a:cubicBezTo>
                  <a:pt x="25029" y="77"/>
                  <a:pt x="24332" y="0"/>
                  <a:pt x="23543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2549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" name="Google Shape;28;p3">
            <a:extLst>
              <a:ext uri="{FF2B5EF4-FFF2-40B4-BE49-F238E27FC236}">
                <a16:creationId xmlns:a16="http://schemas.microsoft.com/office/drawing/2014/main" xmlns="" id="{A07208E9-A35F-4C3D-B0A4-99ABB5104050}"/>
              </a:ext>
            </a:extLst>
          </p:cNvPr>
          <p:cNvSpPr/>
          <p:nvPr userDrawn="1"/>
        </p:nvSpPr>
        <p:spPr>
          <a:xfrm>
            <a:off x="548048" y="3443495"/>
            <a:ext cx="672117" cy="512980"/>
          </a:xfrm>
          <a:custGeom>
            <a:avLst/>
            <a:gdLst>
              <a:gd name="connsiteX0" fmla="*/ 23944 w 36088"/>
              <a:gd name="connsiteY0" fmla="*/ 0 h 29796"/>
              <a:gd name="connsiteX1" fmla="*/ 1490 w 36088"/>
              <a:gd name="connsiteY1" fmla="*/ 6817 h 29796"/>
              <a:gd name="connsiteX2" fmla="*/ 5114 w 36088"/>
              <a:gd name="connsiteY2" fmla="*/ 25300 h 29796"/>
              <a:gd name="connsiteX3" fmla="*/ 8553 w 36088"/>
              <a:gd name="connsiteY3" fmla="*/ 29631 h 29796"/>
              <a:gd name="connsiteX4" fmla="*/ 35590 w 36088"/>
              <a:gd name="connsiteY4" fmla="*/ 18845 h 29796"/>
              <a:gd name="connsiteX5" fmla="*/ 26005 w 36088"/>
              <a:gd name="connsiteY5" fmla="*/ 248 h 29796"/>
              <a:gd name="connsiteX6" fmla="*/ 23944 w 36088"/>
              <a:gd name="connsiteY6" fmla="*/ 0 h 29796"/>
              <a:gd name="connsiteX0" fmla="*/ 23543 w 35687"/>
              <a:gd name="connsiteY0" fmla="*/ 0 h 27237"/>
              <a:gd name="connsiteX1" fmla="*/ 1089 w 35687"/>
              <a:gd name="connsiteY1" fmla="*/ 6817 h 27237"/>
              <a:gd name="connsiteX2" fmla="*/ 4713 w 35687"/>
              <a:gd name="connsiteY2" fmla="*/ 25300 h 27237"/>
              <a:gd name="connsiteX3" fmla="*/ 15182 w 35687"/>
              <a:gd name="connsiteY3" fmla="*/ 25949 h 27237"/>
              <a:gd name="connsiteX4" fmla="*/ 35189 w 35687"/>
              <a:gd name="connsiteY4" fmla="*/ 18845 h 27237"/>
              <a:gd name="connsiteX5" fmla="*/ 25604 w 35687"/>
              <a:gd name="connsiteY5" fmla="*/ 248 h 27237"/>
              <a:gd name="connsiteX6" fmla="*/ 23543 w 35687"/>
              <a:gd name="connsiteY6" fmla="*/ 0 h 2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687" h="27237" extrusionOk="0">
                <a:moveTo>
                  <a:pt x="23543" y="0"/>
                </a:moveTo>
                <a:cubicBezTo>
                  <a:pt x="16287" y="0"/>
                  <a:pt x="4227" y="2600"/>
                  <a:pt x="1089" y="6817"/>
                </a:cubicBezTo>
                <a:cubicBezTo>
                  <a:pt x="-2049" y="11034"/>
                  <a:pt x="2364" y="22111"/>
                  <a:pt x="4713" y="25300"/>
                </a:cubicBezTo>
                <a:cubicBezTo>
                  <a:pt x="7062" y="28489"/>
                  <a:pt x="10103" y="27025"/>
                  <a:pt x="15182" y="25949"/>
                </a:cubicBezTo>
                <a:cubicBezTo>
                  <a:pt x="20261" y="24873"/>
                  <a:pt x="33306" y="21287"/>
                  <a:pt x="35189" y="18845"/>
                </a:cubicBezTo>
                <a:cubicBezTo>
                  <a:pt x="37479" y="15871"/>
                  <a:pt x="31460" y="1992"/>
                  <a:pt x="25604" y="248"/>
                </a:cubicBezTo>
                <a:cubicBezTo>
                  <a:pt x="25029" y="77"/>
                  <a:pt x="24332" y="0"/>
                  <a:pt x="23543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2549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2" name="Google Shape;28;p3">
            <a:extLst>
              <a:ext uri="{FF2B5EF4-FFF2-40B4-BE49-F238E27FC236}">
                <a16:creationId xmlns:a16="http://schemas.microsoft.com/office/drawing/2014/main" xmlns="" id="{9F9DA8D6-05BC-44F6-9B48-DF2A96D2D5A4}"/>
              </a:ext>
            </a:extLst>
          </p:cNvPr>
          <p:cNvSpPr/>
          <p:nvPr userDrawn="1"/>
        </p:nvSpPr>
        <p:spPr>
          <a:xfrm>
            <a:off x="548048" y="4961570"/>
            <a:ext cx="672117" cy="512980"/>
          </a:xfrm>
          <a:custGeom>
            <a:avLst/>
            <a:gdLst>
              <a:gd name="connsiteX0" fmla="*/ 23944 w 36088"/>
              <a:gd name="connsiteY0" fmla="*/ 0 h 29796"/>
              <a:gd name="connsiteX1" fmla="*/ 1490 w 36088"/>
              <a:gd name="connsiteY1" fmla="*/ 6817 h 29796"/>
              <a:gd name="connsiteX2" fmla="*/ 5114 w 36088"/>
              <a:gd name="connsiteY2" fmla="*/ 25300 h 29796"/>
              <a:gd name="connsiteX3" fmla="*/ 8553 w 36088"/>
              <a:gd name="connsiteY3" fmla="*/ 29631 h 29796"/>
              <a:gd name="connsiteX4" fmla="*/ 35590 w 36088"/>
              <a:gd name="connsiteY4" fmla="*/ 18845 h 29796"/>
              <a:gd name="connsiteX5" fmla="*/ 26005 w 36088"/>
              <a:gd name="connsiteY5" fmla="*/ 248 h 29796"/>
              <a:gd name="connsiteX6" fmla="*/ 23944 w 36088"/>
              <a:gd name="connsiteY6" fmla="*/ 0 h 29796"/>
              <a:gd name="connsiteX0" fmla="*/ 23543 w 35687"/>
              <a:gd name="connsiteY0" fmla="*/ 0 h 27237"/>
              <a:gd name="connsiteX1" fmla="*/ 1089 w 35687"/>
              <a:gd name="connsiteY1" fmla="*/ 6817 h 27237"/>
              <a:gd name="connsiteX2" fmla="*/ 4713 w 35687"/>
              <a:gd name="connsiteY2" fmla="*/ 25300 h 27237"/>
              <a:gd name="connsiteX3" fmla="*/ 15182 w 35687"/>
              <a:gd name="connsiteY3" fmla="*/ 25949 h 27237"/>
              <a:gd name="connsiteX4" fmla="*/ 35189 w 35687"/>
              <a:gd name="connsiteY4" fmla="*/ 18845 h 27237"/>
              <a:gd name="connsiteX5" fmla="*/ 25604 w 35687"/>
              <a:gd name="connsiteY5" fmla="*/ 248 h 27237"/>
              <a:gd name="connsiteX6" fmla="*/ 23543 w 35687"/>
              <a:gd name="connsiteY6" fmla="*/ 0 h 2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687" h="27237" extrusionOk="0">
                <a:moveTo>
                  <a:pt x="23543" y="0"/>
                </a:moveTo>
                <a:cubicBezTo>
                  <a:pt x="16287" y="0"/>
                  <a:pt x="4227" y="2600"/>
                  <a:pt x="1089" y="6817"/>
                </a:cubicBezTo>
                <a:cubicBezTo>
                  <a:pt x="-2049" y="11034"/>
                  <a:pt x="2364" y="22111"/>
                  <a:pt x="4713" y="25300"/>
                </a:cubicBezTo>
                <a:cubicBezTo>
                  <a:pt x="7062" y="28489"/>
                  <a:pt x="10103" y="27025"/>
                  <a:pt x="15182" y="25949"/>
                </a:cubicBezTo>
                <a:cubicBezTo>
                  <a:pt x="20261" y="24873"/>
                  <a:pt x="33306" y="21287"/>
                  <a:pt x="35189" y="18845"/>
                </a:cubicBezTo>
                <a:cubicBezTo>
                  <a:pt x="37479" y="15871"/>
                  <a:pt x="31460" y="1992"/>
                  <a:pt x="25604" y="248"/>
                </a:cubicBezTo>
                <a:cubicBezTo>
                  <a:pt x="25029" y="77"/>
                  <a:pt x="24332" y="0"/>
                  <a:pt x="23543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2549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492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99568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6F6873F-BC63-4C77-8C1F-6337C0BA4F5E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932D385-1C5C-4B8C-A1C5-1E6FA26AB1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1" name="Google Shape;20;p3">
            <a:extLst>
              <a:ext uri="{FF2B5EF4-FFF2-40B4-BE49-F238E27FC236}">
                <a16:creationId xmlns:a16="http://schemas.microsoft.com/office/drawing/2014/main" xmlns="" id="{42B27CB7-B8F6-4150-82B0-1DA60E4ED577}"/>
              </a:ext>
            </a:extLst>
          </p:cNvPr>
          <p:cNvSpPr/>
          <p:nvPr userDrawn="1"/>
        </p:nvSpPr>
        <p:spPr>
          <a:xfrm rot="-10285629">
            <a:off x="9404695" y="-1198950"/>
            <a:ext cx="8382351" cy="4853662"/>
          </a:xfrm>
          <a:custGeom>
            <a:avLst/>
            <a:gdLst>
              <a:gd name="connsiteX0" fmla="*/ 54690 w 86030"/>
              <a:gd name="connsiteY0" fmla="*/ 0 h 53452"/>
              <a:gd name="connsiteX1" fmla="*/ 43799 w 86030"/>
              <a:gd name="connsiteY1" fmla="*/ 3304 h 53452"/>
              <a:gd name="connsiteX2" fmla="*/ 23250 w 86030"/>
              <a:gd name="connsiteY2" fmla="*/ 23749 h 53452"/>
              <a:gd name="connsiteX3" fmla="*/ 15443 w 86030"/>
              <a:gd name="connsiteY3" fmla="*/ 30454 h 53452"/>
              <a:gd name="connsiteX4" fmla="*/ 14517 w 86030"/>
              <a:gd name="connsiteY4" fmla="*/ 30419 h 53452"/>
              <a:gd name="connsiteX5" fmla="*/ 11428 w 86030"/>
              <a:gd name="connsiteY5" fmla="*/ 30302 h 53452"/>
              <a:gd name="connsiteX6" fmla="*/ 39 w 86030"/>
              <a:gd name="connsiteY6" fmla="*/ 33998 h 53452"/>
              <a:gd name="connsiteX7" fmla="*/ 10831 w 86030"/>
              <a:gd name="connsiteY7" fmla="*/ 45925 h 53452"/>
              <a:gd name="connsiteX8" fmla="*/ 30398 w 86030"/>
              <a:gd name="connsiteY8" fmla="*/ 53452 h 53452"/>
              <a:gd name="connsiteX9" fmla="*/ 34419 w 86030"/>
              <a:gd name="connsiteY9" fmla="*/ 52813 h 53452"/>
              <a:gd name="connsiteX10" fmla="*/ 85987 w 86030"/>
              <a:gd name="connsiteY10" fmla="*/ 38009 h 53452"/>
              <a:gd name="connsiteX11" fmla="*/ 58717 w 86030"/>
              <a:gd name="connsiteY11" fmla="*/ 17877 h 53452"/>
              <a:gd name="connsiteX12" fmla="*/ 54690 w 86030"/>
              <a:gd name="connsiteY12" fmla="*/ 0 h 53452"/>
              <a:gd name="connsiteX0" fmla="*/ 31604 w 86049"/>
              <a:gd name="connsiteY0" fmla="*/ 13249 h 50221"/>
              <a:gd name="connsiteX1" fmla="*/ 43799 w 86049"/>
              <a:gd name="connsiteY1" fmla="*/ 73 h 50221"/>
              <a:gd name="connsiteX2" fmla="*/ 23250 w 86049"/>
              <a:gd name="connsiteY2" fmla="*/ 20518 h 50221"/>
              <a:gd name="connsiteX3" fmla="*/ 15443 w 86049"/>
              <a:gd name="connsiteY3" fmla="*/ 27223 h 50221"/>
              <a:gd name="connsiteX4" fmla="*/ 14517 w 86049"/>
              <a:gd name="connsiteY4" fmla="*/ 27188 h 50221"/>
              <a:gd name="connsiteX5" fmla="*/ 11428 w 86049"/>
              <a:gd name="connsiteY5" fmla="*/ 27071 h 50221"/>
              <a:gd name="connsiteX6" fmla="*/ 39 w 86049"/>
              <a:gd name="connsiteY6" fmla="*/ 30767 h 50221"/>
              <a:gd name="connsiteX7" fmla="*/ 10831 w 86049"/>
              <a:gd name="connsiteY7" fmla="*/ 42694 h 50221"/>
              <a:gd name="connsiteX8" fmla="*/ 30398 w 86049"/>
              <a:gd name="connsiteY8" fmla="*/ 50221 h 50221"/>
              <a:gd name="connsiteX9" fmla="*/ 34419 w 86049"/>
              <a:gd name="connsiteY9" fmla="*/ 49582 h 50221"/>
              <a:gd name="connsiteX10" fmla="*/ 85987 w 86049"/>
              <a:gd name="connsiteY10" fmla="*/ 34778 h 50221"/>
              <a:gd name="connsiteX11" fmla="*/ 58717 w 86049"/>
              <a:gd name="connsiteY11" fmla="*/ 14646 h 50221"/>
              <a:gd name="connsiteX12" fmla="*/ 31604 w 86049"/>
              <a:gd name="connsiteY12" fmla="*/ 13249 h 50221"/>
              <a:gd name="connsiteX0" fmla="*/ 31604 w 86049"/>
              <a:gd name="connsiteY0" fmla="*/ 663 h 37635"/>
              <a:gd name="connsiteX1" fmla="*/ 28313 w 86049"/>
              <a:gd name="connsiteY1" fmla="*/ 5107 h 37635"/>
              <a:gd name="connsiteX2" fmla="*/ 23250 w 86049"/>
              <a:gd name="connsiteY2" fmla="*/ 7932 h 37635"/>
              <a:gd name="connsiteX3" fmla="*/ 15443 w 86049"/>
              <a:gd name="connsiteY3" fmla="*/ 14637 h 37635"/>
              <a:gd name="connsiteX4" fmla="*/ 14517 w 86049"/>
              <a:gd name="connsiteY4" fmla="*/ 14602 h 37635"/>
              <a:gd name="connsiteX5" fmla="*/ 11428 w 86049"/>
              <a:gd name="connsiteY5" fmla="*/ 14485 h 37635"/>
              <a:gd name="connsiteX6" fmla="*/ 39 w 86049"/>
              <a:gd name="connsiteY6" fmla="*/ 18181 h 37635"/>
              <a:gd name="connsiteX7" fmla="*/ 10831 w 86049"/>
              <a:gd name="connsiteY7" fmla="*/ 30108 h 37635"/>
              <a:gd name="connsiteX8" fmla="*/ 30398 w 86049"/>
              <a:gd name="connsiteY8" fmla="*/ 37635 h 37635"/>
              <a:gd name="connsiteX9" fmla="*/ 34419 w 86049"/>
              <a:gd name="connsiteY9" fmla="*/ 36996 h 37635"/>
              <a:gd name="connsiteX10" fmla="*/ 85987 w 86049"/>
              <a:gd name="connsiteY10" fmla="*/ 22192 h 37635"/>
              <a:gd name="connsiteX11" fmla="*/ 58717 w 86049"/>
              <a:gd name="connsiteY11" fmla="*/ 2060 h 37635"/>
              <a:gd name="connsiteX12" fmla="*/ 31604 w 86049"/>
              <a:gd name="connsiteY12" fmla="*/ 663 h 37635"/>
              <a:gd name="connsiteX0" fmla="*/ 31604 w 77695"/>
              <a:gd name="connsiteY0" fmla="*/ 1620 h 44988"/>
              <a:gd name="connsiteX1" fmla="*/ 28313 w 77695"/>
              <a:gd name="connsiteY1" fmla="*/ 6064 h 44988"/>
              <a:gd name="connsiteX2" fmla="*/ 23250 w 77695"/>
              <a:gd name="connsiteY2" fmla="*/ 8889 h 44988"/>
              <a:gd name="connsiteX3" fmla="*/ 15443 w 77695"/>
              <a:gd name="connsiteY3" fmla="*/ 15594 h 44988"/>
              <a:gd name="connsiteX4" fmla="*/ 14517 w 77695"/>
              <a:gd name="connsiteY4" fmla="*/ 15559 h 44988"/>
              <a:gd name="connsiteX5" fmla="*/ 11428 w 77695"/>
              <a:gd name="connsiteY5" fmla="*/ 15442 h 44988"/>
              <a:gd name="connsiteX6" fmla="*/ 39 w 77695"/>
              <a:gd name="connsiteY6" fmla="*/ 19138 h 44988"/>
              <a:gd name="connsiteX7" fmla="*/ 10831 w 77695"/>
              <a:gd name="connsiteY7" fmla="*/ 31065 h 44988"/>
              <a:gd name="connsiteX8" fmla="*/ 30398 w 77695"/>
              <a:gd name="connsiteY8" fmla="*/ 38592 h 44988"/>
              <a:gd name="connsiteX9" fmla="*/ 34419 w 77695"/>
              <a:gd name="connsiteY9" fmla="*/ 37953 h 44988"/>
              <a:gd name="connsiteX10" fmla="*/ 77601 w 77695"/>
              <a:gd name="connsiteY10" fmla="*/ 36699 h 44988"/>
              <a:gd name="connsiteX11" fmla="*/ 58717 w 77695"/>
              <a:gd name="connsiteY11" fmla="*/ 3017 h 44988"/>
              <a:gd name="connsiteX12" fmla="*/ 31604 w 77695"/>
              <a:gd name="connsiteY12" fmla="*/ 1620 h 44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695" h="44988" extrusionOk="0">
                <a:moveTo>
                  <a:pt x="31604" y="1620"/>
                </a:moveTo>
                <a:cubicBezTo>
                  <a:pt x="28122" y="1620"/>
                  <a:pt x="29705" y="4853"/>
                  <a:pt x="28313" y="6064"/>
                </a:cubicBezTo>
                <a:cubicBezTo>
                  <a:pt x="26921" y="7276"/>
                  <a:pt x="25395" y="7301"/>
                  <a:pt x="23250" y="8889"/>
                </a:cubicBezTo>
                <a:cubicBezTo>
                  <a:pt x="21105" y="10477"/>
                  <a:pt x="22697" y="15594"/>
                  <a:pt x="15443" y="15594"/>
                </a:cubicBezTo>
                <a:cubicBezTo>
                  <a:pt x="15146" y="15594"/>
                  <a:pt x="14837" y="15582"/>
                  <a:pt x="14517" y="15559"/>
                </a:cubicBezTo>
                <a:cubicBezTo>
                  <a:pt x="13445" y="15480"/>
                  <a:pt x="12413" y="15442"/>
                  <a:pt x="11428" y="15442"/>
                </a:cubicBezTo>
                <a:cubicBezTo>
                  <a:pt x="4945" y="15442"/>
                  <a:pt x="511" y="17065"/>
                  <a:pt x="39" y="19138"/>
                </a:cubicBezTo>
                <a:cubicBezTo>
                  <a:pt x="-501" y="21523"/>
                  <a:pt x="4649" y="28355"/>
                  <a:pt x="10831" y="31065"/>
                </a:cubicBezTo>
                <a:cubicBezTo>
                  <a:pt x="16017" y="33341"/>
                  <a:pt x="23339" y="38592"/>
                  <a:pt x="30398" y="38592"/>
                </a:cubicBezTo>
                <a:cubicBezTo>
                  <a:pt x="31754" y="38592"/>
                  <a:pt x="26552" y="38268"/>
                  <a:pt x="34419" y="37953"/>
                </a:cubicBezTo>
                <a:cubicBezTo>
                  <a:pt x="42286" y="37638"/>
                  <a:pt x="76300" y="54756"/>
                  <a:pt x="77601" y="36699"/>
                </a:cubicBezTo>
                <a:cubicBezTo>
                  <a:pt x="78903" y="18642"/>
                  <a:pt x="66383" y="8864"/>
                  <a:pt x="58717" y="3017"/>
                </a:cubicBezTo>
                <a:cubicBezTo>
                  <a:pt x="51051" y="-2830"/>
                  <a:pt x="43407" y="1620"/>
                  <a:pt x="31604" y="162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31;p4">
            <a:extLst>
              <a:ext uri="{FF2B5EF4-FFF2-40B4-BE49-F238E27FC236}">
                <a16:creationId xmlns:a16="http://schemas.microsoft.com/office/drawing/2014/main" xmlns="" id="{3961D41C-692B-42A8-87F2-FC59DE6A9946}"/>
              </a:ext>
            </a:extLst>
          </p:cNvPr>
          <p:cNvSpPr/>
          <p:nvPr userDrawn="1"/>
        </p:nvSpPr>
        <p:spPr>
          <a:xfrm rot="-5553048">
            <a:off x="-1728792" y="3031550"/>
            <a:ext cx="4562744" cy="5532834"/>
          </a:xfrm>
          <a:custGeom>
            <a:avLst/>
            <a:gdLst>
              <a:gd name="connsiteX0" fmla="*/ 17321 w 71277"/>
              <a:gd name="connsiteY0" fmla="*/ 0 h 87423"/>
              <a:gd name="connsiteX1" fmla="*/ 9011 w 71277"/>
              <a:gd name="connsiteY1" fmla="*/ 27428 h 87423"/>
              <a:gd name="connsiteX2" fmla="*/ 2082 w 71277"/>
              <a:gd name="connsiteY2" fmla="*/ 50348 h 87423"/>
              <a:gd name="connsiteX3" fmla="*/ 15302 w 71277"/>
              <a:gd name="connsiteY3" fmla="*/ 87423 h 87423"/>
              <a:gd name="connsiteX4" fmla="*/ 19065 w 71277"/>
              <a:gd name="connsiteY4" fmla="*/ 85987 h 87423"/>
              <a:gd name="connsiteX5" fmla="*/ 26399 w 71277"/>
              <a:gd name="connsiteY5" fmla="*/ 82951 h 87423"/>
              <a:gd name="connsiteX6" fmla="*/ 32515 w 71277"/>
              <a:gd name="connsiteY6" fmla="*/ 83740 h 87423"/>
              <a:gd name="connsiteX7" fmla="*/ 39127 w 71277"/>
              <a:gd name="connsiteY7" fmla="*/ 79207 h 87423"/>
              <a:gd name="connsiteX8" fmla="*/ 70575 w 71277"/>
              <a:gd name="connsiteY8" fmla="*/ 44134 h 87423"/>
              <a:gd name="connsiteX9" fmla="*/ 25270 w 71277"/>
              <a:gd name="connsiteY9" fmla="*/ 1874 h 87423"/>
              <a:gd name="connsiteX10" fmla="*/ 17321 w 71277"/>
              <a:gd name="connsiteY10" fmla="*/ 0 h 87423"/>
              <a:gd name="connsiteX0" fmla="*/ 17108 w 71064"/>
              <a:gd name="connsiteY0" fmla="*/ 0 h 86173"/>
              <a:gd name="connsiteX1" fmla="*/ 8798 w 71064"/>
              <a:gd name="connsiteY1" fmla="*/ 27428 h 86173"/>
              <a:gd name="connsiteX2" fmla="*/ 1869 w 71064"/>
              <a:gd name="connsiteY2" fmla="*/ 50348 h 86173"/>
              <a:gd name="connsiteX3" fmla="*/ 11781 w 71064"/>
              <a:gd name="connsiteY3" fmla="*/ 76346 h 86173"/>
              <a:gd name="connsiteX4" fmla="*/ 18852 w 71064"/>
              <a:gd name="connsiteY4" fmla="*/ 85987 h 86173"/>
              <a:gd name="connsiteX5" fmla="*/ 26186 w 71064"/>
              <a:gd name="connsiteY5" fmla="*/ 82951 h 86173"/>
              <a:gd name="connsiteX6" fmla="*/ 32302 w 71064"/>
              <a:gd name="connsiteY6" fmla="*/ 83740 h 86173"/>
              <a:gd name="connsiteX7" fmla="*/ 38914 w 71064"/>
              <a:gd name="connsiteY7" fmla="*/ 79207 h 86173"/>
              <a:gd name="connsiteX8" fmla="*/ 70362 w 71064"/>
              <a:gd name="connsiteY8" fmla="*/ 44134 h 86173"/>
              <a:gd name="connsiteX9" fmla="*/ 25057 w 71064"/>
              <a:gd name="connsiteY9" fmla="*/ 1874 h 86173"/>
              <a:gd name="connsiteX10" fmla="*/ 17108 w 71064"/>
              <a:gd name="connsiteY10" fmla="*/ 0 h 86173"/>
              <a:gd name="connsiteX0" fmla="*/ 17108 w 71064"/>
              <a:gd name="connsiteY0" fmla="*/ 0 h 86173"/>
              <a:gd name="connsiteX1" fmla="*/ 8798 w 71064"/>
              <a:gd name="connsiteY1" fmla="*/ 27428 h 86173"/>
              <a:gd name="connsiteX2" fmla="*/ 1869 w 71064"/>
              <a:gd name="connsiteY2" fmla="*/ 50348 h 86173"/>
              <a:gd name="connsiteX3" fmla="*/ 11781 w 71064"/>
              <a:gd name="connsiteY3" fmla="*/ 76346 h 86173"/>
              <a:gd name="connsiteX4" fmla="*/ 18852 w 71064"/>
              <a:gd name="connsiteY4" fmla="*/ 85987 h 86173"/>
              <a:gd name="connsiteX5" fmla="*/ 26186 w 71064"/>
              <a:gd name="connsiteY5" fmla="*/ 82951 h 86173"/>
              <a:gd name="connsiteX6" fmla="*/ 32302 w 71064"/>
              <a:gd name="connsiteY6" fmla="*/ 83740 h 86173"/>
              <a:gd name="connsiteX7" fmla="*/ 39225 w 71064"/>
              <a:gd name="connsiteY7" fmla="*/ 77558 h 86173"/>
              <a:gd name="connsiteX8" fmla="*/ 70362 w 71064"/>
              <a:gd name="connsiteY8" fmla="*/ 44134 h 86173"/>
              <a:gd name="connsiteX9" fmla="*/ 25057 w 71064"/>
              <a:gd name="connsiteY9" fmla="*/ 1874 h 86173"/>
              <a:gd name="connsiteX10" fmla="*/ 17108 w 71064"/>
              <a:gd name="connsiteY10" fmla="*/ 0 h 8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064" h="86173" extrusionOk="0">
                <a:moveTo>
                  <a:pt x="17108" y="0"/>
                </a:moveTo>
                <a:cubicBezTo>
                  <a:pt x="7191" y="0"/>
                  <a:pt x="20120" y="22801"/>
                  <a:pt x="8798" y="27428"/>
                </a:cubicBezTo>
                <a:cubicBezTo>
                  <a:pt x="-4918" y="33034"/>
                  <a:pt x="1372" y="42195"/>
                  <a:pt x="1869" y="50348"/>
                </a:cubicBezTo>
                <a:cubicBezTo>
                  <a:pt x="2366" y="58501"/>
                  <a:pt x="2707" y="76346"/>
                  <a:pt x="11781" y="76346"/>
                </a:cubicBezTo>
                <a:cubicBezTo>
                  <a:pt x="13070" y="76346"/>
                  <a:pt x="16451" y="84886"/>
                  <a:pt x="18852" y="85987"/>
                </a:cubicBezTo>
                <a:cubicBezTo>
                  <a:pt x="21253" y="87088"/>
                  <a:pt x="24138" y="82951"/>
                  <a:pt x="26186" y="82951"/>
                </a:cubicBezTo>
                <a:cubicBezTo>
                  <a:pt x="28472" y="82951"/>
                  <a:pt x="30129" y="84639"/>
                  <a:pt x="32302" y="83740"/>
                </a:cubicBezTo>
                <a:cubicBezTo>
                  <a:pt x="34475" y="82841"/>
                  <a:pt x="36698" y="81206"/>
                  <a:pt x="39225" y="77558"/>
                </a:cubicBezTo>
                <a:cubicBezTo>
                  <a:pt x="62920" y="43354"/>
                  <a:pt x="70362" y="44134"/>
                  <a:pt x="70362" y="44134"/>
                </a:cubicBezTo>
                <a:cubicBezTo>
                  <a:pt x="76244" y="21496"/>
                  <a:pt x="43804" y="9396"/>
                  <a:pt x="25057" y="1874"/>
                </a:cubicBezTo>
                <a:cubicBezTo>
                  <a:pt x="21784" y="560"/>
                  <a:pt x="19206" y="0"/>
                  <a:pt x="17108" y="0"/>
                </a:cubicBezTo>
                <a:close/>
              </a:path>
            </a:pathLst>
          </a:custGeom>
          <a:solidFill>
            <a:srgbClr val="AC9078">
              <a:alpha val="72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0" y="2895600"/>
            <a:ext cx="82296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48000" y="5010150"/>
            <a:ext cx="82296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2008" y="1106932"/>
            <a:ext cx="2286000" cy="508000"/>
          </a:xfrm>
        </p:spPr>
        <p:txBody>
          <a:bodyPr/>
          <a:lstStyle/>
          <a:p>
            <a:fld id="{66F6873F-BC63-4C77-8C1F-6337C0BA4F5E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6208" y="4114800"/>
            <a:ext cx="3657600" cy="512064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766272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2218944" y="5791200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2505387" y="4479888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12130592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787488" y="4928702"/>
            <a:ext cx="812800" cy="517524"/>
          </a:xfrm>
        </p:spPr>
        <p:txBody>
          <a:bodyPr/>
          <a:lstStyle/>
          <a:p>
            <a:fld id="{A932D385-1C5C-4B8C-A1C5-1E6FA26AB1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6873F-BC63-4C77-8C1F-6337C0BA4F5E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D385-1C5C-4B8C-A1C5-1E6FA26AB1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5693664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058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6873F-BC63-4C77-8C1F-6337C0BA4F5E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D385-1C5C-4B8C-A1C5-1E6FA26AB1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58293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6096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57912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6F6873F-BC63-4C77-8C1F-6337C0BA4F5E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932D385-1C5C-4B8C-A1C5-1E6FA26AB1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6873F-BC63-4C77-8C1F-6337C0BA4F5E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D385-1C5C-4B8C-A1C5-1E6FA26AB1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547360" y="3124200"/>
            <a:ext cx="6309360" cy="6096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083040" y="274320"/>
            <a:ext cx="2036064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406400" y="274320"/>
            <a:ext cx="75184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6F6873F-BC63-4C77-8C1F-6337C0BA4F5E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932D385-1C5C-4B8C-A1C5-1E6FA26AB1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518404" y="3124200"/>
            <a:ext cx="6309360" cy="6096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82296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021064" y="264795"/>
            <a:ext cx="2032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6F6873F-BC63-4C77-8C1F-6337C0BA4F5E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932D385-1C5C-4B8C-A1C5-1E6FA26AB1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99568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10454640" y="1017843"/>
            <a:ext cx="2011680" cy="512064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6F6873F-BC63-4C77-8C1F-6337C0BA4F5E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9853648" y="3676280"/>
            <a:ext cx="3200400" cy="48768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016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838688" y="5734050"/>
            <a:ext cx="8128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932D385-1C5C-4B8C-A1C5-1E6FA26AB176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5" name="Рисунок 14">
            <a:hlinkClick r:id="rId14"/>
            <a:extLst>
              <a:ext uri="{FF2B5EF4-FFF2-40B4-BE49-F238E27FC236}">
                <a16:creationId xmlns:a16="http://schemas.microsoft.com/office/drawing/2014/main" xmlns="" id="{1847D26E-390E-4229-B0D7-62066CD41BE0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42808" y="-639945"/>
            <a:ext cx="757762" cy="75776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60" r:id="rId12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ooden-blocks-concept_959815-26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C714C99-7919-492A-902F-F998BFE749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5923" y="1309650"/>
            <a:ext cx="10047383" cy="2387600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solidFill>
                  <a:schemeClr val="tx1"/>
                </a:solidFill>
                <a:latin typeface="Century Schoolbook" pitchFamily="18" charset="0"/>
                <a:ea typeface="Arial" pitchFamily="34" charset="-122"/>
                <a:cs typeface="Arial" pitchFamily="34" charset="-120"/>
              </a:rPr>
              <a:t>МБОУ «Октемская СОШ им. П.И. Шадрина»</a:t>
            </a:r>
            <a:br>
              <a:rPr lang="ru-RU" sz="1800" dirty="0" smtClean="0">
                <a:solidFill>
                  <a:schemeClr val="tx1"/>
                </a:solidFill>
                <a:latin typeface="Century Schoolbook" pitchFamily="18" charset="0"/>
                <a:ea typeface="Arial" pitchFamily="34" charset="-122"/>
                <a:cs typeface="Arial" pitchFamily="34" charset="-120"/>
              </a:rPr>
            </a:br>
            <a:r>
              <a:rPr lang="ru-RU" sz="1800" dirty="0" smtClean="0">
                <a:solidFill>
                  <a:schemeClr val="tx1"/>
                </a:solidFill>
                <a:latin typeface="Century Schoolbook" pitchFamily="18" charset="0"/>
                <a:ea typeface="Arial" pitchFamily="34" charset="-122"/>
                <a:cs typeface="Arial" pitchFamily="34" charset="-120"/>
              </a:rPr>
              <a:t>дошкольная группа «Туллукчаан»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Century Schoolbook" pitchFamily="18" charset="0"/>
                <a:ea typeface="Arial" pitchFamily="34" charset="-122"/>
                <a:cs typeface="Arial" pitchFamily="34" charset="-120"/>
              </a:rPr>
              <a:t/>
            </a:r>
            <a:b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Century Schoolbook" pitchFamily="18" charset="0"/>
                <a:ea typeface="Arial" pitchFamily="34" charset="-122"/>
                <a:cs typeface="Arial" pitchFamily="34" charset="-120"/>
              </a:rPr>
            </a:b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  <a:latin typeface="Century Schoolbook" pitchFamily="18" charset="0"/>
                <a:ea typeface="Arial" pitchFamily="34" charset="-122"/>
                <a:cs typeface="Arial" pitchFamily="34" charset="-120"/>
              </a:rPr>
              <a:t/>
            </a:r>
            <a:br>
              <a:rPr lang="ru-RU" sz="4400" dirty="0" smtClean="0">
                <a:solidFill>
                  <a:schemeClr val="accent1">
                    <a:lumMod val="50000"/>
                  </a:schemeClr>
                </a:solidFill>
                <a:latin typeface="Century Schoolbook" pitchFamily="18" charset="0"/>
                <a:ea typeface="Arial" pitchFamily="34" charset="-122"/>
                <a:cs typeface="Arial" pitchFamily="34" charset="-120"/>
              </a:rPr>
            </a:br>
            <a:r>
              <a:rPr lang="ru-RU" sz="2800" b="1" dirty="0" smtClean="0">
                <a:solidFill>
                  <a:schemeClr val="tx1"/>
                </a:solidFill>
                <a:latin typeface="Century Schoolbook" pitchFamily="18" charset="0"/>
                <a:ea typeface="Arial" pitchFamily="34" charset="-122"/>
                <a:cs typeface="Arial" pitchFamily="34" charset="-120"/>
              </a:rPr>
              <a:t>Тема: «</a:t>
            </a:r>
            <a:r>
              <a:rPr lang="ru-RU" sz="2800" b="1" dirty="0" smtClean="0">
                <a:solidFill>
                  <a:schemeClr val="tx1"/>
                </a:solidFill>
                <a:latin typeface="Century" pitchFamily="18" charset="0"/>
              </a:rPr>
              <a:t>Волшебные деревянные кубики: </a:t>
            </a:r>
            <a:br>
              <a:rPr lang="ru-RU" sz="2800" b="1" dirty="0" smtClean="0">
                <a:solidFill>
                  <a:schemeClr val="tx1"/>
                </a:solidFill>
                <a:latin typeface="Century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Century" pitchFamily="18" charset="0"/>
              </a:rPr>
              <a:t>развиваем инициативу детей через игру</a:t>
            </a:r>
            <a:r>
              <a:rPr lang="ru-RU" sz="2800" b="1" dirty="0" smtClean="0">
                <a:solidFill>
                  <a:schemeClr val="tx1"/>
                </a:solidFill>
                <a:latin typeface="Century Schoolbook" pitchFamily="18" charset="0"/>
                <a:ea typeface="Arial" pitchFamily="34" charset="-122"/>
                <a:cs typeface="Arial" pitchFamily="34" charset="-120"/>
              </a:rPr>
              <a:t>»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E4573D8-B18B-4351-8D21-9BF0CE49F9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98572" y="3701189"/>
            <a:ext cx="9144000" cy="1655762"/>
          </a:xfrm>
        </p:spPr>
        <p:txBody>
          <a:bodyPr>
            <a:normAutofit/>
          </a:bodyPr>
          <a:lstStyle/>
          <a:p>
            <a:pPr algn="r">
              <a:lnSpc>
                <a:spcPct val="100000"/>
              </a:lnSpc>
            </a:pPr>
            <a:endParaRPr lang="ru-RU" dirty="0" smtClean="0">
              <a:solidFill>
                <a:schemeClr val="accent1">
                  <a:lumMod val="50000"/>
                </a:schemeClr>
              </a:solidFill>
              <a:latin typeface="Century Schoolbook" pitchFamily="18" charset="0"/>
              <a:ea typeface="Arial" pitchFamily="34" charset="-122"/>
              <a:cs typeface="Arial" pitchFamily="34" charset="-120"/>
            </a:endParaRPr>
          </a:p>
          <a:p>
            <a:pPr algn="r">
              <a:lnSpc>
                <a:spcPct val="100000"/>
              </a:lnSpc>
            </a:pPr>
            <a:endParaRPr lang="ru-RU" sz="2400" smtClean="0">
              <a:solidFill>
                <a:schemeClr val="accent1">
                  <a:lumMod val="50000"/>
                </a:schemeClr>
              </a:solidFill>
              <a:latin typeface="Century Schoolbook" pitchFamily="18" charset="0"/>
              <a:ea typeface="Arial" pitchFamily="34" charset="-122"/>
              <a:cs typeface="Arial" pitchFamily="34" charset="-120"/>
            </a:endParaRPr>
          </a:p>
          <a:p>
            <a:pPr algn="r">
              <a:lnSpc>
                <a:spcPct val="100000"/>
              </a:lnSpc>
            </a:pPr>
            <a:r>
              <a:rPr lang="ru-RU" sz="2400" smtClean="0">
                <a:solidFill>
                  <a:schemeClr val="accent1">
                    <a:lumMod val="50000"/>
                  </a:schemeClr>
                </a:solidFill>
                <a:latin typeface="Century Schoolbook" pitchFamily="18" charset="0"/>
                <a:ea typeface="Arial" pitchFamily="34" charset="-122"/>
                <a:cs typeface="Arial" pitchFamily="34" charset="-120"/>
              </a:rPr>
              <a:t>Воспитатель</a:t>
            </a:r>
            <a:r>
              <a:rPr lang="ru-RU" sz="2400" b="1" smtClean="0">
                <a:solidFill>
                  <a:schemeClr val="accent1">
                    <a:lumMod val="50000"/>
                  </a:schemeClr>
                </a:solidFill>
                <a:latin typeface="Century Schoolbook" pitchFamily="18" charset="0"/>
                <a:ea typeface="Arial" pitchFamily="34" charset="-122"/>
                <a:cs typeface="Arial" pitchFamily="34" charset="-120"/>
              </a:rPr>
              <a:t>: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entury Schoolbook" pitchFamily="18" charset="0"/>
                <a:ea typeface="Arial" pitchFamily="34" charset="-122"/>
                <a:cs typeface="Arial" pitchFamily="34" charset="-120"/>
              </a:rPr>
              <a:t>Тимофеева Т.М</a:t>
            </a:r>
            <a:r>
              <a:rPr lang="ru-RU" sz="2400" b="1" smtClean="0">
                <a:solidFill>
                  <a:schemeClr val="accent1">
                    <a:lumMod val="50000"/>
                  </a:schemeClr>
                </a:solidFill>
                <a:latin typeface="Century Schoolbook" pitchFamily="18" charset="0"/>
                <a:ea typeface="Arial" pitchFamily="34" charset="-122"/>
                <a:cs typeface="Arial" pitchFamily="34" charset="-120"/>
              </a:rPr>
              <a:t>. 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  <a:latin typeface="Century Schoolbook" pitchFamily="18" charset="0"/>
              <a:ea typeface="Arial" pitchFamily="34" charset="-122"/>
              <a:cs typeface="Arial" pitchFamily="34" charset="-120"/>
            </a:endParaRPr>
          </a:p>
        </p:txBody>
      </p:sp>
      <p:pic>
        <p:nvPicPr>
          <p:cNvPr id="5" name="Рисунок 4" descr="совенок эмблем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19275" y="752474"/>
            <a:ext cx="1438275" cy="143827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8411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wooden-blocks-concept_959815-2621.jpg"/>
          <p:cNvPicPr>
            <a:picLocks noChangeAspect="1"/>
          </p:cNvPicPr>
          <p:nvPr/>
        </p:nvPicPr>
        <p:blipFill>
          <a:blip r:embed="rId2"/>
          <a:srcRect l="58798"/>
          <a:stretch>
            <a:fillRect/>
          </a:stretch>
        </p:blipFill>
        <p:spPr>
          <a:xfrm>
            <a:off x="8517166" y="0"/>
            <a:ext cx="367483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0629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ИГРЫ «ВОЛШЕБНЫЕ КУБИКИ»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Constantia" pitchFamily="18" charset="0"/>
            </a:endParaRPr>
          </a:p>
        </p:txBody>
      </p:sp>
      <p:pic>
        <p:nvPicPr>
          <p:cNvPr id="4" name="Содержимое 3" descr="c5ddfebf-5fce-44ee-94fd-14feb99f7c29.jpe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1110382" y="1267075"/>
            <a:ext cx="2051127" cy="2734836"/>
          </a:xfrm>
        </p:spPr>
      </p:pic>
      <p:sp>
        <p:nvSpPr>
          <p:cNvPr id="5" name="TextBox 4"/>
          <p:cNvSpPr txBox="1"/>
          <p:nvPr/>
        </p:nvSpPr>
        <p:spPr>
          <a:xfrm>
            <a:off x="892366" y="1200839"/>
            <a:ext cx="2916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Игра «Быстрые цифры»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onstantia" pitchFamily="18" charset="0"/>
            </a:endParaRPr>
          </a:p>
        </p:txBody>
      </p:sp>
      <p:pic>
        <p:nvPicPr>
          <p:cNvPr id="6" name="Рисунок 5" descr="e89f6ac6-2eab-47bd-8879-889b1b43c6c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800000">
            <a:off x="815245" y="3922004"/>
            <a:ext cx="2666085" cy="2495320"/>
          </a:xfrm>
          <a:prstGeom prst="rect">
            <a:avLst/>
          </a:prstGeom>
        </p:spPr>
      </p:pic>
      <p:pic>
        <p:nvPicPr>
          <p:cNvPr id="7" name="Рисунок 6" descr="391e378b-9dcb-427d-9181-8238724d3de8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200000">
            <a:off x="4476189" y="1705203"/>
            <a:ext cx="2842352" cy="253869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flipH="1">
            <a:off x="4693183" y="1189820"/>
            <a:ext cx="2809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Игра «Найди пару»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onstantia" pitchFamily="18" charset="0"/>
            </a:endParaRPr>
          </a:p>
        </p:txBody>
      </p:sp>
      <p:pic>
        <p:nvPicPr>
          <p:cNvPr id="10" name="Рисунок 9" descr="884a58fe-e92b-4221-a1dd-f9aab16a81f9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59287" y="4560982"/>
            <a:ext cx="2346593" cy="2109729"/>
          </a:xfrm>
          <a:prstGeom prst="rect">
            <a:avLst/>
          </a:prstGeom>
        </p:spPr>
      </p:pic>
      <p:pic>
        <p:nvPicPr>
          <p:cNvPr id="11" name="Рисунок 10" descr="4827c6c3-c5f4-405a-9d8e-be4d0ce8e410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303179" y="1586427"/>
            <a:ext cx="2823857" cy="242921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339769" y="1222872"/>
            <a:ext cx="3036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Игра «Построй по схеме»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onstantia" pitchFamily="18" charset="0"/>
            </a:endParaRPr>
          </a:p>
        </p:txBody>
      </p:sp>
      <p:pic>
        <p:nvPicPr>
          <p:cNvPr id="13" name="Рисунок 12" descr="29693d50-2bc3-4732-bafb-607367a4e2f9.jpe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394854" y="4118329"/>
            <a:ext cx="2688114" cy="2513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ж4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41395" y="305299"/>
            <a:ext cx="2487395" cy="3316526"/>
          </a:xfrm>
        </p:spPr>
      </p:pic>
      <p:pic>
        <p:nvPicPr>
          <p:cNvPr id="9" name="Рисунок 8" descr="кк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48258" y="308472"/>
            <a:ext cx="2484533" cy="3312710"/>
          </a:xfrm>
          <a:prstGeom prst="rect">
            <a:avLst/>
          </a:prstGeom>
        </p:spPr>
      </p:pic>
      <p:pic>
        <p:nvPicPr>
          <p:cNvPr id="10" name="Рисунок 9" descr="р4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7962" y="3723701"/>
            <a:ext cx="2515978" cy="3002096"/>
          </a:xfrm>
          <a:prstGeom prst="rect">
            <a:avLst/>
          </a:prstGeom>
        </p:spPr>
      </p:pic>
      <p:pic>
        <p:nvPicPr>
          <p:cNvPr id="11" name="Рисунок 10" descr="э4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881107" y="305101"/>
            <a:ext cx="2697621" cy="3307037"/>
          </a:xfrm>
          <a:prstGeom prst="rect">
            <a:avLst/>
          </a:prstGeom>
        </p:spPr>
      </p:pic>
      <p:pic>
        <p:nvPicPr>
          <p:cNvPr id="13" name="Рисунок 12" descr="аа2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77906" y="3734718"/>
            <a:ext cx="3547335" cy="2869893"/>
          </a:xfrm>
          <a:prstGeom prst="rect">
            <a:avLst/>
          </a:prstGeom>
        </p:spPr>
      </p:pic>
      <p:pic>
        <p:nvPicPr>
          <p:cNvPr id="14" name="Рисунок 13" descr="ее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382177" y="330506"/>
            <a:ext cx="2459745" cy="3279660"/>
          </a:xfrm>
          <a:prstGeom prst="rect">
            <a:avLst/>
          </a:prstGeom>
        </p:spPr>
      </p:pic>
      <p:pic>
        <p:nvPicPr>
          <p:cNvPr id="15" name="Рисунок 14" descr="ж55.jpe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72829" y="3734719"/>
            <a:ext cx="2181570" cy="2908760"/>
          </a:xfrm>
          <a:prstGeom prst="rect">
            <a:avLst/>
          </a:prstGeom>
        </p:spPr>
      </p:pic>
      <p:pic>
        <p:nvPicPr>
          <p:cNvPr id="16" name="Рисунок 15" descr="нн.jpe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349650" y="3833872"/>
            <a:ext cx="2688114" cy="23355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зз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736968" y="242370"/>
            <a:ext cx="3977526" cy="2993088"/>
          </a:xfrm>
        </p:spPr>
      </p:pic>
      <p:pic>
        <p:nvPicPr>
          <p:cNvPr id="5" name="Рисунок 4" descr="о6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15491" y="319491"/>
            <a:ext cx="2913160" cy="3332602"/>
          </a:xfrm>
          <a:prstGeom prst="rect">
            <a:avLst/>
          </a:prstGeom>
        </p:spPr>
      </p:pic>
      <p:pic>
        <p:nvPicPr>
          <p:cNvPr id="6" name="Рисунок 5" descr="про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4269" y="3415228"/>
            <a:ext cx="2138420" cy="2851226"/>
          </a:xfrm>
          <a:prstGeom prst="rect">
            <a:avLst/>
          </a:prstGeom>
        </p:spPr>
      </p:pic>
      <p:pic>
        <p:nvPicPr>
          <p:cNvPr id="7" name="Рисунок 6" descr="18deccbc-ad10-40a3-af3a-a8fe846bd798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33242" y="3415228"/>
            <a:ext cx="3733290" cy="2809301"/>
          </a:xfrm>
          <a:prstGeom prst="rect">
            <a:avLst/>
          </a:prstGeom>
        </p:spPr>
      </p:pic>
      <p:pic>
        <p:nvPicPr>
          <p:cNvPr id="8" name="Рисунок 7" descr="оооор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55595" y="297456"/>
            <a:ext cx="2201997" cy="2935996"/>
          </a:xfrm>
          <a:prstGeom prst="rect">
            <a:avLst/>
          </a:prstGeom>
        </p:spPr>
      </p:pic>
      <p:pic>
        <p:nvPicPr>
          <p:cNvPr id="9" name="Рисунок 8" descr="прп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809811" y="3712684"/>
            <a:ext cx="2210259" cy="2947012"/>
          </a:xfrm>
          <a:prstGeom prst="rect">
            <a:avLst/>
          </a:prstGeom>
        </p:spPr>
      </p:pic>
      <p:pic>
        <p:nvPicPr>
          <p:cNvPr id="10" name="Рисунок 9" descr="3d-wood-cube-block-realistic-vector-word-game_107791-2462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54509" y="5499495"/>
            <a:ext cx="1180443" cy="9395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3d-wood-cube-block-realistic-vector-word-game_107791-246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39198" y="5331209"/>
            <a:ext cx="1669174" cy="1328572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72947" y="690888"/>
            <a:ext cx="10515600" cy="42181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entury" pitchFamily="18" charset="0"/>
              </a:rPr>
              <a:t>Конкурс семейных проектов «Кубики нашей семьи»</a:t>
            </a:r>
            <a:endParaRPr lang="ru-RU" sz="3200" dirty="0"/>
          </a:p>
        </p:txBody>
      </p:sp>
      <p:pic>
        <p:nvPicPr>
          <p:cNvPr id="4" name="Рисунок 3" descr="о3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2485" y="1322024"/>
            <a:ext cx="3459296" cy="2594472"/>
          </a:xfrm>
          <a:prstGeom prst="rect">
            <a:avLst/>
          </a:prstGeom>
        </p:spPr>
      </p:pic>
      <p:pic>
        <p:nvPicPr>
          <p:cNvPr id="5" name="Рисунок 4" descr="о2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61642" y="1322023"/>
            <a:ext cx="2062555" cy="3806329"/>
          </a:xfrm>
          <a:prstGeom prst="rect">
            <a:avLst/>
          </a:prstGeom>
        </p:spPr>
      </p:pic>
      <p:pic>
        <p:nvPicPr>
          <p:cNvPr id="7" name="Рисунок 6" descr="алмаз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507369" y="1366092"/>
            <a:ext cx="2369697" cy="3767768"/>
          </a:xfrm>
          <a:prstGeom prst="rect">
            <a:avLst/>
          </a:prstGeom>
        </p:spPr>
      </p:pic>
      <p:pic>
        <p:nvPicPr>
          <p:cNvPr id="8" name="Рисунок 7" descr="МММ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06871" y="1355075"/>
            <a:ext cx="3202709" cy="279277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331840" y="5233012"/>
            <a:ext cx="24192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ah-RU" dirty="0" smtClean="0"/>
              <a:t>Скрябин Алмаз, </a:t>
            </a:r>
          </a:p>
          <a:p>
            <a:r>
              <a:rPr lang="sah-RU" dirty="0" smtClean="0"/>
              <a:t>“Город Майнкрафт”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786390" y="4142343"/>
            <a:ext cx="26420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Мартынов Коля, </a:t>
            </a:r>
          </a:p>
          <a:p>
            <a:pPr algn="ctr"/>
            <a:r>
              <a:rPr lang="ru-RU" dirty="0" smtClean="0"/>
              <a:t>«Дом для динозавров»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877937" y="5110175"/>
            <a:ext cx="3393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Алексеев Лев «Мини город»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 flipH="1">
            <a:off x="210972" y="3920354"/>
            <a:ext cx="3986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Игнатьева </a:t>
            </a:r>
            <a:r>
              <a:rPr lang="ru-RU" dirty="0" err="1" smtClean="0"/>
              <a:t>Василина</a:t>
            </a:r>
            <a:r>
              <a:rPr lang="ru-RU" dirty="0" smtClean="0"/>
              <a:t>, </a:t>
            </a:r>
          </a:p>
          <a:p>
            <a:pPr algn="ctr"/>
            <a:r>
              <a:rPr lang="ru-RU" dirty="0" smtClean="0"/>
              <a:t>«Замок»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лл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951483" y="623146"/>
            <a:ext cx="3853408" cy="28912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47423" y="3657600"/>
            <a:ext cx="21611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Игнатьев </a:t>
            </a:r>
            <a:r>
              <a:rPr lang="ru-RU" dirty="0" err="1" smtClean="0"/>
              <a:t>Эрсан</a:t>
            </a:r>
            <a:r>
              <a:rPr lang="ru-RU" dirty="0" smtClean="0"/>
              <a:t>,  </a:t>
            </a:r>
          </a:p>
          <a:p>
            <a:pPr algn="ctr"/>
            <a:r>
              <a:rPr lang="ru-RU" dirty="0" smtClean="0"/>
              <a:t>«Город»</a:t>
            </a:r>
            <a:endParaRPr lang="ru-RU" dirty="0"/>
          </a:p>
        </p:txBody>
      </p:sp>
      <p:pic>
        <p:nvPicPr>
          <p:cNvPr id="6" name="Рисунок 5" descr="483fe178-7e01-4adf-a259-fb70b8b3129b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2608" y="616944"/>
            <a:ext cx="2467563" cy="457750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361802" y="5244029"/>
            <a:ext cx="20938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Ощепкова Кира, </a:t>
            </a:r>
          </a:p>
          <a:p>
            <a:pPr algn="ctr"/>
            <a:r>
              <a:rPr lang="ru-RU" dirty="0" smtClean="0"/>
              <a:t>«Экскаватор»</a:t>
            </a:r>
            <a:endParaRPr lang="ru-RU" dirty="0"/>
          </a:p>
        </p:txBody>
      </p:sp>
      <p:pic>
        <p:nvPicPr>
          <p:cNvPr id="8" name="Рисунок 7" descr="d40e7aa7-ee0a-4047-a9dc-411f1bd4eb19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9653" y="649995"/>
            <a:ext cx="2525272" cy="448937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00838" y="5155894"/>
            <a:ext cx="2730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Платонова Кира, </a:t>
            </a:r>
          </a:p>
          <a:p>
            <a:pPr algn="ctr"/>
            <a:r>
              <a:rPr lang="ru-RU" dirty="0" smtClean="0"/>
              <a:t>«Грузовик с прицепом»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5F83FBB-99C6-414B-BD6E-FDD55980C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4132" y="1048172"/>
            <a:ext cx="10515600" cy="32893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  <a:t>Динамика по инициативности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</a:br>
            <a:endParaRPr lang="ru-RU" sz="4000" b="1" dirty="0">
              <a:solidFill>
                <a:schemeClr val="accent1">
                  <a:lumMod val="50000"/>
                </a:schemeClr>
              </a:solidFill>
              <a:latin typeface="Constantia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37790"/>
              </p:ext>
            </p:extLst>
          </p:nvPr>
        </p:nvGraphicFramePr>
        <p:xfrm>
          <a:off x="749147" y="991519"/>
          <a:ext cx="10047382" cy="5566328"/>
        </p:xfrm>
        <a:graphic>
          <a:graphicData uri="http://schemas.openxmlformats.org/drawingml/2006/table">
            <a:tbl>
              <a:tblPr/>
              <a:tblGrid>
                <a:gridCol w="1838456"/>
                <a:gridCol w="2201874"/>
                <a:gridCol w="3185234"/>
                <a:gridCol w="1047493"/>
                <a:gridCol w="994050"/>
                <a:gridCol w="780275"/>
              </a:tblGrid>
              <a:tr h="3584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Сфера инициативы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Что наблюдаем в контексте проекта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Уровни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Октябрь 2025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Февраль 2026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Май </a:t>
                      </a:r>
                      <a:endParaRPr lang="ru-RU" sz="11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2026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36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Творческая инициатива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Как ребёнок использует кубик: по готовому образцу (бросает и смотрит) или придумывает новые правила, комбинирует с другими игрушками, вводит сюжет.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1(низкий) – только манипуляции, повторяет за другими.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2 (средний)– использует кубик в рамках предложенных правил, иногда вносит дополнения.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3 (высокий) – самостоятельно придумывает новые игры с кубиком, объединяет несколько кубиков в сюжет.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Низкий –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r>
                        <a:rPr lang="ru-RU" sz="11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(31%)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Средний –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49 (53%)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Высокий –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 15</a:t>
                      </a:r>
                      <a:r>
                        <a:rPr lang="ru-RU" sz="11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(16%)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Низкий – </a:t>
                      </a:r>
                      <a:r>
                        <a:rPr lang="ru-RU" sz="11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17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(18%)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Средний –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48 (52%)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Высокий –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28 (30%)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52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Целенаправленное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и волевое усилие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Ставит ли цель в игре с кубиком (построить башню, выполнить задание на грани, обыграть выпавший символ) и доводит ли до конца.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1 – быстро теряет интерес, не завершает.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2 – удерживает цель при поддержке взрослого, доводит до конца, но может отвлекаться.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3 – самостоятельно ставит цель, удерживает её, добивается результата, проявляет настойчивость.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Низкий –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r>
                        <a:rPr lang="ru-RU" sz="11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(31%)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Средний –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47 (51%)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Высокий –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r>
                        <a:rPr lang="ru-RU" sz="11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(18%)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Низкий –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 18 (19%)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Средний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–  45 (48</a:t>
                      </a:r>
                      <a:r>
                        <a:rPr lang="ru-RU" sz="11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Высокий –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30 (32</a:t>
                      </a:r>
                      <a:r>
                        <a:rPr lang="ru-RU" sz="11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52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Коммуникативная инициатива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Обращается ли к сверстникам с предложениями, связанными с кубиком («Давай бросать по очереди», «А если мы придумаем такое правило?»), привлекает ли их к игре.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1 – играет один, не инициирует общение.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 2 – иногда предлагает поиграть вместе, но быстро соглашается на чужие правила.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3 – активно привлекает других, предлагает свои идеи, договаривается.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Низкий –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r>
                        <a:rPr lang="ru-RU" sz="11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(26%)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Средний –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49 (53%)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Высокий –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20 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22%)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Низкий –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12 (8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Средний –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 29 (68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Высокий –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 52 (24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36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Познавательная инициатива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Задаёт ли вопросы о кубике (почему деревянный, как сделаны картинки, что будет, если бросить по-другому), экспериментирует (крутит, рассматривает, пробует разные грани).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1 – не проявляет интереса к устройству, использует только как готовый предмет.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2 – задаёт вопросы, но быстро удовлетворяется ответом.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3 – исследует свойства, задаёт много вопросов, пытается понять, как можно изменить кубик (например, предлагает нарисовать новую грань).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Низкий –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31 (33%)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Средний –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46 (49%)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Высокий –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16 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17%)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Низкий –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 21 (20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Средний –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 50 (64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Высокий –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22 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(16%)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289" marR="55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 descr="3d-wood-cube-block-realistic-vector-word-game_107791-24627.jpg"/>
          <p:cNvPicPr>
            <a:picLocks noChangeAspect="1"/>
          </p:cNvPicPr>
          <p:nvPr/>
        </p:nvPicPr>
        <p:blipFill>
          <a:blip r:embed="rId2" cstate="print"/>
          <a:srcRect l="3219" r="51710"/>
          <a:stretch>
            <a:fillRect/>
          </a:stretch>
        </p:blipFill>
        <p:spPr>
          <a:xfrm>
            <a:off x="10848975" y="5038304"/>
            <a:ext cx="762000" cy="1328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595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24697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entury" pitchFamily="18" charset="0"/>
              </a:rPr>
              <a:t>МОНИТОРИНГ инициативности дошкольной группы «Туллукчаан» 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Century" pitchFamily="18" charset="0"/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851120" y="1215699"/>
          <a:ext cx="8467725" cy="4867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Рисунок 3" descr="wooden-blocks-concept_959815-2621.jpg"/>
          <p:cNvPicPr>
            <a:picLocks noChangeAspect="1"/>
          </p:cNvPicPr>
          <p:nvPr/>
        </p:nvPicPr>
        <p:blipFill>
          <a:blip r:embed="rId3"/>
          <a:srcRect l="75349"/>
          <a:stretch>
            <a:fillRect/>
          </a:stretch>
        </p:blipFill>
        <p:spPr>
          <a:xfrm>
            <a:off x="10454509" y="0"/>
            <a:ext cx="1737491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entury" pitchFamily="18" charset="0"/>
              </a:rPr>
              <a:t>ЗАКЛЮЧЕНИЕ 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Century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3200" dirty="0" smtClean="0">
                <a:latin typeface="Constantia" pitchFamily="18" charset="0"/>
              </a:rPr>
              <a:t>  «Деревянные кубики» — это не просто игра, а философия доверия к ребенку. Принимая инициативу детей, мы не теряем контроль над образовательным процессом, а выводим его на качественно новый уровень, где каждый ребенок чувствует себя значимым строителем собственного мира знаний.</a:t>
            </a:r>
          </a:p>
          <a:p>
            <a:pPr>
              <a:buNone/>
            </a:pP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 </a:t>
            </a:r>
          </a:p>
          <a:p>
            <a:endParaRPr lang="ru-RU" dirty="0"/>
          </a:p>
        </p:txBody>
      </p:sp>
      <p:pic>
        <p:nvPicPr>
          <p:cNvPr id="4" name="Рисунок 3" descr="3d-wood-cube-block-realistic-vector-word-game_107791-246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3530" y="4953795"/>
            <a:ext cx="1905657" cy="151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ooden-blocks-concept_959815-26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Заголовок 9">
            <a:extLst>
              <a:ext uri="{FF2B5EF4-FFF2-40B4-BE49-F238E27FC236}">
                <a16:creationId xmlns:a16="http://schemas.microsoft.com/office/drawing/2014/main" xmlns="" id="{A87CEA5A-215A-4DBB-B545-F50CF292DAA2}"/>
              </a:ext>
            </a:extLst>
          </p:cNvPr>
          <p:cNvSpPr txBox="1">
            <a:spLocks/>
          </p:cNvSpPr>
          <p:nvPr/>
        </p:nvSpPr>
        <p:spPr>
          <a:xfrm>
            <a:off x="2280492" y="2440513"/>
            <a:ext cx="7965194" cy="1150267"/>
          </a:xfrm>
          <a:prstGeom prst="rect">
            <a:avLst/>
          </a:prstGeom>
          <a:effectLst>
            <a:outerShdw blurRad="50800" dist="38100" dir="5400000" algn="t" rotWithShape="0">
              <a:schemeClr val="accent4">
                <a:lumMod val="50000"/>
                <a:alpha val="40000"/>
              </a:schemeClr>
            </a:outerShdw>
          </a:effectLst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 smtClean="0">
                <a:latin typeface="Constantia" pitchFamily="18" charset="0"/>
              </a:rPr>
              <a:t>СПАСИБО ЗА ВНИМАНИЕ !</a:t>
            </a:r>
            <a:endParaRPr lang="ru-RU" sz="5400" b="1" dirty="0">
              <a:latin typeface="Constantia" pitchFamily="18" charset="0"/>
            </a:endParaRPr>
          </a:p>
        </p:txBody>
      </p:sp>
      <p:sp>
        <p:nvSpPr>
          <p:cNvPr id="17" name="Текст 11">
            <a:extLst>
              <a:ext uri="{FF2B5EF4-FFF2-40B4-BE49-F238E27FC236}">
                <a16:creationId xmlns:a16="http://schemas.microsoft.com/office/drawing/2014/main" xmlns="" id="{E4D2C2B0-57A9-45CB-8B9A-3A0D3020847C}"/>
              </a:ext>
            </a:extLst>
          </p:cNvPr>
          <p:cNvSpPr txBox="1">
            <a:spLocks/>
          </p:cNvSpPr>
          <p:nvPr/>
        </p:nvSpPr>
        <p:spPr>
          <a:xfrm>
            <a:off x="2608499" y="2882976"/>
            <a:ext cx="6975002" cy="170572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1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16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4872" y="2612566"/>
            <a:ext cx="5382658" cy="1325563"/>
          </a:xfrm>
        </p:spPr>
        <p:txBody>
          <a:bodyPr>
            <a:noAutofit/>
          </a:bodyPr>
          <a:lstStyle/>
          <a:p>
            <a:r>
              <a:rPr lang="ru-RU" sz="2800" i="1" dirty="0" smtClean="0">
                <a:solidFill>
                  <a:schemeClr val="tx1"/>
                </a:solidFill>
              </a:rPr>
              <a:t>«Умение воображать выше </a:t>
            </a:r>
            <a:r>
              <a:rPr lang="ru-RU" sz="2800" i="1" dirty="0" err="1" smtClean="0">
                <a:solidFill>
                  <a:schemeClr val="tx1"/>
                </a:solidFill>
              </a:rPr>
              <a:t>многознания</a:t>
            </a:r>
            <a:r>
              <a:rPr lang="ru-RU" sz="2800" i="1" dirty="0" smtClean="0">
                <a:solidFill>
                  <a:schemeClr val="tx1"/>
                </a:solidFill>
              </a:rPr>
              <a:t>, так как без воображения нельзя сделать открытия.»</a:t>
            </a:r>
            <a:br>
              <a:rPr lang="ru-RU" sz="2800" i="1" dirty="0" smtClean="0">
                <a:solidFill>
                  <a:schemeClr val="tx1"/>
                </a:solidFill>
              </a:rPr>
            </a:br>
            <a:r>
              <a:rPr lang="ru-RU" sz="2800" i="1" dirty="0" smtClean="0">
                <a:solidFill>
                  <a:schemeClr val="tx1"/>
                </a:solidFill>
              </a:rPr>
              <a:t/>
            </a:r>
            <a:br>
              <a:rPr lang="ru-RU" sz="2800" i="1" dirty="0" smtClean="0">
                <a:solidFill>
                  <a:schemeClr val="tx1"/>
                </a:solidFill>
              </a:rPr>
            </a:br>
            <a:r>
              <a:rPr lang="ru-RU" sz="2800" i="1" dirty="0" smtClean="0">
                <a:solidFill>
                  <a:schemeClr val="tx1"/>
                </a:solidFill>
              </a:rPr>
              <a:t>Альберт </a:t>
            </a:r>
            <a:r>
              <a:rPr lang="ru-RU" sz="2800" i="1" dirty="0" err="1" smtClean="0">
                <a:solidFill>
                  <a:schemeClr val="tx1"/>
                </a:solidFill>
              </a:rPr>
              <a:t>Энштейн</a:t>
            </a:r>
            <a:endParaRPr lang="ru-RU" sz="2800" i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Albert_Einstein_sticks_his_tongue_195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590616" y="1660371"/>
            <a:ext cx="2576295" cy="3043249"/>
          </a:xfrm>
        </p:spPr>
      </p:pic>
      <p:pic>
        <p:nvPicPr>
          <p:cNvPr id="5" name="Рисунок 4" descr="3d-wood-cube-block-realistic-vector-word-game_107791-24627.jpg"/>
          <p:cNvPicPr>
            <a:picLocks noChangeAspect="1"/>
          </p:cNvPicPr>
          <p:nvPr/>
        </p:nvPicPr>
        <p:blipFill>
          <a:blip r:embed="rId3"/>
          <a:srcRect l="48854"/>
          <a:stretch>
            <a:fillRect/>
          </a:stretch>
        </p:blipFill>
        <p:spPr>
          <a:xfrm>
            <a:off x="10587210" y="4779230"/>
            <a:ext cx="1101686" cy="15430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648EEE-EB04-45C3-8A11-F15DBC12F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Century Schoolbook" pitchFamily="18" charset="0"/>
                <a:ea typeface="Arial" pitchFamily="34" charset="-122"/>
                <a:cs typeface="Arial" pitchFamily="34" charset="-120"/>
              </a:rPr>
              <a:t>Актуальность проекта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EE16F1E-F64A-4CD2-8C02-7EED1305B87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838200" y="1399142"/>
            <a:ext cx="6521067" cy="4777821"/>
          </a:xfrm>
        </p:spPr>
        <p:txBody>
          <a:bodyPr>
            <a:normAutofit fontScale="92500" lnSpcReduction="20000"/>
          </a:bodyPr>
          <a:lstStyle/>
          <a:p>
            <a:pPr mar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b="1" dirty="0" smtClean="0">
                <a:latin typeface="Century Schoolbook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/>
              <a:t> </a:t>
            </a:r>
            <a:r>
              <a:rPr lang="ru-RU" sz="2600" dirty="0" smtClean="0">
                <a:latin typeface="Century" pitchFamily="18" charset="0"/>
              </a:rPr>
              <a:t>Современные дошкольники часто сталкиваются с переизбытком экранного времени и недостатком самостоятельной творческой игры. Между тем ФОП ДО подчёркивает важность развития детской инициативы как основы познавательного и социального становления.</a:t>
            </a: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600" b="1" dirty="0" smtClean="0">
                <a:latin typeface="Century Schoolbook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lang="ru-RU" sz="2600" dirty="0" smtClean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Метафора «кубика» выбрана не случайно: кубик имеет много граней, его можно повернуть любой стороной, построить из множества кубиков что-то новое. Так и ребенок должен иметь возможность «поворачивать» знания разными гранями, быть активным строителем своего образования.</a:t>
            </a:r>
            <a:endParaRPr lang="ru-RU" sz="2600" dirty="0" smtClean="0">
              <a:latin typeface="Century" pitchFamily="18" charset="0"/>
              <a:cs typeface="Arial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 descr="e477bd2fdca525c9df90fb4b85hd--materialy-dlya-tvorchestva-zagotovki-dlya-dekupazha-i-rospisi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7071" y="1556706"/>
            <a:ext cx="3763522" cy="376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53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wooden-blocks-concept_959815-26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05313C0-E99C-43E5-B419-927A0C42C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5576" y="1874435"/>
            <a:ext cx="7458419" cy="2168755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entury Schoolbook" pitchFamily="18" charset="0"/>
                <a:ea typeface="Arial" pitchFamily="34" charset="-122"/>
                <a:cs typeface="Arial" pitchFamily="34" charset="-120"/>
              </a:rPr>
              <a:t>ЦЕЛЬ проекта: </a:t>
            </a:r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Повышение развития детской инициативы в игровой </a:t>
            </a:r>
            <a:r>
              <a:rPr lang="ru-RU" b="1" dirty="0" err="1" smtClean="0">
                <a:solidFill>
                  <a:schemeClr val="tx1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форме.С</a:t>
            </a:r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применением деревянных кубиков.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Объект 5">
            <a:extLst>
              <a:ext uri="{FF2B5EF4-FFF2-40B4-BE49-F238E27FC236}">
                <a16:creationId xmlns:a16="http://schemas.microsoft.com/office/drawing/2014/main" xmlns="" id="{F41565BA-F540-4AFC-986F-248F12BC9080}"/>
              </a:ext>
            </a:extLst>
          </p:cNvPr>
          <p:cNvSpPr txBox="1">
            <a:spLocks/>
          </p:cNvSpPr>
          <p:nvPr/>
        </p:nvSpPr>
        <p:spPr>
          <a:xfrm>
            <a:off x="838200" y="2619001"/>
            <a:ext cx="10515600" cy="20700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sz="13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C01F5C6-014E-490D-9215-0B23FDD33261}"/>
              </a:ext>
            </a:extLst>
          </p:cNvPr>
          <p:cNvSpPr txBox="1"/>
          <p:nvPr/>
        </p:nvSpPr>
        <p:spPr>
          <a:xfrm>
            <a:off x="838200" y="4464000"/>
            <a:ext cx="86778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94901" y="1572913"/>
            <a:ext cx="856010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487277" y="1663547"/>
            <a:ext cx="917705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entury" pitchFamily="18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Constant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solidFill>
                <a:schemeClr val="accent1">
                  <a:lumMod val="50000"/>
                </a:schemeClr>
              </a:solidFill>
              <a:latin typeface="Constant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	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solidFill>
                <a:schemeClr val="accent1">
                  <a:lumMod val="50000"/>
                </a:schemeClr>
              </a:solidFill>
              <a:latin typeface="Century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Century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668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>
            <a:extLst>
              <a:ext uri="{FF2B5EF4-FFF2-40B4-BE49-F238E27FC236}">
                <a16:creationId xmlns:a16="http://schemas.microsoft.com/office/drawing/2014/main" xmlns="" id="{5B9331C3-7712-4142-83EC-649AE9ED4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267" y="365125"/>
            <a:ext cx="10515600" cy="93486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  <a:t>ЗАДАЧИ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168EF3A8-6687-4124-A04A-2525919C4727}"/>
              </a:ext>
            </a:extLst>
          </p:cNvPr>
          <p:cNvSpPr/>
          <p:nvPr/>
        </p:nvSpPr>
        <p:spPr>
          <a:xfrm>
            <a:off x="1013551" y="1244906"/>
            <a:ext cx="3183875" cy="490250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sz="1000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F578E784-7E8B-4712-8BBF-FE373F3EBF86}"/>
              </a:ext>
            </a:extLst>
          </p:cNvPr>
          <p:cNvSpPr/>
          <p:nvPr/>
        </p:nvSpPr>
        <p:spPr>
          <a:xfrm>
            <a:off x="4275264" y="1255923"/>
            <a:ext cx="3106037" cy="489148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chemeClr val="tx1"/>
              </a:solidFill>
              <a:latin typeface="Century" pitchFamily="18" charset="0"/>
              <a:cs typeface="Arial" pitchFamily="34" charset="0"/>
            </a:endParaRPr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xmlns="" id="{E650A125-B194-481E-9BAC-BFC3E05F5C2B}"/>
              </a:ext>
            </a:extLst>
          </p:cNvPr>
          <p:cNvSpPr txBox="1">
            <a:spLocks/>
          </p:cNvSpPr>
          <p:nvPr/>
        </p:nvSpPr>
        <p:spPr>
          <a:xfrm>
            <a:off x="4491494" y="2844944"/>
            <a:ext cx="2411816" cy="3188953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F5B303F1-86D4-4BFA-B986-FAA8042C8ADB}"/>
              </a:ext>
            </a:extLst>
          </p:cNvPr>
          <p:cNvSpPr/>
          <p:nvPr/>
        </p:nvSpPr>
        <p:spPr>
          <a:xfrm>
            <a:off x="7469436" y="1244906"/>
            <a:ext cx="3227942" cy="490250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Объект 2">
            <a:extLst>
              <a:ext uri="{FF2B5EF4-FFF2-40B4-BE49-F238E27FC236}">
                <a16:creationId xmlns:a16="http://schemas.microsoft.com/office/drawing/2014/main" xmlns="" id="{A04E8F95-5820-4EE3-B8BC-A0B40E64E817}"/>
              </a:ext>
            </a:extLst>
          </p:cNvPr>
          <p:cNvSpPr txBox="1">
            <a:spLocks/>
          </p:cNvSpPr>
          <p:nvPr/>
        </p:nvSpPr>
        <p:spPr>
          <a:xfrm>
            <a:off x="7559254" y="2853533"/>
            <a:ext cx="2411816" cy="3188953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9" name="Объект 2">
            <a:extLst>
              <a:ext uri="{FF2B5EF4-FFF2-40B4-BE49-F238E27FC236}">
                <a16:creationId xmlns:a16="http://schemas.microsoft.com/office/drawing/2014/main" xmlns="" id="{23073644-3C55-4A09-89F0-17501D49A54E}"/>
              </a:ext>
            </a:extLst>
          </p:cNvPr>
          <p:cNvSpPr txBox="1">
            <a:spLocks/>
          </p:cNvSpPr>
          <p:nvPr/>
        </p:nvSpPr>
        <p:spPr>
          <a:xfrm>
            <a:off x="1192109" y="2855960"/>
            <a:ext cx="2411816" cy="3188953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947451" y="1266941"/>
            <a:ext cx="3238958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ИССЛЕДОВАТЕЛЬСКИЕ</a:t>
            </a:r>
          </a:p>
          <a:p>
            <a:pPr marL="228600" marR="0" lvl="0" indent="-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dirty="0" smtClean="0"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1. 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зучить уровень развития детской инициативы у воспитанников дошкольного учреждения до внедрения </a:t>
            </a:r>
            <a:r>
              <a:rPr lang="ru-RU" dirty="0" smtClean="0"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проекта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Century" pitchFamily="18" charset="0"/>
              </a:rPr>
              <a:t>2. Выявить педагогические условия, способствующие проявлению и поддержке детской инициативы в процессе игры с деревянными кубиками;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4186411" y="1288974"/>
            <a:ext cx="3216924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МЕТОДИЧЕСКИЕ</a:t>
            </a: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dirty="0" smtClean="0">
                <a:latin typeface="Constantia" pitchFamily="18" charset="0"/>
              </a:rPr>
              <a:t>Разработать систему игровых заданий и проектов с деревянными кубиками для разных возрастных групп, направленных на развитие инициативы;</a:t>
            </a: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dirty="0" smtClean="0">
                <a:latin typeface="Constantia" pitchFamily="18" charset="0"/>
              </a:rPr>
              <a:t>Создать вариативную развивающую предметно-</a:t>
            </a: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Constantia" pitchFamily="18" charset="0"/>
              </a:rPr>
              <a:t>        пространственную среду (РППС) для стимулирования самостоятельной конструктивной деятельности</a:t>
            </a:r>
            <a:endParaRPr lang="ru-RU" dirty="0" smtClean="0">
              <a:latin typeface="Constantia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Constant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7414353" y="1311007"/>
            <a:ext cx="3327094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РАЗВИВАЮЩИЕ</a:t>
            </a:r>
          </a:p>
          <a:p>
            <a:pPr marL="228600" indent="-228600" algn="just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1400" dirty="0" smtClean="0"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Стимулировать проявление самостоятельности в выборе темы, материалов и способов реализации замысла;</a:t>
            </a: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1400" dirty="0" smtClean="0">
                <a:latin typeface="Constantia" pitchFamily="18" charset="0"/>
              </a:rPr>
              <a:t>Развивать творческое и пространственное мышление через конструирование по замыслу, образцу, схеме и условиям</a:t>
            </a: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1400" dirty="0" smtClean="0">
                <a:latin typeface="Constantia" pitchFamily="18" charset="0"/>
              </a:rPr>
              <a:t>Формировать умение планировать этапы постройки, прогнозировать устойчивость конструкции, находить решения при возникновении трудностей</a:t>
            </a: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400" dirty="0" smtClean="0">
                <a:latin typeface="Constantia" pitchFamily="18" charset="0"/>
              </a:rPr>
              <a:t>Способствовать развитию связной речи и коммуникативных навыков в процессе совместного строительства и презентации построек.</a:t>
            </a: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AutoNum type="arabicPeriod"/>
            </a:pPr>
            <a:endParaRPr lang="ru-RU" sz="1400" dirty="0" smtClean="0">
              <a:latin typeface="Constantia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  <p:pic>
        <p:nvPicPr>
          <p:cNvPr id="12" name="Рисунок 11" descr="3d-wood-cube-block-realistic-vector-word-game_107791-24627.jpg"/>
          <p:cNvPicPr>
            <a:picLocks noChangeAspect="1"/>
          </p:cNvPicPr>
          <p:nvPr/>
        </p:nvPicPr>
        <p:blipFill>
          <a:blip r:embed="rId2" cstate="print"/>
          <a:srcRect l="48854"/>
          <a:stretch>
            <a:fillRect/>
          </a:stretch>
        </p:blipFill>
        <p:spPr>
          <a:xfrm>
            <a:off x="10734025" y="5142788"/>
            <a:ext cx="866735" cy="1213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70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6E98CEE-51A1-4716-9FD5-FDE9070C9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149" y="54139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entury" pitchFamily="18" charset="0"/>
                <a:ea typeface="Arial" pitchFamily="34" charset="-122"/>
                <a:cs typeface="Arial" pitchFamily="34" charset="-120"/>
              </a:rPr>
              <a:t>Ключевые преимущества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latin typeface="Century" pitchFamily="18" charset="0"/>
                <a:ea typeface="Arial" pitchFamily="34" charset="-122"/>
                <a:cs typeface="Arial" pitchFamily="34" charset="-120"/>
              </a:rPr>
              <a:t>экологичности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entury" pitchFamily="18" charset="0"/>
                <a:ea typeface="Arial" pitchFamily="34" charset="-122"/>
                <a:cs typeface="Arial" pitchFamily="34" charset="-120"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entury" pitchFamily="18" charset="0"/>
                <a:ea typeface="Arial" pitchFamily="34" charset="-122"/>
                <a:cs typeface="Arial" pitchFamily="34" charset="-120"/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entury" pitchFamily="18" charset="0"/>
                <a:ea typeface="Arial" pitchFamily="34" charset="-122"/>
                <a:cs typeface="Arial" pitchFamily="34" charset="-120"/>
              </a:rPr>
            </a:b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latin typeface="Century" pitchFamily="18" charset="0"/>
                <a:ea typeface="Arial" pitchFamily="34" charset="-122"/>
                <a:cs typeface="Arial" pitchFamily="34" charset="-120"/>
              </a:rPr>
              <a:t>деревянных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entury" pitchFamily="18" charset="0"/>
                <a:ea typeface="Arial" pitchFamily="34" charset="-122"/>
                <a:cs typeface="Arial" pitchFamily="34" charset="-120"/>
              </a:rPr>
              <a:t> кубиков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9996" y="1751681"/>
            <a:ext cx="4902506" cy="199405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Century" pitchFamily="18" charset="0"/>
                <a:ea typeface="Arial" pitchFamily="34" charset="-122"/>
                <a:cs typeface="Arial" pitchFamily="34" charset="-120"/>
              </a:rPr>
              <a:t>НАТУРАЛЬНЫЙ МАТЕРИАЛ</a:t>
            </a:r>
          </a:p>
          <a:p>
            <a:pPr algn="ctr"/>
            <a:endParaRPr lang="ru-RU" b="1" dirty="0" smtClean="0">
              <a:solidFill>
                <a:schemeClr val="tx1"/>
              </a:solidFill>
              <a:latin typeface="Century" pitchFamily="18" charset="0"/>
              <a:ea typeface="Arial" pitchFamily="34" charset="-122"/>
              <a:cs typeface="Arial" pitchFamily="34" charset="-120"/>
            </a:endParaRPr>
          </a:p>
          <a:p>
            <a:pPr algn="ctr"/>
            <a:r>
              <a:rPr lang="en-US" b="1" dirty="0" smtClean="0">
                <a:solidFill>
                  <a:schemeClr val="tx1"/>
                </a:solidFill>
                <a:latin typeface="Century" pitchFamily="18" charset="0"/>
                <a:ea typeface="Arial" pitchFamily="34" charset="-122"/>
                <a:cs typeface="Arial" pitchFamily="34" charset="-120"/>
              </a:rPr>
              <a:t>Дерево – это экологич</a:t>
            </a:r>
            <a:r>
              <a:rPr lang="ru-RU" b="1" dirty="0" smtClean="0">
                <a:solidFill>
                  <a:schemeClr val="tx1"/>
                </a:solidFill>
                <a:latin typeface="Century" pitchFamily="18" charset="0"/>
                <a:ea typeface="Arial" pitchFamily="34" charset="-122"/>
                <a:cs typeface="Arial" pitchFamily="34" charset="-120"/>
              </a:rPr>
              <a:t>еский </a:t>
            </a:r>
            <a:r>
              <a:rPr lang="en-US" b="1" dirty="0" smtClean="0">
                <a:solidFill>
                  <a:schemeClr val="tx1"/>
                </a:solidFill>
                <a:latin typeface="Century" pitchFamily="18" charset="0"/>
                <a:ea typeface="Arial" pitchFamily="34" charset="-122"/>
                <a:cs typeface="Arial" pitchFamily="34" charset="-120"/>
              </a:rPr>
              <a:t>и возобновляемый ресурс, безопасный для здоровья детей и окружающей среды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16059" y="1740664"/>
            <a:ext cx="4902506" cy="199405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algn="ctr"/>
            <a:endParaRPr lang="ru-RU" b="1" dirty="0" smtClean="0">
              <a:solidFill>
                <a:schemeClr val="accent4">
                  <a:lumMod val="50000"/>
                </a:schemeClr>
              </a:solidFill>
              <a:latin typeface="Century" pitchFamily="18" charset="0"/>
              <a:ea typeface="Arial" pitchFamily="34" charset="-122"/>
              <a:cs typeface="Arial" pitchFamily="34" charset="-120"/>
            </a:endParaRPr>
          </a:p>
          <a:p>
            <a:pPr algn="ctr"/>
            <a:endParaRPr lang="ru-RU" b="1" dirty="0" smtClean="0">
              <a:solidFill>
                <a:schemeClr val="accent4">
                  <a:lumMod val="50000"/>
                </a:schemeClr>
              </a:solidFill>
              <a:latin typeface="Century" pitchFamily="18" charset="0"/>
              <a:ea typeface="Arial" pitchFamily="34" charset="-122"/>
              <a:cs typeface="Arial" pitchFamily="34" charset="-120"/>
            </a:endParaRPr>
          </a:p>
          <a:p>
            <a:pPr algn="ctr"/>
            <a:endParaRPr lang="ru-RU" b="1" dirty="0" smtClean="0">
              <a:solidFill>
                <a:schemeClr val="accent4">
                  <a:lumMod val="50000"/>
                </a:schemeClr>
              </a:solidFill>
              <a:latin typeface="Century" pitchFamily="18" charset="0"/>
              <a:ea typeface="Arial" pitchFamily="34" charset="-122"/>
              <a:cs typeface="Arial" pitchFamily="34" charset="-12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Century" pitchFamily="18" charset="0"/>
                <a:ea typeface="Arial" pitchFamily="34" charset="-122"/>
                <a:cs typeface="Arial" pitchFamily="34" charset="-120"/>
              </a:rPr>
              <a:t>ГИПОАЛЛЕРГЕННОСТЬ</a:t>
            </a:r>
          </a:p>
          <a:p>
            <a:pPr algn="ctr"/>
            <a:endParaRPr lang="ru-RU" b="1" dirty="0" smtClean="0">
              <a:solidFill>
                <a:schemeClr val="tx1"/>
              </a:solidFill>
              <a:latin typeface="Century" pitchFamily="18" charset="0"/>
              <a:ea typeface="Arial" pitchFamily="34" charset="-122"/>
              <a:cs typeface="Arial" pitchFamily="34" charset="-120"/>
            </a:endParaRPr>
          </a:p>
          <a:p>
            <a:pPr algn="ctr"/>
            <a:r>
              <a:rPr lang="en-US" b="1" dirty="0" smtClean="0">
                <a:solidFill>
                  <a:schemeClr val="tx1"/>
                </a:solidFill>
                <a:latin typeface="Century" pitchFamily="18" charset="0"/>
                <a:ea typeface="Arial" pitchFamily="34" charset="-122"/>
                <a:cs typeface="Arial" pitchFamily="34" charset="-120"/>
              </a:rPr>
              <a:t>Отсутствие токсинов и аллергенов делает деревянные кубики подходящими даже для детей с чувствительной кожей
</a:t>
            </a:r>
            <a:endParaRPr lang="en-US" b="1" dirty="0" smtClean="0">
              <a:solidFill>
                <a:schemeClr val="tx1"/>
              </a:solidFill>
              <a:latin typeface="Century" pitchFamily="18" charset="0"/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960127" y="3966071"/>
            <a:ext cx="4902506" cy="199405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entury" pitchFamily="18" charset="0"/>
                <a:ea typeface="Arial" pitchFamily="34" charset="-122"/>
                <a:cs typeface="Arial" pitchFamily="34" charset="-120"/>
              </a:rPr>
              <a:t>ТАКТИЛЬНЫЕ ОЩУЩЕНИЯ</a:t>
            </a:r>
          </a:p>
          <a:p>
            <a:pPr algn="ctr"/>
            <a:endParaRPr lang="ru-RU" dirty="0" smtClean="0">
              <a:solidFill>
                <a:schemeClr val="tx1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algn="ctr"/>
            <a:r>
              <a:rPr lang="en-US" b="1" dirty="0" smtClean="0">
                <a:solidFill>
                  <a:schemeClr val="tx1"/>
                </a:solidFill>
                <a:latin typeface="Century" pitchFamily="18" charset="0"/>
                <a:ea typeface="Arial" pitchFamily="34" charset="-122"/>
                <a:cs typeface="Arial" pitchFamily="34" charset="-120"/>
              </a:rPr>
              <a:t>Натуральная текстура дерева улучшает сенсорное восприятие и способствует развитию тактильной чувствительности
</a:t>
            </a:r>
            <a:endParaRPr lang="en-US" b="1" dirty="0" smtClean="0">
              <a:solidFill>
                <a:schemeClr val="tx1"/>
              </a:solidFill>
              <a:latin typeface="Century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05080" y="3933022"/>
            <a:ext cx="4902506" cy="199405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algn="ctr"/>
            <a:endParaRPr lang="ru-RU" b="1" dirty="0" smtClean="0">
              <a:solidFill>
                <a:schemeClr val="accent4">
                  <a:lumMod val="50000"/>
                </a:schemeClr>
              </a:solidFill>
              <a:latin typeface="Century" pitchFamily="18" charset="0"/>
              <a:ea typeface="Arial" pitchFamily="34" charset="-122"/>
              <a:cs typeface="Arial" pitchFamily="34" charset="-12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Century" pitchFamily="18" charset="0"/>
                <a:ea typeface="Arial" pitchFamily="34" charset="-122"/>
                <a:cs typeface="Arial" pitchFamily="34" charset="-120"/>
              </a:rPr>
              <a:t>БЕЗОПАСНОСТЬ </a:t>
            </a:r>
          </a:p>
          <a:p>
            <a:pPr algn="ctr"/>
            <a:endParaRPr lang="ru-RU" b="1" dirty="0" smtClean="0">
              <a:solidFill>
                <a:schemeClr val="tx1"/>
              </a:solidFill>
              <a:latin typeface="Century" pitchFamily="18" charset="0"/>
              <a:ea typeface="Arial" pitchFamily="34" charset="-122"/>
              <a:cs typeface="Arial" pitchFamily="34" charset="-120"/>
            </a:endParaRPr>
          </a:p>
          <a:p>
            <a:pPr algn="ctr"/>
            <a:r>
              <a:rPr lang="en-US" b="1" dirty="0" smtClean="0">
                <a:solidFill>
                  <a:schemeClr val="tx1"/>
                </a:solidFill>
                <a:latin typeface="Century" pitchFamily="18" charset="0"/>
                <a:ea typeface="Arial" pitchFamily="34" charset="-122"/>
                <a:cs typeface="Arial" pitchFamily="34" charset="-120"/>
              </a:rPr>
              <a:t>Отсутствие острых краёв и токсичных покрытий снижает риск травм и отравлений при игре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Рисунок 6" descr="3d-wood-cube-block-realistic-vector-word-game_107791-24627.jpg"/>
          <p:cNvPicPr>
            <a:picLocks noChangeAspect="1"/>
          </p:cNvPicPr>
          <p:nvPr/>
        </p:nvPicPr>
        <p:blipFill>
          <a:blip r:embed="rId2" cstate="print"/>
          <a:srcRect l="48854"/>
          <a:stretch>
            <a:fillRect/>
          </a:stretch>
        </p:blipFill>
        <p:spPr>
          <a:xfrm>
            <a:off x="10892334" y="5604790"/>
            <a:ext cx="726932" cy="9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88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24AF770-64CD-4FF7-92A0-D9D4E501D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entury" pitchFamily="18" charset="0"/>
              </a:rPr>
              <a:t>ПОДГОТОВИТЕЛЬНЫЙ ЭТАП</a:t>
            </a:r>
            <a:br>
              <a:rPr lang="ru-RU" sz="2400" b="1" dirty="0" smtClean="0">
                <a:solidFill>
                  <a:schemeClr val="tx1"/>
                </a:solidFill>
                <a:latin typeface="Century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Century" pitchFamily="18" charset="0"/>
              </a:rPr>
              <a:t>проводилось по преемственности со школой</a:t>
            </a:r>
            <a:endParaRPr lang="ru-RU" sz="2400" b="1" dirty="0">
              <a:solidFill>
                <a:schemeClr val="tx1"/>
              </a:solidFill>
              <a:latin typeface="Century" pitchFamily="18" charset="0"/>
            </a:endParaRPr>
          </a:p>
        </p:txBody>
      </p:sp>
      <p:pic>
        <p:nvPicPr>
          <p:cNvPr id="7" name="Содержимое 6" descr="Ф1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94064" y="2203374"/>
            <a:ext cx="2273106" cy="3030807"/>
          </a:xfrm>
        </p:spPr>
      </p:pic>
      <p:sp>
        <p:nvSpPr>
          <p:cNvPr id="9" name="TextBox 8"/>
          <p:cNvSpPr txBox="1"/>
          <p:nvPr/>
        </p:nvSpPr>
        <p:spPr>
          <a:xfrm>
            <a:off x="506777" y="1641513"/>
            <a:ext cx="47355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Century" pitchFamily="18" charset="0"/>
              </a:rPr>
              <a:t>1. Распиловка доски на бруски</a:t>
            </a:r>
            <a:endParaRPr lang="ru-RU" sz="2400" b="1" dirty="0">
              <a:latin typeface="Century" pitchFamily="18" charset="0"/>
            </a:endParaRPr>
          </a:p>
        </p:txBody>
      </p:sp>
      <p:pic>
        <p:nvPicPr>
          <p:cNvPr id="11" name="Рисунок 10" descr="ф3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6915" y="2214389"/>
            <a:ext cx="2841493" cy="217032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213514" y="1641513"/>
            <a:ext cx="5203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Century" pitchFamily="18" charset="0"/>
              </a:rPr>
              <a:t>2. Шлифовка готовой продукции  </a:t>
            </a:r>
            <a:endParaRPr lang="ru-RU" sz="2400" b="1" dirty="0">
              <a:latin typeface="Century" pitchFamily="18" charset="0"/>
            </a:endParaRPr>
          </a:p>
        </p:txBody>
      </p:sp>
      <p:pic>
        <p:nvPicPr>
          <p:cNvPr id="13" name="Рисунок 12" descr="ф4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4085" y="2170324"/>
            <a:ext cx="2226019" cy="3340815"/>
          </a:xfrm>
          <a:prstGeom prst="rect">
            <a:avLst/>
          </a:prstGeom>
        </p:spPr>
      </p:pic>
      <p:pic>
        <p:nvPicPr>
          <p:cNvPr id="14" name="Рисунок 13" descr="ф5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696600" y="2172199"/>
            <a:ext cx="3135516" cy="2812932"/>
          </a:xfrm>
          <a:prstGeom prst="rect">
            <a:avLst/>
          </a:prstGeom>
        </p:spPr>
      </p:pic>
      <p:pic>
        <p:nvPicPr>
          <p:cNvPr id="10" name="Рисунок 9" descr="3d-wood-cube-block-realistic-vector-word-game_107791-24627.jpg"/>
          <p:cNvPicPr>
            <a:picLocks noChangeAspect="1"/>
          </p:cNvPicPr>
          <p:nvPr/>
        </p:nvPicPr>
        <p:blipFill>
          <a:blip r:embed="rId6" cstate="print"/>
          <a:srcRect l="48854"/>
          <a:stretch>
            <a:fillRect/>
          </a:stretch>
        </p:blipFill>
        <p:spPr>
          <a:xfrm>
            <a:off x="10813981" y="5264026"/>
            <a:ext cx="802556" cy="112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24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7735" y="-132986"/>
            <a:ext cx="9956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Century" pitchFamily="18" charset="0"/>
              </a:rPr>
              <a:t> Вырезка деревянных фигур на станке ЧПУ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Century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13622" y="1362917"/>
            <a:ext cx="3546513" cy="4351338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Century" pitchFamily="18" charset="0"/>
              </a:rPr>
              <a:t>Название станка: </a:t>
            </a:r>
            <a:r>
              <a:rPr lang="ru-RU" sz="1600" b="1" dirty="0" err="1" smtClean="0">
                <a:latin typeface="Century" pitchFamily="18" charset="0"/>
              </a:rPr>
              <a:t>Savinsname</a:t>
            </a:r>
            <a:r>
              <a:rPr lang="ru-RU" sz="1600" b="1" dirty="0" smtClean="0">
                <a:latin typeface="Century" pitchFamily="18" charset="0"/>
              </a:rPr>
              <a:t> </a:t>
            </a:r>
            <a:r>
              <a:rPr lang="ru-RU" sz="1600" b="1" dirty="0" err="1" smtClean="0">
                <a:latin typeface="Century" pitchFamily="18" charset="0"/>
              </a:rPr>
              <a:t>Start</a:t>
            </a:r>
            <a:r>
              <a:rPr lang="ru-RU" sz="1600" b="1" dirty="0" smtClean="0">
                <a:latin typeface="Century" pitchFamily="18" charset="0"/>
              </a:rPr>
              <a:t> 600 </a:t>
            </a:r>
            <a:r>
              <a:rPr lang="ru-RU" sz="1600" b="1" dirty="0" err="1" smtClean="0">
                <a:latin typeface="Century" pitchFamily="18" charset="0"/>
              </a:rPr>
              <a:t>proЧПУ</a:t>
            </a:r>
            <a:r>
              <a:rPr lang="ru-RU" sz="1600" b="1" dirty="0" smtClean="0">
                <a:latin typeface="Century" pitchFamily="18" charset="0"/>
              </a:rPr>
              <a:t> (числовое программное управление).</a:t>
            </a:r>
            <a:r>
              <a:rPr lang="ru-RU" sz="1600" dirty="0" smtClean="0">
                <a:latin typeface="Century" pitchFamily="18" charset="0"/>
              </a:rPr>
              <a:t> </a:t>
            </a:r>
          </a:p>
          <a:p>
            <a:r>
              <a:rPr lang="ru-RU" sz="1600" dirty="0" smtClean="0">
                <a:latin typeface="Century" pitchFamily="18" charset="0"/>
              </a:rPr>
              <a:t>Основной контур для резки делается в программе </a:t>
            </a:r>
            <a:r>
              <a:rPr lang="ru-RU" sz="1600" b="1" dirty="0" err="1" smtClean="0">
                <a:latin typeface="Century" pitchFamily="18" charset="0"/>
              </a:rPr>
              <a:t>CorelDraw</a:t>
            </a:r>
            <a:r>
              <a:rPr lang="ru-RU" sz="1600" b="1" dirty="0" smtClean="0">
                <a:latin typeface="Century" pitchFamily="18" charset="0"/>
              </a:rPr>
              <a:t> 2020 </a:t>
            </a:r>
            <a:r>
              <a:rPr lang="ru-RU" sz="1600" dirty="0" smtClean="0">
                <a:latin typeface="Century" pitchFamily="18" charset="0"/>
              </a:rPr>
              <a:t>это программа для векторной графики2.</a:t>
            </a:r>
          </a:p>
          <a:p>
            <a:r>
              <a:rPr lang="ru-RU" sz="1600" dirty="0" smtClean="0">
                <a:latin typeface="Century" pitchFamily="18" charset="0"/>
              </a:rPr>
              <a:t> Для управления ЧПУ станком использовалась программа </a:t>
            </a:r>
            <a:r>
              <a:rPr lang="ru-RU" sz="1600" b="1" dirty="0" err="1" smtClean="0">
                <a:latin typeface="Century" pitchFamily="18" charset="0"/>
              </a:rPr>
              <a:t>Contact</a:t>
            </a:r>
            <a:r>
              <a:rPr lang="ru-RU" sz="1600" dirty="0" smtClean="0">
                <a:latin typeface="Century" pitchFamily="18" charset="0"/>
              </a:rPr>
              <a:t>, эта программа отправляет команды на ЧПУ станок для выреза контура с помощью g-кода 3. Программа </a:t>
            </a:r>
            <a:r>
              <a:rPr lang="ru-RU" sz="1600" b="1" dirty="0" err="1" smtClean="0">
                <a:latin typeface="Century" pitchFamily="18" charset="0"/>
              </a:rPr>
              <a:t>Aspire</a:t>
            </a:r>
            <a:r>
              <a:rPr lang="ru-RU" sz="1600" dirty="0" smtClean="0">
                <a:latin typeface="Century" pitchFamily="18" charset="0"/>
              </a:rPr>
              <a:t> используется для создания g-кода из векторных линий SVG формата и задаёт скорость и основные параметры работы ЧПУ станка.</a:t>
            </a:r>
            <a:endParaRPr lang="ru-RU" sz="1600" dirty="0">
              <a:latin typeface="Century" pitchFamily="18" charset="0"/>
            </a:endParaRPr>
          </a:p>
        </p:txBody>
      </p:sp>
      <p:pic>
        <p:nvPicPr>
          <p:cNvPr id="4" name="Рисунок 3" descr="ы44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86696" y="1443208"/>
            <a:ext cx="2880196" cy="4774291"/>
          </a:xfrm>
          <a:prstGeom prst="rect">
            <a:avLst/>
          </a:prstGeom>
        </p:spPr>
      </p:pic>
      <p:pic>
        <p:nvPicPr>
          <p:cNvPr id="5" name="Рисунок 4" descr="ллл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81872" y="1410157"/>
            <a:ext cx="2857878" cy="4788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wooden-blocks-concept_959815-2621.jpg"/>
          <p:cNvPicPr>
            <a:picLocks noChangeAspect="1"/>
          </p:cNvPicPr>
          <p:nvPr/>
        </p:nvPicPr>
        <p:blipFill>
          <a:blip r:embed="rId2"/>
          <a:srcRect l="55258"/>
          <a:stretch>
            <a:fillRect/>
          </a:stretch>
        </p:blipFill>
        <p:spPr>
          <a:xfrm>
            <a:off x="9038387" y="0"/>
            <a:ext cx="3153613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7566" y="0"/>
            <a:ext cx="99568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entury" pitchFamily="18" charset="0"/>
              </a:rPr>
              <a:t>ОСНОВНОЙ ЭТАП 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Century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05080" y="1285798"/>
            <a:ext cx="12107537" cy="8845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latin typeface="Century" pitchFamily="18" charset="0"/>
              </a:rPr>
              <a:t>регулярные занятия, фотофиксация, оформление «книги идей», рефлекционные круги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entury" pitchFamily="18" charset="0"/>
              </a:rPr>
              <a:t>  </a:t>
            </a:r>
          </a:p>
          <a:p>
            <a:endParaRPr lang="ru-RU" dirty="0"/>
          </a:p>
        </p:txBody>
      </p:sp>
      <p:pic>
        <p:nvPicPr>
          <p:cNvPr id="5" name="Рисунок 4" descr="Ф7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5880" y="1983034"/>
            <a:ext cx="2740619" cy="4032175"/>
          </a:xfrm>
          <a:prstGeom prst="rect">
            <a:avLst/>
          </a:prstGeom>
        </p:spPr>
      </p:pic>
      <p:pic>
        <p:nvPicPr>
          <p:cNvPr id="8" name="Рисунок 7" descr="Ф8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35825" y="1989374"/>
            <a:ext cx="3005648" cy="3342790"/>
          </a:xfrm>
          <a:prstGeom prst="rect">
            <a:avLst/>
          </a:prstGeom>
        </p:spPr>
      </p:pic>
      <p:pic>
        <p:nvPicPr>
          <p:cNvPr id="9" name="Рисунок 8" descr="шш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98536" y="1985792"/>
            <a:ext cx="4447141" cy="3335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1488</TotalTime>
  <Words>931</Words>
  <Application>Microsoft Office PowerPoint</Application>
  <PresentationFormat>Произвольный</PresentationFormat>
  <Paragraphs>134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Эркер</vt:lpstr>
      <vt:lpstr>МБОУ «Октемская СОШ им. П.И. Шадрина» дошкольная группа «Туллукчаан»  Тема: «Волшебные деревянные кубики:  развиваем инициативу детей через игру»</vt:lpstr>
      <vt:lpstr>«Умение воображать выше многознания, так как без воображения нельзя сделать открытия.»  Альберт Энштейн</vt:lpstr>
      <vt:lpstr>Актуальность проекта</vt:lpstr>
      <vt:lpstr>ЦЕЛЬ проекта: Повышение развития детской инициативы в игровой форме.С применением деревянных кубиков.  </vt:lpstr>
      <vt:lpstr>ЗАДАЧИ</vt:lpstr>
      <vt:lpstr>Ключевые преимущества экологичности  деревянных кубиков </vt:lpstr>
      <vt:lpstr>ПОДГОТОВИТЕЛЬНЫЙ ЭТАП проводилось по преемственности со школой</vt:lpstr>
      <vt:lpstr> Вырезка деревянных фигур на станке ЧПУ</vt:lpstr>
      <vt:lpstr>ОСНОВНОЙ ЭТАП </vt:lpstr>
      <vt:lpstr>ИГРЫ «ВОЛШЕБНЫЕ КУБИКИ»</vt:lpstr>
      <vt:lpstr>Презентация PowerPoint</vt:lpstr>
      <vt:lpstr>Презентация PowerPoint</vt:lpstr>
      <vt:lpstr>Презентация PowerPoint</vt:lpstr>
      <vt:lpstr>Презентация PowerPoint</vt:lpstr>
      <vt:lpstr>Динамика по инициативности </vt:lpstr>
      <vt:lpstr>МОНИТОРИНГ инициативности дошкольной группы «Туллукчаан» </vt:lpstr>
      <vt:lpstr>ЗАКЛЮЧЕНИЕ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Минимализм светлый, шаблон презентации с сайта presentation-creation.ru</dc:title>
  <dc:creator>User Obstinate</dc:creator>
  <cp:lastModifiedBy>Ноут Q</cp:lastModifiedBy>
  <cp:revision>75</cp:revision>
  <dcterms:created xsi:type="dcterms:W3CDTF">2024-11-04T08:17:15Z</dcterms:created>
  <dcterms:modified xsi:type="dcterms:W3CDTF">2026-05-13T00:25:14Z</dcterms:modified>
</cp:coreProperties>
</file>