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5" r:id="rId10"/>
    <p:sldId id="264" r:id="rId11"/>
    <p:sldId id="265" r:id="rId12"/>
    <p:sldId id="266" r:id="rId13"/>
    <p:sldId id="267" r:id="rId14"/>
    <p:sldId id="268" r:id="rId15"/>
    <p:sldId id="276" r:id="rId16"/>
    <p:sldId id="269" r:id="rId17"/>
    <p:sldId id="270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FF"/>
    <a:srgbClr val="482400"/>
    <a:srgbClr val="003300"/>
    <a:srgbClr val="663300"/>
    <a:srgbClr val="33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D04D7-5FDF-4E95-AF1D-A4121B62E9F9}" type="datetimeFigureOut">
              <a:rPr lang="ru-RU" smtClean="0"/>
              <a:pPr/>
              <a:t>14.05.2026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C2E5B-0039-4EDE-8C3E-0BFB8C4F1A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D04D7-5FDF-4E95-AF1D-A4121B62E9F9}" type="datetimeFigureOut">
              <a:rPr lang="ru-RU" smtClean="0"/>
              <a:pPr/>
              <a:t>14.05.2026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C2E5B-0039-4EDE-8C3E-0BFB8C4F1A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D04D7-5FDF-4E95-AF1D-A4121B62E9F9}" type="datetimeFigureOut">
              <a:rPr lang="ru-RU" smtClean="0"/>
              <a:pPr/>
              <a:t>14.05.2026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C2E5B-0039-4EDE-8C3E-0BFB8C4F1A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D04D7-5FDF-4E95-AF1D-A4121B62E9F9}" type="datetimeFigureOut">
              <a:rPr lang="ru-RU" smtClean="0"/>
              <a:pPr/>
              <a:t>14.05.2026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C2E5B-0039-4EDE-8C3E-0BFB8C4F1A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D04D7-5FDF-4E95-AF1D-A4121B62E9F9}" type="datetimeFigureOut">
              <a:rPr lang="ru-RU" smtClean="0"/>
              <a:pPr/>
              <a:t>14.05.2026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C2E5B-0039-4EDE-8C3E-0BFB8C4F1A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D04D7-5FDF-4E95-AF1D-A4121B62E9F9}" type="datetimeFigureOut">
              <a:rPr lang="ru-RU" smtClean="0"/>
              <a:pPr/>
              <a:t>14.05.2026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C2E5B-0039-4EDE-8C3E-0BFB8C4F1A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D04D7-5FDF-4E95-AF1D-A4121B62E9F9}" type="datetimeFigureOut">
              <a:rPr lang="ru-RU" smtClean="0"/>
              <a:pPr/>
              <a:t>14.05.2026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C2E5B-0039-4EDE-8C3E-0BFB8C4F1A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D04D7-5FDF-4E95-AF1D-A4121B62E9F9}" type="datetimeFigureOut">
              <a:rPr lang="ru-RU" smtClean="0"/>
              <a:pPr/>
              <a:t>14.05.2026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C2E5B-0039-4EDE-8C3E-0BFB8C4F1A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D04D7-5FDF-4E95-AF1D-A4121B62E9F9}" type="datetimeFigureOut">
              <a:rPr lang="ru-RU" smtClean="0"/>
              <a:pPr/>
              <a:t>14.05.2026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C2E5B-0039-4EDE-8C3E-0BFB8C4F1A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D04D7-5FDF-4E95-AF1D-A4121B62E9F9}" type="datetimeFigureOut">
              <a:rPr lang="ru-RU" smtClean="0"/>
              <a:pPr/>
              <a:t>14.05.2026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C2E5B-0039-4EDE-8C3E-0BFB8C4F1A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D04D7-5FDF-4E95-AF1D-A4121B62E9F9}" type="datetimeFigureOut">
              <a:rPr lang="ru-RU" smtClean="0"/>
              <a:pPr/>
              <a:t>14.05.2026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C2E5B-0039-4EDE-8C3E-0BFB8C4F1A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D04D7-5FDF-4E95-AF1D-A4121B62E9F9}" type="datetimeFigureOut">
              <a:rPr lang="ru-RU" smtClean="0"/>
              <a:pPr/>
              <a:t>14.05.2026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C2E5B-0039-4EDE-8C3E-0BFB8C4F1A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samlib.ru/s/shalina_m_a/rus_jivopisnaya.shtml" TargetMode="External"/><Relationship Id="rId13" Type="http://schemas.openxmlformats.org/officeDocument/2006/relationships/hyperlink" Target="http://www.mediapapa.org/107688-peresvet-i-oslyabya-2010-dvdrip.html" TargetMode="External"/><Relationship Id="rId3" Type="http://schemas.openxmlformats.org/officeDocument/2006/relationships/hyperlink" Target="http://www.lesovod.org.ua/node/12814" TargetMode="External"/><Relationship Id="rId7" Type="http://schemas.openxmlformats.org/officeDocument/2006/relationships/hyperlink" Target="http://mmekourdukova.livejournal.com/144724.html" TargetMode="External"/><Relationship Id="rId12" Type="http://schemas.openxmlformats.org/officeDocument/2006/relationships/hyperlink" Target="http://www.01zona.ru/index.php?newsid=7083" TargetMode="External"/><Relationship Id="rId2" Type="http://schemas.openxmlformats.org/officeDocument/2006/relationships/hyperlink" Target="http://alchevskpravoslavniy.ru/kartiny/elena-dovedova-xudozhnik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5604/146620994.5f/0_7d6f3_40c52652_XL" TargetMode="External"/><Relationship Id="rId11" Type="http://schemas.openxmlformats.org/officeDocument/2006/relationships/hyperlink" Target="http://sneg-soft.ru/kino/67490-peresvet-i-oslyabya-2010dvdrip.html" TargetMode="External"/><Relationship Id="rId5" Type="http://schemas.openxmlformats.org/officeDocument/2006/relationships/hyperlink" Target="http://ruhistory.narod.ru/ru/moscow/history_of_Moscow/XIV.html" TargetMode="External"/><Relationship Id="rId10" Type="http://schemas.openxmlformats.org/officeDocument/2006/relationships/hyperlink" Target="http://debryansk-rus.org/2011/09/09/&#1073;&#1099;&#1083;&#1100;-&#1087;&#1088;&#1086;-&#1080;&#1085;&#1086;&#1082;&#1072;-&#1087;&#1077;&#1088;&#1077;&#1089;&#1074;&#1077;&#1090;&#1072;-&#1080;&#1083;&#1080;-&#1082;&#1072;&#1082;-&#1094;&#1077;&#1088;&#1082;-2/" TargetMode="External"/><Relationship Id="rId4" Type="http://schemas.openxmlformats.org/officeDocument/2006/relationships/hyperlink" Target="http://www.historyrussians.ru/glavnaya/Page-3.html" TargetMode="External"/><Relationship Id="rId9" Type="http://schemas.openxmlformats.org/officeDocument/2006/relationships/hyperlink" Target="http://ruszona.ru/2011/09/02/peresvet-i-osljabja-2010-hdrip.html" TargetMode="External"/><Relationship Id="rId14" Type="http://schemas.openxmlformats.org/officeDocument/2006/relationships/hyperlink" Target="http://ya-ertata.ya.ru/replies.xml?item_no=2029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00192" y="5373216"/>
            <a:ext cx="2520280" cy="1152128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учитель начальных классов МБОУ « ЦО № 4» </a:t>
            </a:r>
          </a:p>
          <a:p>
            <a:r>
              <a:rPr lang="ru-RU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Раева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С.А.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51586" y="188640"/>
            <a:ext cx="7320814" cy="4392488"/>
          </a:xfr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-179512" y="4437112"/>
            <a:ext cx="9144000" cy="23042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482400"/>
                </a:solidFill>
              </a:rPr>
              <a:t>Существует легенда, что сражение началось с поединка двух воинов-богатырей. </a:t>
            </a:r>
            <a:r>
              <a:rPr lang="ru-RU" dirty="0" smtClean="0">
                <a:solidFill>
                  <a:srgbClr val="0000FF"/>
                </a:solidFill>
              </a:rPr>
              <a:t>Татарский воин </a:t>
            </a:r>
            <a:r>
              <a:rPr lang="ru-RU" b="1" u="sng" dirty="0" err="1" smtClean="0">
                <a:solidFill>
                  <a:srgbClr val="0000FF"/>
                </a:solidFill>
              </a:rPr>
              <a:t>Челубей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482400"/>
                </a:solidFill>
              </a:rPr>
              <a:t>и </a:t>
            </a:r>
            <a:r>
              <a:rPr lang="ru-RU" dirty="0" err="1" smtClean="0">
                <a:solidFill>
                  <a:srgbClr val="FF0000"/>
                </a:solidFill>
              </a:rPr>
              <a:t>рус-ский</a:t>
            </a:r>
            <a:r>
              <a:rPr lang="ru-RU" dirty="0" smtClean="0">
                <a:solidFill>
                  <a:srgbClr val="FF0000"/>
                </a:solidFill>
              </a:rPr>
              <a:t> ратник </a:t>
            </a:r>
            <a:r>
              <a:rPr lang="ru-RU" b="1" u="sng" dirty="0" err="1" smtClean="0">
                <a:solidFill>
                  <a:srgbClr val="FF0000"/>
                </a:solidFill>
              </a:rPr>
              <a:t>Пересвет</a:t>
            </a:r>
            <a:r>
              <a:rPr lang="ru-RU" dirty="0" smtClean="0">
                <a:solidFill>
                  <a:srgbClr val="482400"/>
                </a:solidFill>
              </a:rPr>
              <a:t> с копьями наперевес помчались друг на друга и сшиблись на всём скаку. Кони их едва устояли, а оба воина насмерть поразили друг друга.</a:t>
            </a:r>
            <a:endParaRPr lang="ru-RU" dirty="0">
              <a:solidFill>
                <a:srgbClr val="4824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-252536" y="4797152"/>
            <a:ext cx="9144000" cy="19442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rgbClr val="FF0000"/>
                </a:solidFill>
              </a:rPr>
              <a:t>И сразу же началась жестокая сеча. </a:t>
            </a:r>
            <a:r>
              <a:rPr lang="ru-RU" dirty="0" smtClean="0">
                <a:solidFill>
                  <a:srgbClr val="482400"/>
                </a:solidFill>
              </a:rPr>
              <a:t>Князь Дмитрий сражался наравне со всеми. Звон оружия, стоны раненых, ржанье коней – всё слилось в один гул. Тучи пыли поднялись над полем брани и закрыли солнце.</a:t>
            </a:r>
            <a:endParaRPr lang="ru-RU" dirty="0">
              <a:solidFill>
                <a:srgbClr val="482400"/>
              </a:solidFill>
            </a:endParaRPr>
          </a:p>
        </p:txBody>
      </p:sp>
      <p:pic>
        <p:nvPicPr>
          <p:cNvPr id="14" name="Содержимое 13" descr="1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7" y="260648"/>
            <a:ext cx="8385933" cy="4680520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8370160" cy="4608512"/>
          </a:xfr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-36512" y="4797152"/>
            <a:ext cx="8964488" cy="18288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482400"/>
                </a:solidFill>
              </a:rPr>
              <a:t>Начали враги теснить русских ратников. И тогда </a:t>
            </a:r>
            <a:r>
              <a:rPr lang="ru-RU" b="1" dirty="0" smtClean="0">
                <a:solidFill>
                  <a:srgbClr val="FF0000"/>
                </a:solidFill>
              </a:rPr>
              <a:t>внезапно из леса вылетела и ударила по врагу русская конница</a:t>
            </a:r>
            <a:r>
              <a:rPr lang="ru-RU" dirty="0" smtClean="0">
                <a:solidFill>
                  <a:srgbClr val="482400"/>
                </a:solidFill>
              </a:rPr>
              <a:t>, находившаяся в засаде. Растерялся неприятель и вскоре обратился в бегство.</a:t>
            </a:r>
            <a:endParaRPr lang="ru-RU" dirty="0">
              <a:solidFill>
                <a:srgbClr val="4824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1520" y="5229200"/>
            <a:ext cx="8507288" cy="132474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rgbClr val="FF0000"/>
                </a:solidFill>
              </a:rPr>
              <a:t>Мамай</a:t>
            </a:r>
            <a:r>
              <a:rPr lang="ru-RU" dirty="0" smtClean="0">
                <a:solidFill>
                  <a:srgbClr val="482400"/>
                </a:solidFill>
              </a:rPr>
              <a:t> стоял на высоком холме и в смятении наблюдал разгром своих полчищ.</a:t>
            </a:r>
            <a:endParaRPr lang="ru-RU" dirty="0">
              <a:solidFill>
                <a:srgbClr val="4824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851494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5976" y="764704"/>
            <a:ext cx="4716016" cy="586551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rgbClr val="FF0000"/>
                </a:solidFill>
              </a:rPr>
              <a:t>С победой у русского </a:t>
            </a:r>
            <a:r>
              <a:rPr lang="ru-RU" b="1" dirty="0" err="1" smtClean="0">
                <a:solidFill>
                  <a:srgbClr val="FF0000"/>
                </a:solidFill>
              </a:rPr>
              <a:t>на-рода</a:t>
            </a:r>
            <a:r>
              <a:rPr lang="ru-RU" b="1" dirty="0" smtClean="0">
                <a:solidFill>
                  <a:srgbClr val="FF0000"/>
                </a:solidFill>
              </a:rPr>
              <a:t> появилась крепкая надежда освободиться от власти Орды.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	</a:t>
            </a:r>
            <a:r>
              <a:rPr lang="ru-RU" dirty="0" smtClean="0">
                <a:solidFill>
                  <a:srgbClr val="482400"/>
                </a:solidFill>
              </a:rPr>
              <a:t>Эту надежду люди связывали с именем </a:t>
            </a:r>
            <a:r>
              <a:rPr lang="ru-RU" u="sng" dirty="0" smtClean="0">
                <a:solidFill>
                  <a:srgbClr val="0000FF"/>
                </a:solidFill>
              </a:rPr>
              <a:t>Дмитрия Донского </a:t>
            </a:r>
            <a:r>
              <a:rPr lang="ru-RU" dirty="0" smtClean="0">
                <a:solidFill>
                  <a:srgbClr val="482400"/>
                </a:solidFill>
              </a:rPr>
              <a:t>– так народ в память победы на Дону стал называть тридцатилетнего князя.</a:t>
            </a:r>
            <a:endParaRPr lang="ru-RU" dirty="0">
              <a:solidFill>
                <a:srgbClr val="482400"/>
              </a:solidFill>
            </a:endParaRPr>
          </a:p>
        </p:txBody>
      </p:sp>
      <p:pic>
        <p:nvPicPr>
          <p:cNvPr id="8" name="Содержимое 7" descr="2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4481211" cy="6120680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-324544" y="4797152"/>
            <a:ext cx="9324528" cy="230425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482400"/>
                </a:solidFill>
              </a:rPr>
              <a:t>	</a:t>
            </a:r>
            <a:r>
              <a:rPr lang="ru-RU" b="1" dirty="0" smtClean="0">
                <a:solidFill>
                  <a:srgbClr val="FF0000"/>
                </a:solidFill>
              </a:rPr>
              <a:t>Но лишь 100 лет спустя после Мамаева побоища обрели русские земли полную независимость от Орды. </a:t>
            </a:r>
            <a:r>
              <a:rPr lang="ru-RU" dirty="0" smtClean="0">
                <a:solidFill>
                  <a:srgbClr val="482400"/>
                </a:solidFill>
              </a:rPr>
              <a:t>Несмотря на поражение на Куликовом поле, враг был ещё силён  и многочислен.</a:t>
            </a:r>
          </a:p>
          <a:p>
            <a:pPr algn="ctr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" name="Содержимое 8" descr="1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8136904" cy="4541528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052736"/>
            <a:ext cx="4347483" cy="4320480"/>
          </a:xfr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9992" y="188640"/>
            <a:ext cx="4495800" cy="6480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	Куликовская битва имеет великое значение в истории русского народа: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0000FF"/>
                </a:solidFill>
              </a:rPr>
              <a:t>Русь впервые </a:t>
            </a:r>
            <a:r>
              <a:rPr lang="ru-RU" dirty="0" err="1" smtClean="0">
                <a:solidFill>
                  <a:srgbClr val="0000FF"/>
                </a:solidFill>
              </a:rPr>
              <a:t>почувство-вала</a:t>
            </a:r>
            <a:r>
              <a:rPr lang="ru-RU" dirty="0" smtClean="0">
                <a:solidFill>
                  <a:srgbClr val="0000FF"/>
                </a:solidFill>
              </a:rPr>
              <a:t> свою силу, </a:t>
            </a:r>
            <a:r>
              <a:rPr lang="ru-RU" dirty="0" err="1" smtClean="0">
                <a:solidFill>
                  <a:srgbClr val="0000FF"/>
                </a:solidFill>
              </a:rPr>
              <a:t>ободри-лась</a:t>
            </a:r>
            <a:r>
              <a:rPr lang="ru-RU" dirty="0" smtClean="0">
                <a:solidFill>
                  <a:srgbClr val="0000FF"/>
                </a:solidFill>
              </a:rPr>
              <a:t> и поняла, что </a:t>
            </a:r>
            <a:r>
              <a:rPr lang="ru-RU" dirty="0" err="1" smtClean="0">
                <a:solidFill>
                  <a:srgbClr val="0000FF"/>
                </a:solidFill>
              </a:rPr>
              <a:t>окон-чательное</a:t>
            </a:r>
            <a:r>
              <a:rPr lang="ru-RU" dirty="0" smtClean="0">
                <a:solidFill>
                  <a:srgbClr val="0000FF"/>
                </a:solidFill>
              </a:rPr>
              <a:t> свержение ига недалеко.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006600"/>
                </a:solidFill>
              </a:rPr>
              <a:t>Русский народ наглядно убедился в том, что его главная сила должна заключаться в </a:t>
            </a:r>
            <a:r>
              <a:rPr lang="ru-RU" dirty="0" err="1" smtClean="0">
                <a:solidFill>
                  <a:srgbClr val="006600"/>
                </a:solidFill>
              </a:rPr>
              <a:t>соедине-нии</a:t>
            </a:r>
            <a:r>
              <a:rPr lang="ru-RU" dirty="0" smtClean="0">
                <a:solidFill>
                  <a:srgbClr val="006600"/>
                </a:solidFill>
              </a:rPr>
              <a:t> его разрозненных частей.</a:t>
            </a:r>
            <a:endParaRPr lang="ru-RU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t="6266" b="2884"/>
          <a:stretch>
            <a:fillRect/>
          </a:stretch>
        </p:blipFill>
        <p:spPr>
          <a:xfrm>
            <a:off x="1115616" y="201347"/>
            <a:ext cx="6840761" cy="4667813"/>
          </a:xfr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-36512" y="4725144"/>
            <a:ext cx="8964488" cy="197281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482400"/>
                </a:solidFill>
              </a:rPr>
              <a:t>Спустя 100 лет правнук Дмитрия Донского </a:t>
            </a:r>
            <a:r>
              <a:rPr lang="ru-RU" b="1" dirty="0" smtClean="0">
                <a:solidFill>
                  <a:srgbClr val="FF0000"/>
                </a:solidFill>
              </a:rPr>
              <a:t>Иван </a:t>
            </a:r>
            <a:r>
              <a:rPr lang="en-US" b="1" dirty="0" smtClean="0">
                <a:solidFill>
                  <a:srgbClr val="FF0000"/>
                </a:solidFill>
              </a:rPr>
              <a:t>III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окончательно избавился от монголо-татарского ига</a:t>
            </a:r>
            <a:r>
              <a:rPr lang="ru-RU" dirty="0" smtClean="0">
                <a:solidFill>
                  <a:srgbClr val="482400"/>
                </a:solidFill>
              </a:rPr>
              <a:t>. А внук Ивана </a:t>
            </a:r>
            <a:r>
              <a:rPr lang="en-US" dirty="0" smtClean="0">
                <a:solidFill>
                  <a:srgbClr val="482400"/>
                </a:solidFill>
              </a:rPr>
              <a:t>III</a:t>
            </a:r>
            <a:r>
              <a:rPr lang="ru-RU" dirty="0" smtClean="0">
                <a:solidFill>
                  <a:srgbClr val="482400"/>
                </a:solidFill>
              </a:rPr>
              <a:t> Иван Грозный завоевал 3 татарских княжества: Казанское, Астраханское и Сибирское.</a:t>
            </a:r>
            <a:endParaRPr lang="ru-RU" dirty="0">
              <a:solidFill>
                <a:srgbClr val="4824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itchFamily="2" charset="0"/>
              </a:rPr>
              <a:t>Источники: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576064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u="sng" dirty="0" smtClean="0">
                <a:hlinkClick r:id="rId2"/>
              </a:rPr>
              <a:t>http://alchevskpravoslavniy.ru/kartiny/elena-dovedova-xudozhnik.html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3"/>
              </a:rPr>
              <a:t>http://www.lesovod.org.ua/node/12814</a:t>
            </a:r>
            <a:endParaRPr lang="ru-RU" dirty="0" smtClean="0"/>
          </a:p>
          <a:p>
            <a:pPr lvl="0"/>
            <a:r>
              <a:rPr lang="ru-RU" u="sng" dirty="0" smtClean="0">
                <a:hlinkClick r:id="rId4"/>
              </a:rPr>
              <a:t>http://www.historyrussians.ru/glavnaya/Page-3.html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5"/>
              </a:rPr>
              <a:t>http://ruhistory.narod.ru/ru/moscow/history_of_Moscow/XIV.html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6"/>
              </a:rPr>
              <a:t>http://img-fotki.yandex.ru/get/5604/146620994.5f/0_7d6f3_40c52652_XL</a:t>
            </a:r>
            <a:endParaRPr lang="ru-RU" dirty="0" smtClean="0"/>
          </a:p>
          <a:p>
            <a:pPr lvl="0"/>
            <a:r>
              <a:rPr lang="ru-RU" u="sng" dirty="0" smtClean="0">
                <a:hlinkClick r:id="rId7"/>
              </a:rPr>
              <a:t>http://mmekourdukova.livejournal.com/144724.html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8"/>
              </a:rPr>
              <a:t>http://samlib.ru/s/shalina_m_a/rus_jivopisnaya.shtml</a:t>
            </a:r>
            <a:endParaRPr lang="ru-RU" dirty="0" smtClean="0"/>
          </a:p>
          <a:p>
            <a:pPr lvl="0"/>
            <a:r>
              <a:rPr lang="ru-RU" u="sng" dirty="0" smtClean="0">
                <a:hlinkClick r:id="rId9"/>
              </a:rPr>
              <a:t>http://ruszona.ru/2011/09/02/peresvet-i-osljabja-2010-hdrip.html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10"/>
              </a:rPr>
              <a:t>http://debryansk-rus.org/2011/09/09/быль-про-инока-пересвета-или-как-церк-2/</a:t>
            </a:r>
            <a:endParaRPr lang="ru-RU" dirty="0" smtClean="0"/>
          </a:p>
          <a:p>
            <a:pPr lvl="0"/>
            <a:r>
              <a:rPr lang="ru-RU" dirty="0" smtClean="0"/>
              <a:t> </a:t>
            </a:r>
            <a:r>
              <a:rPr lang="ru-RU" u="sng" dirty="0" smtClean="0">
                <a:hlinkClick r:id="rId11"/>
              </a:rPr>
              <a:t>http://sneg-soft.ru/kino/67490-peresvet-i-oslyabya-2010dvdrip.html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12"/>
              </a:rPr>
              <a:t>http://www.01zona.ru/index.php?newsid=7083</a:t>
            </a:r>
            <a:endParaRPr lang="ru-RU" dirty="0" smtClean="0"/>
          </a:p>
          <a:p>
            <a:pPr lvl="0"/>
            <a:r>
              <a:rPr lang="ru-RU" u="sng" dirty="0" smtClean="0">
                <a:hlinkClick r:id="rId13"/>
              </a:rPr>
              <a:t>http://www.mediapapa.org/107688-peresvet-i-oslyabya-2010-dvdrip.html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14"/>
              </a:rPr>
              <a:t>http://ya-ertata.ya.ru/replies.xml?item_no=2029</a:t>
            </a:r>
            <a:r>
              <a:rPr lang="ru-RU" dirty="0" smtClean="0"/>
              <a:t> 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908720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-180528" y="4437112"/>
            <a:ext cx="9144000" cy="22322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482400"/>
                </a:solidFill>
              </a:rPr>
              <a:t>Прошло более 100 лет после нашествия Батыя. В </a:t>
            </a:r>
            <a:r>
              <a:rPr lang="ru-RU" dirty="0" err="1" smtClean="0">
                <a:solidFill>
                  <a:srgbClr val="482400"/>
                </a:solidFill>
              </a:rPr>
              <a:t>Мо-скве</a:t>
            </a:r>
            <a:r>
              <a:rPr lang="ru-RU" dirty="0" smtClean="0">
                <a:solidFill>
                  <a:srgbClr val="482400"/>
                </a:solidFill>
              </a:rPr>
              <a:t> княжил внук Ивана </a:t>
            </a:r>
            <a:r>
              <a:rPr lang="ru-RU" dirty="0" err="1" smtClean="0">
                <a:solidFill>
                  <a:srgbClr val="482400"/>
                </a:solidFill>
              </a:rPr>
              <a:t>Калиты</a:t>
            </a:r>
            <a:r>
              <a:rPr lang="ru-RU" dirty="0" smtClean="0">
                <a:solidFill>
                  <a:srgbClr val="482400"/>
                </a:solidFill>
              </a:rPr>
              <a:t> – </a:t>
            </a:r>
            <a:r>
              <a:rPr lang="ru-RU" b="1" u="sng" dirty="0" smtClean="0">
                <a:solidFill>
                  <a:srgbClr val="FF0000"/>
                </a:solidFill>
              </a:rPr>
              <a:t>Дмитрий Иванович</a:t>
            </a:r>
            <a:r>
              <a:rPr lang="ru-RU" dirty="0" smtClean="0">
                <a:solidFill>
                  <a:srgbClr val="482400"/>
                </a:solidFill>
              </a:rPr>
              <a:t>. При нём Московское княжество ещё больше </a:t>
            </a:r>
            <a:r>
              <a:rPr lang="ru-RU" dirty="0" err="1" smtClean="0">
                <a:solidFill>
                  <a:srgbClr val="482400"/>
                </a:solidFill>
              </a:rPr>
              <a:t>укрепи-лось</a:t>
            </a:r>
            <a:r>
              <a:rPr lang="ru-RU" dirty="0" smtClean="0">
                <a:solidFill>
                  <a:srgbClr val="482400"/>
                </a:solidFill>
              </a:rPr>
              <a:t> и возвысилось над другими. Он </a:t>
            </a:r>
            <a:r>
              <a:rPr lang="ru-RU" dirty="0" smtClean="0">
                <a:solidFill>
                  <a:srgbClr val="FF0000"/>
                </a:solidFill>
              </a:rPr>
              <a:t>возвёл надёжный Кремль из белого камня вместо дубового.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-27384"/>
            <a:ext cx="7535051" cy="4644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Содержимое 6" descr="3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6228184" y="260648"/>
            <a:ext cx="2016224" cy="2016224"/>
          </a:xfrm>
          <a:prstGeom prst="ellipse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9" descr="вп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88640"/>
            <a:ext cx="4524429" cy="324036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Содержимое 11" descr="5.pn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 l="6660" r="5515"/>
          <a:stretch>
            <a:fillRect/>
          </a:stretch>
        </p:blipFill>
        <p:spPr>
          <a:xfrm>
            <a:off x="4499990" y="188640"/>
            <a:ext cx="4464498" cy="3240000"/>
          </a:xfr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-108520" y="3573016"/>
            <a:ext cx="8999984" cy="30963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482400"/>
                </a:solidFill>
              </a:rPr>
              <a:t>Толщина стен была 2-3 метра. И когда очередной враг напал на Москву, то Кремль блестяще выдержал осаду. </a:t>
            </a:r>
            <a:r>
              <a:rPr lang="ru-RU" dirty="0" smtClean="0">
                <a:solidFill>
                  <a:srgbClr val="FF0000"/>
                </a:solidFill>
              </a:rPr>
              <a:t>Более 100 лет служили надёжной защитой Москве белокаменные стены и башни Кремля. </a:t>
            </a:r>
            <a:r>
              <a:rPr lang="ru-RU" dirty="0" smtClean="0">
                <a:solidFill>
                  <a:srgbClr val="482400"/>
                </a:solidFill>
              </a:rPr>
              <a:t>К середине </a:t>
            </a:r>
            <a:r>
              <a:rPr lang="en-US" dirty="0" smtClean="0">
                <a:solidFill>
                  <a:srgbClr val="482400"/>
                </a:solidFill>
              </a:rPr>
              <a:t>XV</a:t>
            </a:r>
            <a:r>
              <a:rPr lang="ru-RU" dirty="0" smtClean="0">
                <a:solidFill>
                  <a:srgbClr val="482400"/>
                </a:solidFill>
              </a:rPr>
              <a:t> века стены сильно обветшали и в некоторых местах были заделаны брёвнами. Вот тогда и был возведён тот Кремль, который мы знаем.</a:t>
            </a:r>
            <a:endParaRPr lang="ru-RU" dirty="0">
              <a:solidFill>
                <a:srgbClr val="4824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3968" y="260648"/>
            <a:ext cx="4788024" cy="63367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	</a:t>
            </a:r>
            <a:r>
              <a:rPr lang="ru-RU" dirty="0" smtClean="0">
                <a:solidFill>
                  <a:srgbClr val="482400"/>
                </a:solidFill>
              </a:rPr>
              <a:t>Между тем, некогда могущественная Золотая Орда приходила в упадок. Видя её слабость, </a:t>
            </a:r>
            <a:r>
              <a:rPr lang="ru-RU" dirty="0" err="1" smtClean="0">
                <a:solidFill>
                  <a:srgbClr val="482400"/>
                </a:solidFill>
              </a:rPr>
              <a:t>москов-ский</a:t>
            </a:r>
            <a:r>
              <a:rPr lang="ru-RU" dirty="0" smtClean="0">
                <a:solidFill>
                  <a:srgbClr val="482400"/>
                </a:solidFill>
              </a:rPr>
              <a:t> князь перестал </a:t>
            </a:r>
            <a:r>
              <a:rPr lang="ru-RU" dirty="0" err="1" smtClean="0">
                <a:solidFill>
                  <a:srgbClr val="482400"/>
                </a:solidFill>
              </a:rPr>
              <a:t>счи-таться</a:t>
            </a:r>
            <a:r>
              <a:rPr lang="ru-RU" dirty="0" smtClean="0">
                <a:solidFill>
                  <a:srgbClr val="482400"/>
                </a:solidFill>
              </a:rPr>
              <a:t> с волей хана и </a:t>
            </a:r>
            <a:r>
              <a:rPr lang="ru-RU" dirty="0" err="1" smtClean="0">
                <a:solidFill>
                  <a:srgbClr val="482400"/>
                </a:solidFill>
              </a:rPr>
              <a:t>посы-лал</a:t>
            </a:r>
            <a:r>
              <a:rPr lang="ru-RU" dirty="0" smtClean="0">
                <a:solidFill>
                  <a:srgbClr val="482400"/>
                </a:solidFill>
              </a:rPr>
              <a:t> ему всё меньше и меньше дани. </a:t>
            </a:r>
          </a:p>
          <a:p>
            <a:pPr>
              <a:buNone/>
            </a:pPr>
            <a:r>
              <a:rPr lang="ru-RU" dirty="0" smtClean="0">
                <a:solidFill>
                  <a:srgbClr val="482400"/>
                </a:solidFill>
              </a:rPr>
              <a:t>	</a:t>
            </a:r>
            <a:r>
              <a:rPr lang="ru-RU" dirty="0" smtClean="0">
                <a:solidFill>
                  <a:srgbClr val="006600"/>
                </a:solidFill>
              </a:rPr>
              <a:t>Разгневанный</a:t>
            </a:r>
            <a:r>
              <a:rPr lang="ru-RU" dirty="0" smtClean="0">
                <a:solidFill>
                  <a:srgbClr val="4824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правитель Орды </a:t>
            </a:r>
            <a:r>
              <a:rPr lang="ru-RU" b="1" u="sng" dirty="0" smtClean="0">
                <a:solidFill>
                  <a:srgbClr val="FF0000"/>
                </a:solidFill>
              </a:rPr>
              <a:t>Мамай</a:t>
            </a:r>
            <a:r>
              <a:rPr lang="ru-RU" dirty="0" smtClean="0">
                <a:solidFill>
                  <a:srgbClr val="482400"/>
                </a:solidFill>
              </a:rPr>
              <a:t> </a:t>
            </a:r>
            <a:r>
              <a:rPr lang="ru-RU" dirty="0" smtClean="0">
                <a:solidFill>
                  <a:srgbClr val="006600"/>
                </a:solidFill>
              </a:rPr>
              <a:t>решил проучить непокорного князя и снарядил против него  большое войско.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8" name="Рисунок 7" descr="чяпим.jpg"/>
          <p:cNvPicPr>
            <a:picLocks noChangeAspect="1"/>
          </p:cNvPicPr>
          <p:nvPr/>
        </p:nvPicPr>
        <p:blipFill>
          <a:blip r:embed="rId2" cstate="print"/>
          <a:srcRect l="7671" r="9478"/>
          <a:stretch>
            <a:fillRect/>
          </a:stretch>
        </p:blipFill>
        <p:spPr>
          <a:xfrm>
            <a:off x="251520" y="260648"/>
            <a:ext cx="4399422" cy="6336704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4371914" cy="6120680"/>
          </a:xfr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rgbClr val="FF0000"/>
                </a:solidFill>
              </a:rPr>
              <a:t>Князь Дмитрий Иванович</a:t>
            </a:r>
            <a:r>
              <a:rPr lang="ru-RU" dirty="0" smtClean="0">
                <a:solidFill>
                  <a:srgbClr val="482400"/>
                </a:solidFill>
              </a:rPr>
              <a:t> хорошо понимал, что для успешной борьбы с монголо-татарами все русские княжества должны объединить свои силы.</a:t>
            </a:r>
            <a:endParaRPr lang="ru-RU" dirty="0">
              <a:solidFill>
                <a:srgbClr val="4824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-180528" y="4293096"/>
            <a:ext cx="8964488" cy="2332856"/>
          </a:xfrm>
          <a:effectLst>
            <a:softEdge rad="127000"/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482400"/>
                </a:solidFill>
              </a:rPr>
              <a:t>Князь Дмитрий разослал по всей Русской земле скорых гонцов со своими грамотами. За 30 дней собралось такое войско, какое ещё никогда не собиралось на Руси. Тут были </a:t>
            </a:r>
            <a:r>
              <a:rPr lang="ru-RU" b="1" u="sng" dirty="0" smtClean="0">
                <a:solidFill>
                  <a:srgbClr val="FF0000"/>
                </a:solidFill>
              </a:rPr>
              <a:t>дружины почти всех русских князей</a:t>
            </a:r>
            <a:r>
              <a:rPr lang="ru-RU" dirty="0" smtClean="0">
                <a:solidFill>
                  <a:srgbClr val="482400"/>
                </a:solidFill>
              </a:rPr>
              <a:t>, а также </a:t>
            </a:r>
            <a:r>
              <a:rPr lang="ru-RU" b="1" u="sng" dirty="0" smtClean="0">
                <a:solidFill>
                  <a:srgbClr val="006600"/>
                </a:solidFill>
              </a:rPr>
              <a:t>ополчения разных городов</a:t>
            </a:r>
            <a:r>
              <a:rPr lang="ru-RU" dirty="0" smtClean="0">
                <a:solidFill>
                  <a:srgbClr val="482400"/>
                </a:solidFill>
              </a:rPr>
              <a:t>.</a:t>
            </a:r>
            <a:endParaRPr lang="ru-RU" dirty="0">
              <a:solidFill>
                <a:srgbClr val="482400"/>
              </a:solidFill>
            </a:endParaRPr>
          </a:p>
        </p:txBody>
      </p:sp>
      <p:pic>
        <p:nvPicPr>
          <p:cNvPr id="7" name="Содержимое 6" descr="уып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t="1754" b="8279"/>
          <a:stretch>
            <a:fillRect/>
          </a:stretch>
        </p:blipFill>
        <p:spPr>
          <a:xfrm>
            <a:off x="899592" y="188640"/>
            <a:ext cx="6768752" cy="4330642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4797152"/>
            <a:ext cx="9144000" cy="19442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rgbClr val="FF0000"/>
                </a:solidFill>
              </a:rPr>
              <a:t> На битву князя благословил Сергий Радонежский</a:t>
            </a:r>
            <a:r>
              <a:rPr lang="ru-RU" dirty="0" smtClean="0">
                <a:solidFill>
                  <a:srgbClr val="482400"/>
                </a:solidFill>
              </a:rPr>
              <a:t> – основатель Троицкого монастыря под Москвой. </a:t>
            </a:r>
          </a:p>
          <a:p>
            <a:pPr>
              <a:buNone/>
            </a:pPr>
            <a:r>
              <a:rPr lang="ru-RU" dirty="0" smtClean="0">
                <a:solidFill>
                  <a:srgbClr val="482400"/>
                </a:solidFill>
              </a:rPr>
              <a:t>	</a:t>
            </a:r>
            <a:r>
              <a:rPr lang="ru-RU" dirty="0" smtClean="0">
                <a:solidFill>
                  <a:srgbClr val="006600"/>
                </a:solidFill>
              </a:rPr>
              <a:t>Он дал Дмитрию двух монахов своего монастыря, прославленных на Руси воинов – </a:t>
            </a:r>
            <a:r>
              <a:rPr lang="ru-RU" u="sng" dirty="0" err="1" smtClean="0">
                <a:solidFill>
                  <a:srgbClr val="006600"/>
                </a:solidFill>
              </a:rPr>
              <a:t>Пересвета</a:t>
            </a:r>
            <a:r>
              <a:rPr lang="ru-RU" dirty="0" smtClean="0">
                <a:solidFill>
                  <a:srgbClr val="006600"/>
                </a:solidFill>
              </a:rPr>
              <a:t> и </a:t>
            </a:r>
            <a:r>
              <a:rPr lang="ru-RU" u="sng" dirty="0" err="1" smtClean="0">
                <a:solidFill>
                  <a:srgbClr val="006600"/>
                </a:solidFill>
              </a:rPr>
              <a:t>Ослябю</a:t>
            </a:r>
            <a:r>
              <a:rPr lang="ru-RU" dirty="0" smtClean="0">
                <a:solidFill>
                  <a:srgbClr val="006600"/>
                </a:solidFill>
              </a:rPr>
              <a:t>.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11" name="Содержимое 10" descr="1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5" y="260648"/>
            <a:ext cx="8424935" cy="4680520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-108520" y="4797152"/>
            <a:ext cx="9144000" cy="18722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482400"/>
                </a:solidFill>
              </a:rPr>
              <a:t>Князь Дмитрий стремительно повёл свою рать на юг – навстречу монгольскому правителю Мамаю. Сошлись войска на Куликовом поле, там, где река </a:t>
            </a:r>
            <a:r>
              <a:rPr lang="ru-RU" dirty="0" err="1" smtClean="0">
                <a:solidFill>
                  <a:srgbClr val="482400"/>
                </a:solidFill>
              </a:rPr>
              <a:t>Непряда</a:t>
            </a:r>
            <a:r>
              <a:rPr lang="ru-RU" dirty="0" smtClean="0">
                <a:solidFill>
                  <a:srgbClr val="482400"/>
                </a:solidFill>
              </a:rPr>
              <a:t> впадает в Дон. </a:t>
            </a:r>
            <a:r>
              <a:rPr lang="ru-RU" b="1" dirty="0" smtClean="0">
                <a:solidFill>
                  <a:srgbClr val="FF0000"/>
                </a:solidFill>
              </a:rPr>
              <a:t>8 сентября 1380 года </a:t>
            </a:r>
            <a:r>
              <a:rPr lang="ru-RU" dirty="0" smtClean="0">
                <a:solidFill>
                  <a:srgbClr val="482400"/>
                </a:solidFill>
              </a:rPr>
              <a:t>разгорелась битва.</a:t>
            </a:r>
            <a:endParaRPr lang="ru-RU" dirty="0">
              <a:solidFill>
                <a:srgbClr val="482400"/>
              </a:solidFill>
            </a:endParaRPr>
          </a:p>
        </p:txBody>
      </p:sp>
      <p:pic>
        <p:nvPicPr>
          <p:cNvPr id="7" name="Содержимое 6" descr="1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8496944" cy="4741295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аврвфарвф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4579610" cy="640871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9992" y="908720"/>
            <a:ext cx="4495800" cy="49685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	Русские войска вышли из Московского княжества и направились на Куликово поле.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rgbClr val="006600"/>
                </a:solidFill>
              </a:rPr>
              <a:t>	Войска монголо-татар вышли из Астраханского ханства, перешли Волгу и Дон, после битвы на Куликовом поле вернулись обратно.</a:t>
            </a:r>
            <a:endParaRPr lang="ru-RU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57</Words>
  <Application>Microsoft Office PowerPoint</Application>
  <PresentationFormat>Экран (4:3)</PresentationFormat>
  <Paragraphs>41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Segoe Print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Источники:</vt:lpstr>
    </vt:vector>
  </TitlesOfParts>
  <Company>Krokoz™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Oksana</dc:creator>
  <cp:lastModifiedBy>raeva</cp:lastModifiedBy>
  <cp:revision>31</cp:revision>
  <dcterms:created xsi:type="dcterms:W3CDTF">2012-12-24T13:42:38Z</dcterms:created>
  <dcterms:modified xsi:type="dcterms:W3CDTF">2026-05-14T14:22:57Z</dcterms:modified>
</cp:coreProperties>
</file>