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10287000" cy="18288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71" d="100"/>
          <a:sy n="71" d="100"/>
        </p:scale>
        <p:origin x="10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680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3699" y="239467"/>
            <a:ext cx="12839703" cy="9592161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663675" y="4258175"/>
            <a:ext cx="16960500" cy="4791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6898" dirty="0" err="1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Умножение</a:t>
            </a:r>
            <a:r>
              <a:rPr lang="en-US" sz="6898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6898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десятичн</a:t>
            </a:r>
            <a:r>
              <a:rPr lang="ru-RU" sz="6898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ой</a:t>
            </a:r>
            <a:r>
              <a:rPr lang="en-US" sz="6898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6898" dirty="0" err="1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дроб</a:t>
            </a:r>
            <a:r>
              <a:rPr lang="ru-RU" sz="6898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</a:t>
            </a:r>
            <a:r>
              <a:rPr lang="en-US" sz="6898" dirty="0" smtClean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lang="en-US" sz="6898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 натуральное число
</a:t>
            </a:r>
            <a:r>
              <a:rPr lang="en-US" sz="5636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32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147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Атласова Варвара Петровна
учитель математики МБОУ "Тюнгюлюнская СОШ им. А.С.Шахурдина"
МР "Мегино-Кангаласский улус
Республика Саха (Якутия)
</a:t>
            </a:r>
            <a:endParaRPr lang="en-US" sz="6898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46284"/>
            <a:ext cx="18268200" cy="5137931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334450" y="1830500"/>
            <a:ext cx="15619200" cy="2779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4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Итоговая проверка и вывод
</a:t>
            </a:r>
            <a:r>
              <a:rPr lang="en-US" sz="50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Итак, умножение десятичной дроби на натуральное число опирается на разрядный смысл: выполняем запись без запятой, затем восстанавливаем её позицию. Проверяйте обратным действием или прикидкой (0,7 × 8; 2,15 × 3).
</a:t>
            </a:r>
            <a:endParaRPr lang="en-US" sz="4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DC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20254" y="0"/>
            <a:ext cx="8063092" cy="102822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700" dirty="0"/>
          </a:p>
        </p:txBody>
      </p:sp>
      <p:sp>
        <p:nvSpPr>
          <p:cNvPr id="5" name="Text 1"/>
          <p:cNvSpPr txBox="1"/>
          <p:nvPr/>
        </p:nvSpPr>
        <p:spPr>
          <a:xfrm>
            <a:off x="724925" y="1390500"/>
            <a:ext cx="8408100" cy="750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Где это встречается в повседневных задачах
</a:t>
            </a:r>
            <a:r>
              <a:rPr lang="en-US" sz="3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Расчёты длины маршрута, расхода топлива, стоимости поездки и материалов в Республике Саха (Якутия) часто сводятся к умножению десятичной дроби на натуральное число. Это сохраняет масштаб и помогает корректно перенести разряды.
</a:t>
            </a:r>
            <a:endParaRPr lang="en-US" sz="5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CCD8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0376250" y="2760275"/>
            <a:ext cx="7388400" cy="54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1,2 раскладывается как 1 + 0,2. Затем умножаем поразрядно: 1,2 × 3 = 3,6. Запятая в ответе отделяет одну десятичную долю, как в исходной дроби. Проверка: 1,2 + 1,2 + 1,2.
</a:t>
            </a:r>
            <a:endParaRPr lang="en-US" sz="2800" dirty="0"/>
          </a:p>
        </p:txBody>
      </p:sp>
      <p:sp>
        <p:nvSpPr>
          <p:cNvPr id="5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700" dirty="0"/>
          </a:p>
        </p:txBody>
      </p:sp>
      <p:sp>
        <p:nvSpPr>
          <p:cNvPr id="6" name="Text 2"/>
          <p:cNvSpPr txBox="1"/>
          <p:nvPr/>
        </p:nvSpPr>
        <p:spPr>
          <a:xfrm>
            <a:off x="1185425" y="3135575"/>
            <a:ext cx="8397600" cy="4607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9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3,6
</a:t>
            </a:r>
            <a:r>
              <a:rPr lang="en-US" sz="1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4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Результат показывает, сколько десятых умножилось на три.
</a:t>
            </a:r>
            <a:endParaRPr lang="en-US" sz="9000" dirty="0"/>
          </a:p>
        </p:txBody>
      </p:sp>
      <p:sp>
        <p:nvSpPr>
          <p:cNvPr id="7" name="Text 3"/>
          <p:cNvSpPr txBox="1"/>
          <p:nvPr/>
        </p:nvSpPr>
        <p:spPr>
          <a:xfrm>
            <a:off x="1690025" y="8689000"/>
            <a:ext cx="7388400" cy="918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200" i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Условный пример из методики решения (задачник)
</a:t>
            </a:r>
            <a:endParaRPr lang="en-US" sz="2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9F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6" name="Text 0"/>
          <p:cNvSpPr txBox="1"/>
          <p:nvPr/>
        </p:nvSpPr>
        <p:spPr>
          <a:xfrm>
            <a:off x="2972850" y="1117750"/>
            <a:ext cx="12342300" cy="822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4468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Перенос запятой на примере 0,6 × 4 и 3,04 × 5
</a:t>
            </a:r>
            <a:endParaRPr lang="en-US" sz="4468" dirty="0"/>
          </a:p>
        </p:txBody>
      </p:sp>
      <p:sp>
        <p:nvSpPr>
          <p:cNvPr id="7" name="Text 1"/>
          <p:cNvSpPr txBox="1"/>
          <p:nvPr/>
        </p:nvSpPr>
        <p:spPr>
          <a:xfrm>
            <a:off x="1981375" y="3585950"/>
            <a:ext cx="6879000" cy="2397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1) Умножаем без «прыжков»
</a:t>
            </a:r>
            <a:r>
              <a:rPr lang="en-US" sz="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Выполним 0,6 × 4 как 6 × 4, а затем учитываем запятую. Получаем 2,4: десятые увеличились в 4 раза.
</a:t>
            </a:r>
            <a:endParaRPr lang="en-US" sz="3000" dirty="0"/>
          </a:p>
        </p:txBody>
      </p:sp>
      <p:sp>
        <p:nvSpPr>
          <p:cNvPr id="8" name="Text 2"/>
          <p:cNvSpPr txBox="1"/>
          <p:nvPr/>
        </p:nvSpPr>
        <p:spPr>
          <a:xfrm>
            <a:off x="10703075" y="3585958"/>
            <a:ext cx="6879000" cy="2397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3) Возвращаем запятую по правилу знаков
</a:t>
            </a:r>
            <a:r>
              <a:rPr lang="en-US" sz="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 исходной дроби две цифры после запятой, значит в произведении тоже две. Поэтому 1520 превращается в 15,20. Ключевое правило: число знаков после запятой совпадает.
</a:t>
            </a:r>
            <a:endParaRPr lang="en-US" sz="3000" dirty="0"/>
          </a:p>
        </p:txBody>
      </p:sp>
      <p:sp>
        <p:nvSpPr>
          <p:cNvPr id="9" name="Text 3"/>
          <p:cNvSpPr txBox="1"/>
          <p:nvPr/>
        </p:nvSpPr>
        <p:spPr>
          <a:xfrm>
            <a:off x="6328650" y="7280283"/>
            <a:ext cx="6879000" cy="2397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2) Прибавляем разрядность через число без запятой
</a:t>
            </a:r>
            <a:r>
              <a:rPr lang="en-US" sz="6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Для 3,04 × 5 сначала пишем 304 × 5 = 1520. Так сохраняются все разряды до возврата позиции запятой.
</a:t>
            </a:r>
            <a:endParaRPr lang="en-US" sz="3000" dirty="0"/>
          </a:p>
        </p:txBody>
      </p:sp>
      <p:sp>
        <p:nvSpPr>
          <p:cNvPr id="10" name="Text 4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075" y="1879782"/>
            <a:ext cx="8490900" cy="4311785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9050" y="1879807"/>
            <a:ext cx="8490900" cy="4311785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92524" y="9607900"/>
            <a:ext cx="2706000" cy="469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2700" dirty="0"/>
          </a:p>
        </p:txBody>
      </p:sp>
      <p:sp>
        <p:nvSpPr>
          <p:cNvPr id="8" name="Text 1"/>
          <p:cNvSpPr txBox="1"/>
          <p:nvPr/>
        </p:nvSpPr>
        <p:spPr>
          <a:xfrm>
            <a:off x="669325" y="6327889"/>
            <a:ext cx="8212200" cy="261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Сколько километров намотает один круг?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Между населёнными пунктами района Якутии дорога может измеряться кругами. За 1 круг проезжают 2,5 км. Нужно найти расстояние за 6 кругов и записать решение так, чтобы понятна была работа с десятичной дробью. 
</a:t>
            </a:r>
            <a:endParaRPr lang="en-US" sz="2800" dirty="0"/>
          </a:p>
        </p:txBody>
      </p:sp>
      <p:sp>
        <p:nvSpPr>
          <p:cNvPr id="9" name="Text 2"/>
          <p:cNvSpPr txBox="1"/>
          <p:nvPr/>
        </p:nvSpPr>
        <p:spPr>
          <a:xfrm>
            <a:off x="9458400" y="6327889"/>
            <a:ext cx="8212200" cy="2613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8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Проверка по смыслу умножения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Умножение на натуральное число здесь означает «сколько раз повторится одно и то же расстояние». Считаем: 2,5 × 6 = 15 км. Для контроля представьте 6 одинаковых участков по 2,5 км и сложите их по слагаемым.
</a:t>
            </a:r>
            <a:endParaRPr lang="en-US" sz="2800" dirty="0"/>
          </a:p>
        </p:txBody>
      </p:sp>
      <p:sp>
        <p:nvSpPr>
          <p:cNvPr id="10" name="Text 3"/>
          <p:cNvSpPr txBox="1"/>
          <p:nvPr/>
        </p:nvSpPr>
        <p:spPr>
          <a:xfrm>
            <a:off x="2207850" y="399425"/>
            <a:ext cx="13872300" cy="1290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Задача 1: путь по зимней дороге
</a:t>
            </a:r>
            <a:endParaRPr lang="en-US" sz="5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250" y="3049712"/>
            <a:ext cx="10121400" cy="4033676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1396800" y="895200"/>
            <a:ext cx="6364800" cy="8420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3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Задача 2: расход топлива на маршруте
</a:t>
            </a:r>
            <a:r>
              <a:rPr lang="en-US" sz="2800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По расходу на один участок находим общий расход и проверяем ответ суммированием одинаковых слагаемых.
</a:t>
            </a: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При умножении дроби на натуральное число общий расход получается как повторение одинакового значения; разумность подтверждается суммированием.
</a:t>
            </a:r>
            <a:endParaRPr lang="en-US" sz="3200" dirty="0"/>
          </a:p>
        </p:txBody>
      </p:sp>
      <p:sp>
        <p:nvSpPr>
          <p:cNvPr id="5" name="Text 1"/>
          <p:cNvSpPr txBox="1"/>
          <p:nvPr/>
        </p:nvSpPr>
        <p:spPr>
          <a:xfrm>
            <a:off x="2273375" y="9886100"/>
            <a:ext cx="8204400" cy="2772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r">
              <a:lnSpc>
                <a:spcPct val="150041"/>
              </a:lnSpc>
              <a:buNone/>
            </a:pPr>
            <a:r>
              <a:rPr lang="en-US" sz="1454" i="1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Условие задачи (задачник)
</a:t>
            </a:r>
            <a:endParaRPr lang="en-US" sz="1454" dirty="0"/>
          </a:p>
        </p:txBody>
      </p:sp>
      <p:sp>
        <p:nvSpPr>
          <p:cNvPr id="6" name="Text 2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CCD8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17560320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2700" dirty="0"/>
          </a:p>
        </p:txBody>
      </p:sp>
      <p:sp>
        <p:nvSpPr>
          <p:cNvPr id="8" name="Text 1"/>
          <p:cNvSpPr txBox="1"/>
          <p:nvPr/>
        </p:nvSpPr>
        <p:spPr>
          <a:xfrm>
            <a:off x="6595925" y="2466150"/>
            <a:ext cx="7725000" cy="1782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Вариант А: 1,25 кг в одной упаковке, всего 4 упаковки. Получаем общий вес 1,25 × 4 = 5,0 кг, то есть больше материала для кружка при том же количестве упаковок.
</a:t>
            </a:r>
            <a:endParaRPr lang="en-US" sz="2800" dirty="0"/>
          </a:p>
        </p:txBody>
      </p:sp>
      <p:sp>
        <p:nvSpPr>
          <p:cNvPr id="9" name="Text 2"/>
          <p:cNvSpPr txBox="1"/>
          <p:nvPr/>
        </p:nvSpPr>
        <p:spPr>
          <a:xfrm>
            <a:off x="3201000" y="432314"/>
            <a:ext cx="11886000" cy="1723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Задача 3: выбор выгодного варианта
</a:t>
            </a:r>
            <a:endParaRPr lang="en-US" sz="5000" dirty="0"/>
          </a:p>
        </p:txBody>
      </p:sp>
      <p:sp>
        <p:nvSpPr>
          <p:cNvPr id="10" name="Text 3"/>
          <p:cNvSpPr txBox="1"/>
          <p:nvPr/>
        </p:nvSpPr>
        <p:spPr>
          <a:xfrm>
            <a:off x="4096450" y="5062175"/>
            <a:ext cx="7409700" cy="1723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Вариант Б: 1,2 кг в одной упаковке, также 4 упаковки. Общий вес равен 1,2 × 4 = 4,8 кг, значит материала меньше, чем в варианте А.
</a:t>
            </a:r>
            <a:endParaRPr lang="en-US" sz="2800" dirty="0"/>
          </a:p>
        </p:txBody>
      </p:sp>
      <p:sp>
        <p:nvSpPr>
          <p:cNvPr id="11" name="Text 4"/>
          <p:cNvSpPr txBox="1"/>
          <p:nvPr/>
        </p:nvSpPr>
        <p:spPr>
          <a:xfrm>
            <a:off x="6595925" y="7599457"/>
            <a:ext cx="7725000" cy="1723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Сравнение итогов показывает: 5,0 кг против 4,8 кг. Поэтому выгоднее вариант А, потому что при одинаковом числе упаковок общий объём больше.
</a:t>
            </a:r>
            <a:endParaRPr lang="en-US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CCD8B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10376250" y="2760275"/>
            <a:ext cx="7388400" cy="5442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Дано 3,04 м ткани и 5 одинаковых отрезов. Сначала считаем 304 × 5 = 1520, затем возвращаем запятую на две позиции: 15,20 м. Проверка: 15,20 ÷ 5 = 3,04.
</a:t>
            </a:r>
            <a:endParaRPr lang="en-US" sz="2800" dirty="0"/>
          </a:p>
        </p:txBody>
      </p:sp>
      <p:sp>
        <p:nvSpPr>
          <p:cNvPr id="5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2700" dirty="0"/>
          </a:p>
        </p:txBody>
      </p:sp>
      <p:sp>
        <p:nvSpPr>
          <p:cNvPr id="6" name="Text 2"/>
          <p:cNvSpPr txBox="1"/>
          <p:nvPr/>
        </p:nvSpPr>
        <p:spPr>
          <a:xfrm>
            <a:off x="1185425" y="3135575"/>
            <a:ext cx="8397600" cy="46071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9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15,20
</a:t>
            </a:r>
            <a:r>
              <a:rPr lang="en-US" sz="1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43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Это значение получается как повтор одного и того же отрезка по числу взятых частей.
</a:t>
            </a:r>
            <a:endParaRPr lang="en-US" sz="9000" dirty="0"/>
          </a:p>
        </p:txBody>
      </p:sp>
      <p:sp>
        <p:nvSpPr>
          <p:cNvPr id="7" name="Text 3"/>
          <p:cNvSpPr txBox="1"/>
          <p:nvPr/>
        </p:nvSpPr>
        <p:spPr>
          <a:xfrm>
            <a:off x="1690025" y="8689000"/>
            <a:ext cx="7388400" cy="918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200" i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Условие задачи (задачник)
</a:t>
            </a:r>
            <a:endParaRPr lang="en-US" sz="2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5991" y="973064"/>
            <a:ext cx="10121400" cy="8340871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421200" y="777850"/>
            <a:ext cx="6723600" cy="83427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20000"/>
              </a:lnSpc>
              <a:buNone/>
            </a:pPr>
            <a:r>
              <a:rPr lang="en-US" sz="5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Частые ошибки и короткий чек-лист
</a:t>
            </a:r>
            <a:r>
              <a:rPr lang="en-US" sz="3200" dirty="0">
                <a:solidFill>
                  <a:srgbClr val="2A3E5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2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Схема основана на типичных ошибках при умножении десятичных дробей на натуральные числа (задачник).
</a:t>
            </a:r>
            <a:endParaRPr lang="en-US" sz="5000" dirty="0"/>
          </a:p>
        </p:txBody>
      </p:sp>
      <p:sp>
        <p:nvSpPr>
          <p:cNvPr id="6" name="Text 1"/>
          <p:cNvSpPr txBox="1"/>
          <p:nvPr/>
        </p:nvSpPr>
        <p:spPr>
          <a:xfrm>
            <a:off x="92525" y="9607900"/>
            <a:ext cx="632400" cy="214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27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2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</Words>
  <Application>Microsoft Office PowerPoint</Application>
  <PresentationFormat>Произвольный</PresentationFormat>
  <Paragraphs>41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ТСОШ</cp:lastModifiedBy>
  <cp:revision>3</cp:revision>
  <dcterms:created xsi:type="dcterms:W3CDTF">2026-05-15T01:44:50Z</dcterms:created>
  <dcterms:modified xsi:type="dcterms:W3CDTF">2026-05-15T01:51:59Z</dcterms:modified>
</cp:coreProperties>
</file>