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6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2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95702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821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839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707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2772263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6795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34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936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171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75310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407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65CBFCB-7D77-4CEB-8EEF-36F4E1A69292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EB28512-4FC5-470E-802F-E911693531D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2519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41EC52-C5CD-4F9C-8913-C5424EAEC4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345" y="1231506"/>
            <a:ext cx="10835310" cy="4394988"/>
          </a:xfrm>
        </p:spPr>
        <p:txBody>
          <a:bodyPr/>
          <a:lstStyle/>
          <a:p>
            <a:r>
              <a:rPr lang="ru-RU" dirty="0"/>
              <a:t>аттестация педагогических работников </a:t>
            </a:r>
            <a:r>
              <a:rPr lang="ru-RU"/>
              <a:t>в 2025 </a:t>
            </a:r>
            <a:r>
              <a:rPr lang="ru-RU" dirty="0"/>
              <a:t>году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1AA568-1F2B-4F42-A9EB-F63BF1B4D660}"/>
              </a:ext>
            </a:extLst>
          </p:cNvPr>
          <p:cNvSpPr txBox="1"/>
          <p:nvPr/>
        </p:nvSpPr>
        <p:spPr>
          <a:xfrm>
            <a:off x="8953501" y="6101060"/>
            <a:ext cx="3105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Подготовила Ушакова П.И. МАОУ гимназия №70</a:t>
            </a:r>
          </a:p>
        </p:txBody>
      </p:sp>
    </p:spTree>
    <p:extLst>
      <p:ext uri="{BB962C8B-B14F-4D97-AF65-F5344CB8AC3E}">
        <p14:creationId xmlns:p14="http://schemas.microsoft.com/office/powerpoint/2010/main" val="509089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63FE6FB-8AF5-4357-9DA5-CB7AAF0D6E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646" y="526256"/>
            <a:ext cx="11654708" cy="5805488"/>
          </a:xfrm>
        </p:spPr>
      </p:pic>
    </p:spTree>
    <p:extLst>
      <p:ext uri="{BB962C8B-B14F-4D97-AF65-F5344CB8AC3E}">
        <p14:creationId xmlns:p14="http://schemas.microsoft.com/office/powerpoint/2010/main" val="1923906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BB00951-5EEB-4C90-A6BE-9651A47E0A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1111" y="255981"/>
            <a:ext cx="10143614" cy="6448984"/>
          </a:xfrm>
        </p:spPr>
      </p:pic>
    </p:spTree>
    <p:extLst>
      <p:ext uri="{BB962C8B-B14F-4D97-AF65-F5344CB8AC3E}">
        <p14:creationId xmlns:p14="http://schemas.microsoft.com/office/powerpoint/2010/main" val="3928183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288345-E5EB-47CF-898B-53D89D009D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0946" y="130323"/>
            <a:ext cx="10850108" cy="6597353"/>
          </a:xfrm>
        </p:spPr>
      </p:pic>
    </p:spTree>
    <p:extLst>
      <p:ext uri="{BB962C8B-B14F-4D97-AF65-F5344CB8AC3E}">
        <p14:creationId xmlns:p14="http://schemas.microsoft.com/office/powerpoint/2010/main" val="4190221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A776DEA-5CC9-43F9-BD90-2907F6CFA5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8964" y="76064"/>
            <a:ext cx="11114071" cy="6705871"/>
          </a:xfrm>
        </p:spPr>
      </p:pic>
    </p:spTree>
    <p:extLst>
      <p:ext uri="{BB962C8B-B14F-4D97-AF65-F5344CB8AC3E}">
        <p14:creationId xmlns:p14="http://schemas.microsoft.com/office/powerpoint/2010/main" val="2039415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026D5DA-2ED7-47B1-9A71-10059CCA48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71477C-3E21-49D8-85EC-EC6F036E4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66700"/>
            <a:ext cx="101727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91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E6D9E3E-16C2-45F3-BC3D-11EDA92B8D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8185" y="162103"/>
            <a:ext cx="10755630" cy="6533794"/>
          </a:xfrm>
        </p:spPr>
      </p:pic>
    </p:spTree>
    <p:extLst>
      <p:ext uri="{BB962C8B-B14F-4D97-AF65-F5344CB8AC3E}">
        <p14:creationId xmlns:p14="http://schemas.microsoft.com/office/powerpoint/2010/main" val="2682546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549090C-59AB-4D09-BA4E-B5D3F7ABCA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3881" y="265741"/>
            <a:ext cx="10664238" cy="6592259"/>
          </a:xfrm>
        </p:spPr>
      </p:pic>
    </p:spTree>
    <p:extLst>
      <p:ext uri="{BB962C8B-B14F-4D97-AF65-F5344CB8AC3E}">
        <p14:creationId xmlns:p14="http://schemas.microsoft.com/office/powerpoint/2010/main" val="1123499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6CBDE89-ABDE-4D0B-BB4D-A43EBE05A4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2227" y="236210"/>
            <a:ext cx="10302497" cy="6451188"/>
          </a:xfrm>
        </p:spPr>
      </p:pic>
    </p:spTree>
    <p:extLst>
      <p:ext uri="{BB962C8B-B14F-4D97-AF65-F5344CB8AC3E}">
        <p14:creationId xmlns:p14="http://schemas.microsoft.com/office/powerpoint/2010/main" val="2529971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F8FA8B-8026-4623-B1AE-D45C8EE74D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595" y="606528"/>
            <a:ext cx="11630810" cy="3765447"/>
          </a:xfrm>
        </p:spPr>
      </p:pic>
    </p:spTree>
    <p:extLst>
      <p:ext uri="{BB962C8B-B14F-4D97-AF65-F5344CB8AC3E}">
        <p14:creationId xmlns:p14="http://schemas.microsoft.com/office/powerpoint/2010/main" val="3074528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FF1CCA-FEA4-4286-B41E-3B369A774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6364" y="2682934"/>
            <a:ext cx="10178322" cy="1492132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831515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D0A21E-4693-4EFA-A1E8-124B7F0A2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Зачем это нужно?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D5A905-A0F5-4B95-9405-6FF17E101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025" y="1352550"/>
            <a:ext cx="10547874" cy="5123065"/>
          </a:xfrm>
        </p:spPr>
        <p:txBody>
          <a:bodyPr>
            <a:normAutofit/>
          </a:bodyPr>
          <a:lstStyle/>
          <a:p>
            <a:r>
              <a:rPr lang="ru-RU" dirty="0"/>
              <a:t>Аттестация педагогического работника – это </a:t>
            </a:r>
            <a:r>
              <a:rPr lang="ru-RU" b="1" dirty="0"/>
              <a:t>обязательная </a:t>
            </a:r>
            <a:r>
              <a:rPr lang="ru-RU" dirty="0"/>
              <a:t>процедура для подтверждения соответствия работников занимаемым должностям на основе оценки их профессиональной деятельности. </a:t>
            </a:r>
          </a:p>
          <a:p>
            <a:r>
              <a:rPr lang="ru-RU" b="1" dirty="0"/>
              <a:t>Повышение заработной платы: </a:t>
            </a:r>
            <a:r>
              <a:rPr lang="ru-RU" dirty="0"/>
              <a:t>Присвоение более высокой квалификационной категории влечет за собой увеличение заработной платы, стимулирующих выплат и надбавок.</a:t>
            </a:r>
          </a:p>
          <a:p>
            <a:r>
              <a:rPr lang="ru-RU" b="1" dirty="0"/>
              <a:t>Престиж образовательного учреждения</a:t>
            </a:r>
            <a:r>
              <a:rPr lang="ru-RU" dirty="0"/>
              <a:t>: Чем выше количество аттестованных педагогов на 1КК и ВКК, тем луч</a:t>
            </a:r>
          </a:p>
          <a:p>
            <a:r>
              <a:rPr lang="ru-RU" b="1" dirty="0"/>
              <a:t>Признание профессионального мастерства:</a:t>
            </a:r>
            <a:r>
              <a:rPr lang="ru-RU" dirty="0"/>
              <a:t> Аттестация является формой признания профессиональных достижений и высокого уровня квалификации педагогического работника.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8200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7FD866-C6B0-44B5-8A9C-9A267B000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825" y="382385"/>
            <a:ext cx="10934699" cy="1259984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Документы, необходимые для подачи заявления на получение категории на сайте </a:t>
            </a:r>
            <a:r>
              <a:rPr lang="ru-RU" sz="4400" dirty="0" err="1"/>
              <a:t>госуслуги.ру</a:t>
            </a: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6754BD-E105-498C-901D-27D3C4BAB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4013" y="2333626"/>
            <a:ext cx="10404112" cy="4352924"/>
          </a:xfrm>
        </p:spPr>
        <p:txBody>
          <a:bodyPr>
            <a:normAutofit fontScale="92500"/>
          </a:bodyPr>
          <a:lstStyle/>
          <a:p>
            <a:r>
              <a:rPr lang="ru-RU" sz="3200" b="1" dirty="0"/>
              <a:t>1 файл</a:t>
            </a:r>
            <a:r>
              <a:rPr lang="ru-RU" sz="3200" dirty="0"/>
              <a:t>. Трудовой договор и </a:t>
            </a:r>
            <a:r>
              <a:rPr lang="ru-RU" sz="3200" dirty="0" err="1"/>
              <a:t>доп.соглашения</a:t>
            </a:r>
            <a:r>
              <a:rPr lang="ru-RU" sz="3200" dirty="0"/>
              <a:t> (единый многостраничный документ, прикреплять по отдельности два документа нельзя!, обязательно «Копия верна» и текущая дата, т.е. скан делаем с копии, а не с оригинала!!!)</a:t>
            </a:r>
          </a:p>
          <a:p>
            <a:r>
              <a:rPr lang="ru-RU" sz="3200" b="1" dirty="0"/>
              <a:t>2 файл.</a:t>
            </a:r>
            <a:r>
              <a:rPr lang="ru-RU" sz="3200" dirty="0"/>
              <a:t> Сведения об образовании (базовое, педагогическое - скан диплома). При смене фамилии прикрепляем скан свидетельства о браке или справку из </a:t>
            </a:r>
            <a:r>
              <a:rPr lang="ru-RU" sz="3200" dirty="0" err="1"/>
              <a:t>ЗАГСа</a:t>
            </a:r>
            <a:r>
              <a:rPr lang="ru-RU" sz="3200" dirty="0"/>
              <a:t> с красной печатью.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4536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BBB42A2-B79E-4B1B-BD32-E8DC080D3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81001"/>
            <a:ext cx="10387872" cy="6315074"/>
          </a:xfrm>
        </p:spPr>
        <p:txBody>
          <a:bodyPr>
            <a:normAutofit fontScale="92500" lnSpcReduction="20000"/>
          </a:bodyPr>
          <a:lstStyle/>
          <a:p>
            <a:r>
              <a:rPr lang="ru-RU" sz="3000" b="1" dirty="0"/>
              <a:t>3 файл. </a:t>
            </a:r>
            <a:r>
              <a:rPr lang="ru-RU" sz="3000" dirty="0"/>
              <a:t>Сведения о квалификационной категории (копия приказа о присвоении квалификационной категории, на нем обязательно «Ознакомлен(а)», дата ознакомления) – для ВКК обязательно! </a:t>
            </a:r>
          </a:p>
          <a:p>
            <a:r>
              <a:rPr lang="ru-RU" sz="3000" b="1" dirty="0"/>
              <a:t>4 файл</a:t>
            </a:r>
            <a:r>
              <a:rPr lang="ru-RU" sz="3000" dirty="0"/>
              <a:t>.  Сведения о результатах работы педагогического работника (на данный момент нет установленной формы, составляется педагогом от своего имени – можно в форме предыдущего заявления). </a:t>
            </a:r>
          </a:p>
          <a:p>
            <a:endParaRPr lang="ru-RU" sz="3000" dirty="0"/>
          </a:p>
          <a:p>
            <a:pPr marL="0" indent="0">
              <a:buNone/>
            </a:pPr>
            <a:r>
              <a:rPr lang="ru-RU" sz="3000" b="1" dirty="0"/>
              <a:t>После подачи заявления на госуслуги, ждем разрешения Министерства для прикрепления основного документа – информационно-аналитической справки работодателя на электронный портал КАИС ИРО (рассмотрение заявления происходит за 2-3 дня).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429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985F4-4FE3-4297-B623-5B51A1662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Что такое информационно-аналитическая справка работодателя?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FFF855-9931-4B5D-94B5-0A3E6B7E4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Информационно-аналитическая справка работодателя (ИАС) - это документ, содержащий информацию о результатах профессиональной деятельности педагогического работника за </a:t>
            </a:r>
            <a:r>
              <a:rPr lang="ru-RU" dirty="0" err="1"/>
              <a:t>межаттестационный</a:t>
            </a:r>
            <a:r>
              <a:rPr lang="ru-RU" dirty="0"/>
              <a:t> период.</a:t>
            </a:r>
          </a:p>
          <a:p>
            <a:r>
              <a:rPr lang="ru-RU" dirty="0"/>
              <a:t>Создается в соответствии с «Критериями </a:t>
            </a:r>
          </a:p>
          <a:p>
            <a:pPr marL="0" indent="0">
              <a:buNone/>
            </a:pPr>
            <a:r>
              <a:rPr lang="ru-RU" dirty="0"/>
              <a:t>оценивания» для экспертов по аттестации.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ВАЖНО! Использовать графики и таблицы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для наглядности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7550A8-61B1-4E1A-93FF-3BF8DB132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839" y="3426975"/>
            <a:ext cx="2598505" cy="31895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03F744-C244-4A0B-94DA-2B5A5346F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0144" y="3429000"/>
            <a:ext cx="2697506" cy="318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03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169E9-D77C-42CD-966A-0EEAEB58D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Подготовка к созданию информационно-аналитической справки работодателя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9C754D-5984-4C6B-B934-E45D58DD4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521133"/>
            <a:ext cx="10178322" cy="3593591"/>
          </a:xfrm>
        </p:spPr>
        <p:txBody>
          <a:bodyPr>
            <a:normAutofit/>
          </a:bodyPr>
          <a:lstStyle/>
          <a:p>
            <a:r>
              <a:rPr lang="ru-RU" sz="3200" dirty="0"/>
              <a:t>Создание папок в «облаке» в соответствии с критериями оценивания; </a:t>
            </a:r>
          </a:p>
          <a:p>
            <a:r>
              <a:rPr lang="ru-RU" sz="3200" dirty="0"/>
              <a:t>Сбор собственных профессиональных результатов и расположение их в соответствующих папках на «облаке»;  </a:t>
            </a:r>
          </a:p>
        </p:txBody>
      </p:sp>
    </p:spTree>
    <p:extLst>
      <p:ext uri="{BB962C8B-B14F-4D97-AF65-F5344CB8AC3E}">
        <p14:creationId xmlns:p14="http://schemas.microsoft.com/office/powerpoint/2010/main" val="2575791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5BF8F-ECE7-4570-A2CB-1A880B74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Критерии оценивания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61BDE82-5230-4B4F-9A16-580EF0829F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0872" y="1190625"/>
            <a:ext cx="11072477" cy="5421983"/>
          </a:xfrm>
        </p:spPr>
      </p:pic>
    </p:spTree>
    <p:extLst>
      <p:ext uri="{BB962C8B-B14F-4D97-AF65-F5344CB8AC3E}">
        <p14:creationId xmlns:p14="http://schemas.microsoft.com/office/powerpoint/2010/main" val="726364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94E541-7B85-4BDE-9251-6980E098B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347662"/>
            <a:ext cx="10744200" cy="633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678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7277669-2F14-4D3C-B207-49F4BF95E5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7810" y="129008"/>
            <a:ext cx="11213665" cy="6599983"/>
          </a:xfrm>
        </p:spPr>
      </p:pic>
    </p:spTree>
    <p:extLst>
      <p:ext uri="{BB962C8B-B14F-4D97-AF65-F5344CB8AC3E}">
        <p14:creationId xmlns:p14="http://schemas.microsoft.com/office/powerpoint/2010/main" val="756757965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210</TotalTime>
  <Words>360</Words>
  <Application>Microsoft Office PowerPoint</Application>
  <PresentationFormat>Широкоэкранный</PresentationFormat>
  <Paragraphs>26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Corbel</vt:lpstr>
      <vt:lpstr>Gill Sans MT</vt:lpstr>
      <vt:lpstr>Impact</vt:lpstr>
      <vt:lpstr>Эмблема</vt:lpstr>
      <vt:lpstr>аттестация педагогических работников в 2025 году</vt:lpstr>
      <vt:lpstr>Зачем это нужно? </vt:lpstr>
      <vt:lpstr>Документы, необходимые для подачи заявления на получение категории на сайте госуслуги.ру</vt:lpstr>
      <vt:lpstr>Презентация PowerPoint</vt:lpstr>
      <vt:lpstr>Что такое информационно-аналитическая справка работодателя? </vt:lpstr>
      <vt:lpstr>Подготовка к созданию информационно-аналитической справки работодателя</vt:lpstr>
      <vt:lpstr>Критерии оценивания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аттестация педагогических работников в 2025 году</dc:title>
  <dc:creator>Полина</dc:creator>
  <cp:lastModifiedBy>Полина</cp:lastModifiedBy>
  <cp:revision>17</cp:revision>
  <dcterms:created xsi:type="dcterms:W3CDTF">2025-06-29T15:27:04Z</dcterms:created>
  <dcterms:modified xsi:type="dcterms:W3CDTF">2026-05-11T15:29:13Z</dcterms:modified>
</cp:coreProperties>
</file>