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3" r:id="rId9"/>
    <p:sldId id="274" r:id="rId10"/>
    <p:sldId id="275" r:id="rId11"/>
    <p:sldId id="276" r:id="rId12"/>
    <p:sldId id="277" r:id="rId13"/>
    <p:sldId id="269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51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E3C315E-9FB8-5B98-4DA1-D70AFFD2E8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59F0839-7DE5-C7D0-1A58-D083127516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17279A5-1418-44CC-CBAA-0CDFACF6E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3FD7C-F1AF-4B08-8EE3-451A6E102B41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DFCDD5B-BC24-58A0-D156-416E90E62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57520FE-3081-CA29-2083-D3D16D974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EDCF-A0CF-4F7E-ACC6-B08C8965BD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9919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33E771C-4D26-492A-1137-905F088D2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F731F0C-13B0-C2D4-11D7-3DDCE3DFDB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8C80491-4248-D5AA-2E40-2160B1645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3FD7C-F1AF-4B08-8EE3-451A6E102B41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5140676-FAF6-47B6-D9D4-C9A3F7ED8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51C83E4-F227-45DA-00AD-31643F08B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EDCF-A0CF-4F7E-ACC6-B08C8965BD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7630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0AF8DC2-39A7-E5C1-D699-1B7559B537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E97280B-1106-58F5-4CAD-3108668EB0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1F1D3F-CF2A-CDCF-AAB8-EF0C4846E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3FD7C-F1AF-4B08-8EE3-451A6E102B41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526866C-BFE7-4C45-A266-A045B50A3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17405FE-1A3D-329F-DF69-30B285613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EDCF-A0CF-4F7E-ACC6-B08C8965BD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4993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2CFAE4A-F01C-7982-DD98-B688927CB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2522184-F3E5-1596-417D-3497BFD06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04E9AEF-E160-1BDB-1541-7E9AAB6B8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3FD7C-F1AF-4B08-8EE3-451A6E102B41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FF1C7B7-6A6B-9E15-9823-11EEDD3D4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6E9F36A-F07B-4038-8876-8589ABFC1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EDCF-A0CF-4F7E-ACC6-B08C8965BD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3124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DD5367-1FFC-DF22-05D6-451D69D5A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3E1CA84-AA32-5407-4570-8E763A4B31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A07C658-7B32-1AA3-F159-4428B8C93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3FD7C-F1AF-4B08-8EE3-451A6E102B41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8650486-0D3C-4614-F7C5-D2386087C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8A5C42A-C0B9-8295-C2DE-3880E90CF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EDCF-A0CF-4F7E-ACC6-B08C8965BD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4899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603AD1-7B42-A834-7C65-C81F7CF4E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5EF353B-D3F4-F7A3-610A-E69C3C879C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AD43AB5-B20D-CEB5-5D9F-8FB7487765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D20849B-8C38-BB36-6141-B4891FB97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3FD7C-F1AF-4B08-8EE3-451A6E102B41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2312F31-6AF1-C7A5-7920-AFE0CBD24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D3C79F5-6C0A-7552-C40C-19E7BE0E5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EDCF-A0CF-4F7E-ACC6-B08C8965BD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8849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69CD5DD-AC95-AAEE-916F-ED04A7D6E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51E1B22-F856-5A02-8A14-ED4889E8FB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01B8EED-E415-2EFA-F365-7C5338CE36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88C9E6B-D676-0FA5-3F2D-A605A9539A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64AD4E5-D269-FFF4-FECF-74B44B1DFF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F5A603A8-A41A-E447-CE4B-42A7E5D34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3FD7C-F1AF-4B08-8EE3-451A6E102B41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2AB0595-E2C9-1853-904F-6B4A922DA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017A873F-139D-6D2A-189B-FC95782BA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EDCF-A0CF-4F7E-ACC6-B08C8965BD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5053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A448C6-7816-5D81-6F44-ECF6C4C93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630D853-EBC7-9DAF-D18A-CA8D6C67B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3FD7C-F1AF-4B08-8EE3-451A6E102B41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CA378B4-27D3-3165-2E20-1878F6C12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62F578B4-897F-1CC3-8DE5-A99157EAC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EDCF-A0CF-4F7E-ACC6-B08C8965BD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7182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72B57E32-F129-0062-341C-8AC7B2D65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3FD7C-F1AF-4B08-8EE3-451A6E102B41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A2D14DE0-496B-1F4C-94F2-76D060F4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85ACA10-D4AD-5D82-7356-F3CDEFCD3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EDCF-A0CF-4F7E-ACC6-B08C8965BD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0430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2C93B1-CAE0-0BA5-02FA-560F4A9F2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1B58C2-530F-78C8-7176-E630BD368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6BB3812-F2E6-E708-71C7-FDCAB694C8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F756DDA-C7C4-EBD2-3304-631A28697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3FD7C-F1AF-4B08-8EE3-451A6E102B41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464FCD2-8B05-E3CD-728E-DE140A497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2982EC4-EF64-78F4-9360-C471DD4C8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EDCF-A0CF-4F7E-ACC6-B08C8965BD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5902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DB0C92-2FBE-BC86-A3DF-1B1106848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582CD3C2-7148-9F15-0B3D-A3EF733315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A99F56D-D896-A905-E73B-2849D1D3BA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3B768A7-D316-F0A5-38B7-94E0A48E7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3FD7C-F1AF-4B08-8EE3-451A6E102B41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B072D0F-18C2-1102-D2A4-2A07776C5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D2B46A1-DE17-7C65-9345-8CC8767E7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EDCF-A0CF-4F7E-ACC6-B08C8965BD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388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70B128-D38E-4E87-CEB7-C93A601C3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A06CC14-877A-8D88-8BF3-ADEC0E28A1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D8BF29B-05AF-5C40-8EB5-CE851647F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3FD7C-F1AF-4B08-8EE3-451A6E102B41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A9220C7-46E6-716D-49A6-2E4DCF2817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EC8B4AA-EBEB-BD33-DFB7-690984B383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DEDCF-A0CF-4F7E-ACC6-B08C8965BD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3327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29285D0-D0FC-66A1-2B66-E4F0DF4CF9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1E3098D2-DDDD-DEC6-53AB-7293A0C5B7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br>
              <a:rPr lang="ru-RU" sz="4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«Этот загадочный космос»</a:t>
            </a:r>
            <a:br>
              <a:rPr lang="ru-RU" sz="4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средней группе «</a:t>
            </a:r>
            <a:r>
              <a:rPr lang="ru-RU" sz="4800" b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4800" b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ельфиненок</a:t>
            </a:r>
            <a:r>
              <a:rPr lang="ru-RU" sz="4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xmlns="" id="{C4BCCC37-0894-3DF7-1A04-1CDD27991B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94031"/>
            <a:ext cx="9144000" cy="1350497"/>
          </a:xfrm>
        </p:spPr>
        <p:txBody>
          <a:bodyPr/>
          <a:lstStyle/>
          <a:p>
            <a:pPr algn="r"/>
            <a:r>
              <a:rPr lang="ru-RU" dirty="0" smtClean="0"/>
              <a:t>Подготовила воспитатель: </a:t>
            </a:r>
            <a:endParaRPr lang="ru-RU" dirty="0"/>
          </a:p>
          <a:p>
            <a:pPr algn="r"/>
            <a:r>
              <a:rPr lang="ru-RU" dirty="0"/>
              <a:t>Т.И. Юдина</a:t>
            </a:r>
          </a:p>
        </p:txBody>
      </p:sp>
    </p:spTree>
    <p:extLst>
      <p:ext uri="{BB962C8B-B14F-4D97-AF65-F5344CB8AC3E}">
        <p14:creationId xmlns:p14="http://schemas.microsoft.com/office/powerpoint/2010/main" xmlns="" val="223098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FBB12DA-395C-7BC6-13A2-DB57F98A50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F89989F-6463-A660-CBD8-AC57F6FD7BFD}"/>
              </a:ext>
            </a:extLst>
          </p:cNvPr>
          <p:cNvSpPr txBox="1"/>
          <p:nvPr/>
        </p:nvSpPr>
        <p:spPr>
          <a:xfrm>
            <a:off x="2278966" y="335008"/>
            <a:ext cx="8539089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«Речевое развитие».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расширять словарь детей по теме, развивать диалогическую и связную речь, учить отвечать на вопросы полным предложением.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1.Беседы: «Что такое космос?», «Профессия космонавт», «Солнце и луна».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2.Наблюдение в домашних условиях за звездным небом и рассказы о увиденном.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3.Чтение художественной литературы: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развивать интерес детей к художественной и познавательной литературе.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«Краденое Солнце», «У Солнышка в гостях», «Как Солнце и Луна друг к другу в гости приходили».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стихотворений о космосе.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 о космосе, о планетах, о космонавтах.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«Социально-коммуникативное развитие».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воспитание доброжелательных отношений у детей и взрослых, чувство коллективизма и взаимопонимания.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Сюжетно-ролевая игра: «Работа на космодроме».</a:t>
            </a:r>
          </a:p>
        </p:txBody>
      </p:sp>
    </p:spTree>
    <p:extLst>
      <p:ext uri="{BB962C8B-B14F-4D97-AF65-F5344CB8AC3E}">
        <p14:creationId xmlns:p14="http://schemas.microsoft.com/office/powerpoint/2010/main" xmlns="" val="2922587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FBB12DA-395C-7BC6-13A2-DB57F98A50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11" name="Рисунок 10" descr="IMG_20260407_1628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89790" y="397566"/>
            <a:ext cx="4805931" cy="2989963"/>
          </a:xfrm>
          <a:prstGeom prst="rect">
            <a:avLst/>
          </a:prstGeom>
        </p:spPr>
      </p:pic>
      <p:pic>
        <p:nvPicPr>
          <p:cNvPr id="10" name="Рисунок 9" descr="IMG_20260407_162759.jpg"/>
          <p:cNvPicPr>
            <a:picLocks noChangeAspect="1"/>
          </p:cNvPicPr>
          <p:nvPr/>
        </p:nvPicPr>
        <p:blipFill>
          <a:blip r:embed="rId4" cstate="print"/>
          <a:srcRect l="13583"/>
          <a:stretch>
            <a:fillRect/>
          </a:stretch>
        </p:blipFill>
        <p:spPr>
          <a:xfrm>
            <a:off x="1232453" y="410817"/>
            <a:ext cx="4505740" cy="3193774"/>
          </a:xfrm>
          <a:prstGeom prst="rect">
            <a:avLst/>
          </a:prstGeom>
        </p:spPr>
      </p:pic>
      <p:pic>
        <p:nvPicPr>
          <p:cNvPr id="12" name="Рисунок 11" descr="IMG_20260407_1630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62277" y="3140765"/>
            <a:ext cx="4249340" cy="2808329"/>
          </a:xfrm>
          <a:prstGeom prst="rect">
            <a:avLst/>
          </a:prstGeom>
        </p:spPr>
      </p:pic>
      <p:pic>
        <p:nvPicPr>
          <p:cNvPr id="13" name="Рисунок 12" descr="IMG_20260407_163202.jpg"/>
          <p:cNvPicPr>
            <a:picLocks noChangeAspect="1"/>
          </p:cNvPicPr>
          <p:nvPr/>
        </p:nvPicPr>
        <p:blipFill>
          <a:blip r:embed="rId6" cstate="print"/>
          <a:srcRect l="27138"/>
          <a:stretch>
            <a:fillRect/>
          </a:stretch>
        </p:blipFill>
        <p:spPr>
          <a:xfrm>
            <a:off x="6546575" y="2790035"/>
            <a:ext cx="3962399" cy="330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3944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FBB12DA-395C-7BC6-13A2-DB57F98A50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7" name="Рисунок 6" descr="IMG_20260408_093445.jpg"/>
          <p:cNvPicPr>
            <a:picLocks noChangeAspect="1"/>
          </p:cNvPicPr>
          <p:nvPr/>
        </p:nvPicPr>
        <p:blipFill>
          <a:blip r:embed="rId3" cstate="print"/>
          <a:srcRect l="10101" t="1810"/>
          <a:stretch>
            <a:fillRect/>
          </a:stretch>
        </p:blipFill>
        <p:spPr>
          <a:xfrm>
            <a:off x="5817704" y="238540"/>
            <a:ext cx="5830957" cy="5751443"/>
          </a:xfrm>
          <a:prstGeom prst="rect">
            <a:avLst/>
          </a:prstGeom>
        </p:spPr>
      </p:pic>
      <p:pic>
        <p:nvPicPr>
          <p:cNvPr id="6" name="Рисунок 5" descr="IMG_20260408_092711.jpg"/>
          <p:cNvPicPr>
            <a:picLocks noChangeAspect="1"/>
          </p:cNvPicPr>
          <p:nvPr/>
        </p:nvPicPr>
        <p:blipFill>
          <a:blip r:embed="rId4" cstate="print"/>
          <a:srcRect r="12734"/>
          <a:stretch>
            <a:fillRect/>
          </a:stretch>
        </p:blipFill>
        <p:spPr>
          <a:xfrm>
            <a:off x="728870" y="265044"/>
            <a:ext cx="5115338" cy="3896139"/>
          </a:xfrm>
          <a:prstGeom prst="rect">
            <a:avLst/>
          </a:prstGeom>
        </p:spPr>
      </p:pic>
      <p:pic>
        <p:nvPicPr>
          <p:cNvPr id="4" name="Рисунок 3" descr="IMG_20260408_092439.jpg"/>
          <p:cNvPicPr>
            <a:picLocks noChangeAspect="1"/>
          </p:cNvPicPr>
          <p:nvPr/>
        </p:nvPicPr>
        <p:blipFill>
          <a:blip r:embed="rId5" cstate="print"/>
          <a:srcRect r="12519"/>
          <a:stretch>
            <a:fillRect/>
          </a:stretch>
        </p:blipFill>
        <p:spPr>
          <a:xfrm>
            <a:off x="2517913" y="3059810"/>
            <a:ext cx="4412974" cy="3798190"/>
          </a:xfrm>
          <a:prstGeom prst="rect">
            <a:avLst/>
          </a:prstGeom>
        </p:spPr>
      </p:pic>
      <p:pic>
        <p:nvPicPr>
          <p:cNvPr id="3" name="Рисунок 2" descr="IMG_20260408_092147.jpg"/>
          <p:cNvPicPr>
            <a:picLocks noChangeAspect="1"/>
          </p:cNvPicPr>
          <p:nvPr/>
        </p:nvPicPr>
        <p:blipFill>
          <a:blip r:embed="rId6" cstate="print"/>
          <a:srcRect l="22555" r="13429"/>
          <a:stretch>
            <a:fillRect/>
          </a:stretch>
        </p:blipFill>
        <p:spPr>
          <a:xfrm>
            <a:off x="185531" y="3167271"/>
            <a:ext cx="2557669" cy="303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1977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DA185D-5D4D-E250-5B9B-3833A72C6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3F55258-44CA-BDE6-43AF-991566BF39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pic>
        <p:nvPicPr>
          <p:cNvPr id="9" name="Рисунок 8" descr="IMG_20260414_0734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8964" y="662610"/>
            <a:ext cx="3337209" cy="4227442"/>
          </a:xfrm>
          <a:prstGeom prst="rect">
            <a:avLst/>
          </a:prstGeom>
        </p:spPr>
      </p:pic>
      <p:pic>
        <p:nvPicPr>
          <p:cNvPr id="10" name="Рисунок 9" descr="IMG_20260414_0734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433" y="675863"/>
            <a:ext cx="3270949" cy="4214190"/>
          </a:xfrm>
          <a:prstGeom prst="rect">
            <a:avLst/>
          </a:prstGeom>
        </p:spPr>
      </p:pic>
      <p:pic>
        <p:nvPicPr>
          <p:cNvPr id="12" name="Рисунок 11" descr="IMG_20260414_07343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5262" y="662609"/>
            <a:ext cx="3363712" cy="4009819"/>
          </a:xfrm>
          <a:prstGeom prst="rect">
            <a:avLst/>
          </a:prstGeom>
        </p:spPr>
      </p:pic>
      <p:pic>
        <p:nvPicPr>
          <p:cNvPr id="11" name="Рисунок 10" descr="IMG_20260414_073425.jpg"/>
          <p:cNvPicPr>
            <a:picLocks noChangeAspect="1"/>
          </p:cNvPicPr>
          <p:nvPr/>
        </p:nvPicPr>
        <p:blipFill>
          <a:blip r:embed="rId6" cstate="print"/>
          <a:srcRect t="10803" b="8591"/>
          <a:stretch>
            <a:fillRect/>
          </a:stretch>
        </p:blipFill>
        <p:spPr>
          <a:xfrm>
            <a:off x="7118757" y="4240696"/>
            <a:ext cx="3602253" cy="261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95945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DA185D-5D4D-E250-5B9B-3833A72C6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3F55258-44CA-BDE6-43AF-991566BF39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pic>
        <p:nvPicPr>
          <p:cNvPr id="6" name="Рисунок 5" descr="IMG_20260410_1106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2068" y="1113183"/>
            <a:ext cx="5349271" cy="4027687"/>
          </a:xfrm>
          <a:prstGeom prst="rect">
            <a:avLst/>
          </a:prstGeom>
        </p:spPr>
      </p:pic>
      <p:pic>
        <p:nvPicPr>
          <p:cNvPr id="4" name="Рисунок 3" descr="IMG_20260410_1100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3965" y="649356"/>
            <a:ext cx="5332965" cy="401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4350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212CDA-B8F0-0336-14F4-A7A0D1A57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FD5C779A-1BA6-ADA0-05B2-A675D6F341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ED30F6D-884A-887D-0A3C-A9F3E35909EC}"/>
              </a:ext>
            </a:extLst>
          </p:cNvPr>
          <p:cNvSpPr txBox="1"/>
          <p:nvPr/>
        </p:nvSpPr>
        <p:spPr>
          <a:xfrm>
            <a:off x="1237957" y="1897583"/>
            <a:ext cx="9875519" cy="2421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Продолжительность проекта</a:t>
            </a: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краткосрочный с </a:t>
            </a: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24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24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2026г</a:t>
            </a: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Интеграция образовательных областей:</a:t>
            </a: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«Познание», «Речевое развитие», «Художественно-эстетическое развитие», «Физическое развитие», «Социально-коммуникативное развитие».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Участники проекта:</a:t>
            </a: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дети 4-5 лет, воспитатели, родители.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2675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DA185D-5D4D-E250-5B9B-3833A72C6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3F55258-44CA-BDE6-43AF-991566BF39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EE94B6C-0736-0C3A-CDA3-D804183E8C64}"/>
              </a:ext>
            </a:extLst>
          </p:cNvPr>
          <p:cNvSpPr txBox="1"/>
          <p:nvPr/>
        </p:nvSpPr>
        <p:spPr>
          <a:xfrm>
            <a:off x="2447778" y="2159449"/>
            <a:ext cx="7638757" cy="2613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познакомить с праздником «День космонавтики»</a:t>
            </a: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расширить знания и представления детей о космосе, о профессии космонавт, о планетах, о летательных аппаратах. Развивать познавательный интерес, внимание, память, воображение, логическое мышление, творческие способности.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7294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DA185D-5D4D-E250-5B9B-3833A72C6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3F55258-44CA-BDE6-43AF-991566BF39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FF539A7-0F0E-2F9D-2152-98C9280A5C18}"/>
              </a:ext>
            </a:extLst>
          </p:cNvPr>
          <p:cNvSpPr txBox="1"/>
          <p:nvPr/>
        </p:nvSpPr>
        <p:spPr>
          <a:xfrm>
            <a:off x="1561514" y="885254"/>
            <a:ext cx="9481623" cy="360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 проекта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интерес к Космосу пробуждается у человека весьма рано, буквально с первых шагов. Загадки Вселенной будоражат воображение всегда, с раннего детства до старости. Солнце, Луна, звезды – это одновременно так близко, и в то же время так далеко. Метод проекта позволит детям усвоить сложный материал через совместный поиск решения проблемы, тем самым, делая познавательный процесс интересным и мотивационным. Работа над проектом носит комплексный характер, пронизывает все виды деятельности дошкольников, проходит в повседневной жизни и на специальных интегрированных занятиях. Данный проект направлен на развитие кругозора детей, формирование у них познавательной активности, воспитание патриотических чувств, нравственных ценностей.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7706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DA185D-5D4D-E250-5B9B-3833A72C6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3F55258-44CA-BDE6-43AF-991566BF39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28DF213-1BDF-905B-19A4-8CA551FB6AC5}"/>
              </a:ext>
            </a:extLst>
          </p:cNvPr>
          <p:cNvSpPr txBox="1"/>
          <p:nvPr/>
        </p:nvSpPr>
        <p:spPr>
          <a:xfrm>
            <a:off x="2124222" y="576776"/>
            <a:ext cx="8525021" cy="5662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Ожидаемый результат: </a:t>
            </a: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ходе реализации проекта дети узнают много новой информации о космосе, о профессии космонавт. Повысится интерес к проблеме экологии на планете Земля. У детей активизируется способность экспериментировать, анализировать, делать выводы.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Продукт проектной деятельности: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1.Выставки детского творчества: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рисунки: «Космос», «Ракета»;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лепка из пластилина: «Запуск ракеты».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2.Дидактическая игра: «Парад планет», «Планеты-стройся».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Стенгазета «День Космонавтики».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Поделки ребенка совместно с родителями «Наш космос»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Оформление выставки «Этот загадочный космос»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1283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DA185D-5D4D-E250-5B9B-3833A72C6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3F55258-44CA-BDE6-43AF-991566BF39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541FF05-E217-82C3-CBCD-8145B155CFF5}"/>
              </a:ext>
            </a:extLst>
          </p:cNvPr>
          <p:cNvSpPr txBox="1"/>
          <p:nvPr/>
        </p:nvSpPr>
        <p:spPr>
          <a:xfrm>
            <a:off x="2011680" y="94268"/>
            <a:ext cx="8553157" cy="533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Образовательные:</a:t>
            </a: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сформировать познавательно-исследовательские способности детей; поддерживать естественный интерес ребенка к объектам живой и не живой природы; познакомить с государственным праздником «День космонавтики», с первым русским космонавтом Ю. Гагариным; расширить представления детей о Солнечной системе, космических объектах, о деятельности людей по освоению космоса (о профессии космонавт, о личных качествах космонавта).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Развивающие: </a:t>
            </a: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расширять словарный запас;</a:t>
            </a:r>
            <a:r>
              <a:rPr lang="ru-RU" sz="20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интерес к окружающему миру, любознательность, фантазию, мышление, воображение.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Воспитательные: </a:t>
            </a: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воспитать чувство коллективизма, умение играть в группах;</a:t>
            </a:r>
            <a:r>
              <a:rPr lang="ru-RU" sz="20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чувство патриотизма, гордости за Родину, за успех страны;</a:t>
            </a:r>
            <a:r>
              <a:rPr lang="ru-RU" sz="20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создать доброжелательную атмосферу и положительные эмоции у детей.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6187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DA185D-5D4D-E250-5B9B-3833A72C6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3F55258-44CA-BDE6-43AF-991566BF39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2742653-163C-09C3-2EFE-B3BB1DBD7889}"/>
              </a:ext>
            </a:extLst>
          </p:cNvPr>
          <p:cNvSpPr txBox="1"/>
          <p:nvPr/>
        </p:nvSpPr>
        <p:spPr>
          <a:xfrm>
            <a:off x="2152356" y="1425146"/>
            <a:ext cx="8356209" cy="3054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 реализации проекта: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Опытно-экспериментальная деятельность.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Создание необходимых условий для реализации проекта.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Сбор материала и информации по теме проекта.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spcAft>
                <a:spcPts val="800"/>
              </a:spcAft>
            </a:pP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Взаимодействие с родителями: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Оказание помощи в подборе информации по теме космос.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Изготовление вместе с детьми поделок на космическую тему.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8288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FBB12DA-395C-7BC6-13A2-DB57F98A50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EFE0C3D-2BE3-6A7B-A781-59EEF9DD17D0}"/>
              </a:ext>
            </a:extLst>
          </p:cNvPr>
          <p:cNvSpPr txBox="1"/>
          <p:nvPr/>
        </p:nvSpPr>
        <p:spPr>
          <a:xfrm>
            <a:off x="2616591" y="349076"/>
            <a:ext cx="8412480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проекта: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«Познание».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расширить и уточнить знания детей о космическом пространстве, о необходимости беречь и охранять нашу планету.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1.Дидактические игры: «Космическая станция», «Планеты, стройся!», «Назови лишнее», «Планеты Солнечной системы».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2.Экспериментирование: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Как летит ракета (воздушный шарик)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Невесомость (воздушный шарик)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Магнитное притяжение (магнит)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Отражение света (солнечные зайчики)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Рассматривание иллюстраций о космосе.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Разгадывание загадок о космосе.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Сюжетно-ролевые игры «Космические приключения».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Настольно-печатные игры «Солнечная система».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Презентация «Космическая экспедиция».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8.Беседы: «Ю. Гагарин-первый человек, побывавший в космосе»</a:t>
            </a:r>
          </a:p>
        </p:txBody>
      </p:sp>
    </p:spTree>
    <p:extLst>
      <p:ext uri="{BB962C8B-B14F-4D97-AF65-F5344CB8AC3E}">
        <p14:creationId xmlns:p14="http://schemas.microsoft.com/office/powerpoint/2010/main" xmlns="" val="1469844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FBB12DA-395C-7BC6-13A2-DB57F98A50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E364376-610E-9159-A4B6-1F8D1546469A}"/>
              </a:ext>
            </a:extLst>
          </p:cNvPr>
          <p:cNvSpPr txBox="1"/>
          <p:nvPr/>
        </p:nvSpPr>
        <p:spPr>
          <a:xfrm>
            <a:off x="2180492" y="612007"/>
            <a:ext cx="849688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«Художественно-эстетическое развитие».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совершенствовать изобразительные умения и навыки, развивать эстетическое восприятие, умение видеть красоту окружающего мира.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1.Рисование: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«Космос», «Ракета».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2.Лепка из пластилина: «Запуск ракеты».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Прослушивание музыкальных произведений по теме космос.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«Физическое развитие».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Утренняя зарядка: «Звездное небо».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 Подвижные игры: «Невесомость», «Солнечный лучик», «Солнышко и дождик».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3. Игровые упражнения: «Найди свою ракету», «К полету готовься».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4. Пальчиковая гимнастика «5.4.3.2.1-пуск», «Нравится- не нравится».</a:t>
            </a:r>
          </a:p>
        </p:txBody>
      </p:sp>
    </p:spTree>
    <p:extLst>
      <p:ext uri="{BB962C8B-B14F-4D97-AF65-F5344CB8AC3E}">
        <p14:creationId xmlns:p14="http://schemas.microsoft.com/office/powerpoint/2010/main" xmlns="" val="1985264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855</Words>
  <Application>Microsoft Office PowerPoint</Application>
  <PresentationFormat>Произвольный</PresentationFormat>
  <Paragraphs>66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Проект  «Этот загадочный космос» в средней группе «Дельфиненок»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«Этот загадочный космос» в средней группе «Дельфиненок»</dc:title>
  <dc:creator>Пользователь</dc:creator>
  <cp:lastModifiedBy>adm</cp:lastModifiedBy>
  <cp:revision>8</cp:revision>
  <dcterms:created xsi:type="dcterms:W3CDTF">2023-05-07T06:23:52Z</dcterms:created>
  <dcterms:modified xsi:type="dcterms:W3CDTF">2026-05-13T07:27:51Z</dcterms:modified>
</cp:coreProperties>
</file>