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notesSlides/notesSlide1.xml" ContentType="application/vnd.openxmlformats-officedocument.presentationml.notesSlide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9" r:id="rId4"/>
    <p:sldId id="260" r:id="rId5"/>
    <p:sldId id="261" r:id="rId6"/>
    <p:sldId id="263" r:id="rId7"/>
    <p:sldId id="272" r:id="rId8"/>
    <p:sldId id="269" r:id="rId9"/>
    <p:sldId id="266" r:id="rId10"/>
    <p:sldId id="268" r:id="rId11"/>
    <p:sldId id="270" r:id="rId12"/>
    <p:sldId id="267" r:id="rId13"/>
    <p:sldId id="27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260" userDrawn="1">
          <p15:clr>
            <a:srgbClr val="A4A3A4"/>
          </p15:clr>
        </p15:guide>
        <p15:guide id="4" pos="39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tin" initials="B" lastIdx="1" clrIdx="0">
    <p:extLst>
      <p:ext uri="{19B8F6BF-5375-455C-9EA6-DF929625EA0E}">
        <p15:presenceInfo xmlns:p15="http://schemas.microsoft.com/office/powerpoint/2012/main" userId="But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E571"/>
    <a:srgbClr val="61D4FF"/>
    <a:srgbClr val="76E3FF"/>
    <a:srgbClr val="37005B"/>
    <a:srgbClr val="7CEB99"/>
    <a:srgbClr val="C5D3FF"/>
    <a:srgbClr val="00CC66"/>
    <a:srgbClr val="191919"/>
    <a:srgbClr val="DE68D6"/>
    <a:srgbClr val="82B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3567" autoAdjust="0"/>
  </p:normalViewPr>
  <p:slideViewPr>
    <p:cSldViewPr snapToGrid="0">
      <p:cViewPr varScale="1">
        <p:scale>
          <a:sx n="107" d="100"/>
          <a:sy n="107" d="100"/>
        </p:scale>
        <p:origin x="912" y="108"/>
      </p:cViewPr>
      <p:guideLst>
        <p:guide orient="horz" pos="2160"/>
        <p:guide pos="3840"/>
        <p:guide orient="horz" pos="2260"/>
        <p:guide pos="39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19:43:52.775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20:49:56.865"/>
    </inkml:context>
    <inkml:brush xml:id="br0">
      <inkml:brushProperty name="width" value="0.35" units="cm"/>
      <inkml:brushProperty name="height" value="0.35" units="cm"/>
      <inkml:brushProperty name="color" value="#66CC00"/>
      <inkml:brushProperty name="ignorePressure" value="1"/>
    </inkml:brush>
  </inkml:definitions>
  <inkml:trace contextRef="#ctx0" brushRef="#br0">1 0,'6633'0,"-6574"0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20:50:53.365"/>
    </inkml:context>
    <inkml:brush xml:id="br0">
      <inkml:brushProperty name="width" value="0.35" units="cm"/>
      <inkml:brushProperty name="height" value="0.35" units="cm"/>
      <inkml:brushProperty name="color" value="#66CC00"/>
      <inkml:brushProperty name="ignorePressure" value="1"/>
    </inkml:brush>
  </inkml:definitions>
  <inkml:trace contextRef="#ctx0" brushRef="#br0">0 1,'1135'1965,"-1116"-1933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20:51:00.221"/>
    </inkml:context>
    <inkml:brush xml:id="br0">
      <inkml:brushProperty name="width" value="0.35" units="cm"/>
      <inkml:brushProperty name="height" value="0.35" units="cm"/>
      <inkml:brushProperty name="color" value="#66CC00"/>
      <inkml:brushProperty name="ignorePressure" value="1"/>
    </inkml:brush>
  </inkml:definitions>
  <inkml:trace contextRef="#ctx0" brushRef="#br0">0 0,'1809'3134,"-1820"-3153,-3-6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20:51:23.350"/>
    </inkml:context>
    <inkml:brush xml:id="br0">
      <inkml:brushProperty name="width" value="0.35" units="cm"/>
      <inkml:brushProperty name="height" value="0.35" units="cm"/>
      <inkml:brushProperty name="color" value="#66CC00"/>
      <inkml:brushProperty name="ignorePressure" value="1"/>
    </inkml:brush>
  </inkml:definitions>
  <inkml:trace contextRef="#ctx0" brushRef="#br0">1227 0,'-1205'2088,"1184"-2051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20:52:22.313"/>
    </inkml:context>
    <inkml:brush xml:id="br0">
      <inkml:brushProperty name="width" value="0.35" units="cm"/>
      <inkml:brushProperty name="height" value="0.35" units="cm"/>
      <inkml:brushProperty name="color" value="#66CC00"/>
      <inkml:brushProperty name="ignorePressure" value="1"/>
    </inkml:brush>
  </inkml:definitions>
  <inkml:trace contextRef="#ctx0" brushRef="#br0">1669 1,'-1650'2858,"1631"-2825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20:52:39.483"/>
    </inkml:context>
    <inkml:brush xml:id="br0">
      <inkml:brushProperty name="width" value="0.35" units="cm"/>
      <inkml:brushProperty name="height" value="0.35" units="cm"/>
      <inkml:brushProperty name="color" value="#66CC00"/>
      <inkml:brushProperty name="ignorePressure" value="1"/>
    </inkml:brush>
  </inkml:definitions>
  <inkml:trace contextRef="#ctx0" brushRef="#br0">0 0,'6745'0,"-6686"0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19:49:16.626"/>
    </inkml:context>
    <inkml:brush xml:id="br0">
      <inkml:brushProperty name="width" value="0.05" units="cm"/>
      <inkml:brushProperty name="height" value="0.3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0 1,'0'0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19:49:17.856"/>
    </inkml:context>
    <inkml:brush xml:id="br0">
      <inkml:brushProperty name="width" value="0.05" units="cm"/>
      <inkml:brushProperty name="height" value="0.3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1 1,'6'0,"3"0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19:49:18.624"/>
    </inkml:context>
    <inkml:brush xml:id="br0">
      <inkml:brushProperty name="width" value="0.05" units="cm"/>
      <inkml:brushProperty name="height" value="0.3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0 1,'0'12,"13"5,4-1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19:49:19.025"/>
    </inkml:context>
    <inkml:brush xml:id="br0">
      <inkml:brushProperty name="width" value="0.05" units="cm"/>
      <inkml:brushProperty name="height" value="0.3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1 0,'0'0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19:49:44.923"/>
    </inkml:context>
    <inkml:brush xml:id="br0">
      <inkml:brushProperty name="width" value="0.05" units="cm"/>
      <inkml:brushProperty name="height" value="0.3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0 30,'0'-13,"0"-3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19:49:19.411"/>
    </inkml:context>
    <inkml:brush xml:id="br0">
      <inkml:brushProperty name="width" value="0.05" units="cm"/>
      <inkml:brushProperty name="height" value="0.3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0 1,'0'0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2T05:10:47.665"/>
    </inkml:context>
    <inkml:brush xml:id="br0">
      <inkml:brushProperty name="width" value="0.35" units="cm"/>
      <inkml:brushProperty name="height" value="0.35" units="cm"/>
      <inkml:brushProperty name="color" value="#66CC00"/>
      <inkml:brushProperty name="ignorePressure" value="1"/>
    </inkml:brush>
  </inkml:definitions>
  <inkml:trace contextRef="#ctx0" brushRef="#br0">1 0,'926'1604,"-919"-1592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2T05:11:17.296"/>
    </inkml:context>
    <inkml:brush xml:id="br0">
      <inkml:brushProperty name="width" value="0.35" units="cm"/>
      <inkml:brushProperty name="height" value="0.35" units="cm"/>
      <inkml:brushProperty name="color" value="#66CC00"/>
      <inkml:brushProperty name="ignorePressure" value="1"/>
    </inkml:brush>
  </inkml:definitions>
  <inkml:trace contextRef="#ctx0" brushRef="#br0">1 1532,'873'-1513,"-862"1495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2T05:11:40.367"/>
    </inkml:context>
    <inkml:brush xml:id="br0">
      <inkml:brushProperty name="width" value="0.35" units="cm"/>
      <inkml:brushProperty name="height" value="0.35" units="cm"/>
      <inkml:brushProperty name="color" value="#66CC00"/>
      <inkml:brushProperty name="ignorePressure" value="1"/>
    </inkml:brush>
  </inkml:definitions>
  <inkml:trace contextRef="#ctx0" brushRef="#br0">1 0,'4437'0,"-4359"0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19:49:45.620"/>
    </inkml:context>
    <inkml:brush xml:id="br0">
      <inkml:brushProperty name="width" value="0.05" units="cm"/>
      <inkml:brushProperty name="height" value="0.3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0 1,'6'0,"15"0,3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19:49:55.937"/>
    </inkml:context>
    <inkml:brush xml:id="br0">
      <inkml:brushProperty name="width" value="0.05" units="cm"/>
      <inkml:brushProperty name="height" value="0.3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0 0,'0'13,"0"16,0 16,0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20:48:37.246"/>
    </inkml:context>
    <inkml:brush xml:id="br0">
      <inkml:brushProperty name="width" value="0.35" units="cm"/>
      <inkml:brushProperty name="height" value="0.35" units="cm"/>
      <inkml:brushProperty name="color" value="#66CC00"/>
      <inkml:brushProperty name="ignorePressure" value="1"/>
    </inkml:brush>
  </inkml:definitions>
  <inkml:trace contextRef="#ctx0" brushRef="#br0">1067 1,'-1049'1816,"1032"-1786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20:48:43.942"/>
    </inkml:context>
    <inkml:brush xml:id="br0">
      <inkml:brushProperty name="width" value="0.35" units="cm"/>
      <inkml:brushProperty name="height" value="0.35" units="cm"/>
      <inkml:brushProperty name="color" value="#66CC00"/>
      <inkml:brushProperty name="ignorePressure" value="1"/>
    </inkml:brush>
  </inkml:definitions>
  <inkml:trace contextRef="#ctx0" brushRef="#br0">1659 0,'-1643'2846,"1627"-2819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20:49:17.416"/>
    </inkml:context>
    <inkml:brush xml:id="br0">
      <inkml:brushProperty name="width" value="0.35" units="cm"/>
      <inkml:brushProperty name="height" value="0.35" units="cm"/>
      <inkml:brushProperty name="color" value="#66CC00"/>
      <inkml:brushProperty name="ignorePressure" value="1"/>
    </inkml:brush>
  </inkml:definitions>
  <inkml:trace contextRef="#ctx0" brushRef="#br0">1 1,'1159'2007,"-1138"-1971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20:49:21.304"/>
    </inkml:context>
    <inkml:brush xml:id="br0">
      <inkml:brushProperty name="width" value="0.35" units="cm"/>
      <inkml:brushProperty name="height" value="0.35" units="cm"/>
      <inkml:brushProperty name="color" value="#66CC00"/>
      <inkml:brushProperty name="ignorePressure" value="1"/>
    </inkml:brush>
  </inkml:definitions>
  <inkml:trace contextRef="#ctx0" brushRef="#br0">1 1,'443'767,"-422"-731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1T20:49:26.349"/>
    </inkml:context>
    <inkml:brush xml:id="br0">
      <inkml:brushProperty name="width" value="0.35" units="cm"/>
      <inkml:brushProperty name="height" value="0.35" units="cm"/>
      <inkml:brushProperty name="color" value="#66CC00"/>
      <inkml:brushProperty name="ignorePressure" value="1"/>
    </inkml:brush>
  </inkml:definitions>
  <inkml:trace contextRef="#ctx0" brushRef="#br0">1 1,'753'1303,"-737"-1274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C7E87-54CC-46E6-B536-126CBED30778}" type="datetimeFigureOut">
              <a:rPr lang="ru-RU" smtClean="0"/>
              <a:t>24.05.2026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18FC72-F863-4A42-AA39-D2750A8F7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385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18FC72-F863-4A42-AA39-D2750A8F77E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377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18FC72-F863-4A42-AA39-D2750A8F77E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126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18FC72-F863-4A42-AA39-D2750A8F77E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585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18FC72-F863-4A42-AA39-D2750A8F77E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717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26B8B6-CD58-BF7B-7602-448E52349D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6388BB5-11D6-BE31-4EDA-E2AAF9F7D4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FB22AF-7505-A540-5521-5A6A7E3F5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AB6BB-7DEE-4C7D-A2C9-E3B10B0C9640}" type="datetimeFigureOut">
              <a:rPr lang="ru-RU" smtClean="0"/>
              <a:t>24.05.2026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B35F28-6D3D-D2AB-62E0-05D361E48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CFDFA1-20CE-C163-0940-3F944E61E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983D-1CD3-49D6-80E5-5621EB265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21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82317E-340C-7D50-829E-D349359D8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1533328-9A61-1DC7-6ECD-F552B1C54D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AD9A13-C6F5-4E29-F901-2D46D5662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AB6BB-7DEE-4C7D-A2C9-E3B10B0C9640}" type="datetimeFigureOut">
              <a:rPr lang="ru-RU" smtClean="0"/>
              <a:t>24.05.2026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68E127-0BEB-0019-C866-30A0D209F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3784F8-FDF7-0AB0-41C8-496FED93D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983D-1CD3-49D6-80E5-5621EB265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45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CDDB023-FC45-166C-F55C-8DA4577823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9B2FD0-CC08-539C-9ABD-5742BD0EAA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41C8BC6-7B22-5B93-5FD2-C15C9CB38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AB6BB-7DEE-4C7D-A2C9-E3B10B0C9640}" type="datetimeFigureOut">
              <a:rPr lang="ru-RU" smtClean="0"/>
              <a:t>24.05.2026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103793-5F34-94E2-9080-40A90A01F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425DE2-F35C-88D7-C4A7-59CAF3760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983D-1CD3-49D6-80E5-5621EB265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149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739660-C77B-9236-1A37-4B7BD0F50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392E45-5A10-8071-A815-ECAB7B7756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DE5E1D-1DCD-A070-23BE-DC2D72E55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AB6BB-7DEE-4C7D-A2C9-E3B10B0C9640}" type="datetimeFigureOut">
              <a:rPr lang="ru-RU" smtClean="0"/>
              <a:t>24.05.2026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2DDB00-0D6D-37FE-A612-ADBC448F6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B6D7E3-D07C-74B8-EFDA-365BE91C7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983D-1CD3-49D6-80E5-5621EB265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07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790C51-B451-9928-0816-E22DBDD54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AC7686-DC11-65B9-A705-3D5B2F264B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D62438-F1AD-E478-526A-B557A6C29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AB6BB-7DEE-4C7D-A2C9-E3B10B0C9640}" type="datetimeFigureOut">
              <a:rPr lang="ru-RU" smtClean="0"/>
              <a:t>24.05.2026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4FF30B-C405-AA8B-554C-9289141ED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4D378F-EB85-90E9-224F-2772297DA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983D-1CD3-49D6-80E5-5621EB265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307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AF178-A2DC-6244-622D-293A6710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DC276A-D22D-6767-A8DB-EAF168CF18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23BB961-CD14-4CA6-8FBB-1F2271B87A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FA86675-4DAB-6317-BA27-4AD5B4D11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AB6BB-7DEE-4C7D-A2C9-E3B10B0C9640}" type="datetimeFigureOut">
              <a:rPr lang="ru-RU" smtClean="0"/>
              <a:t>24.05.2026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AD51934-C0C2-C93D-2332-F7CD82BBA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FCA6A39-0D72-E8F0-7B7E-AA78383A9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983D-1CD3-49D6-80E5-5621EB265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97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225707-E7FA-7B1B-4834-5D9ED947C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57C4F6-574B-79B8-78D0-B85C589E8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58056AD-7271-51A1-DC86-DC8B4A052C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54EC1C6-EB6C-E99B-6D47-820D954481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3821265-13CF-2981-194D-4CAB1DCDFA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E182DB4-7A31-277F-4190-D6CDE5D00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AB6BB-7DEE-4C7D-A2C9-E3B10B0C9640}" type="datetimeFigureOut">
              <a:rPr lang="ru-RU" smtClean="0"/>
              <a:t>24.05.2026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39CEB28-B965-4919-92A7-315231BCF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0A54DBA-BC0F-7245-98EE-2DB167EC6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983D-1CD3-49D6-80E5-5621EB265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697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76BAE2-7104-3A6C-AAD0-A99BA44C0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35C1B4F-5F58-A9B7-8041-F2518018A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AB6BB-7DEE-4C7D-A2C9-E3B10B0C9640}" type="datetimeFigureOut">
              <a:rPr lang="ru-RU" smtClean="0"/>
              <a:t>24.05.2026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572921F-EFDF-B7A2-A230-9A9145CB2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43170E8-80A1-9259-C645-200028162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983D-1CD3-49D6-80E5-5621EB265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016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FD98E8B-54F0-3A91-60C9-66683FA24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AB6BB-7DEE-4C7D-A2C9-E3B10B0C9640}" type="datetimeFigureOut">
              <a:rPr lang="ru-RU" smtClean="0"/>
              <a:t>24.05.2026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7304B5A-AD79-C590-7879-0BAF57CA9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3B9798F-3811-E209-20BE-82B4FA7D8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983D-1CD3-49D6-80E5-5621EB265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629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CCD031-249A-1F54-67CF-7FE411366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0140BB-F268-7113-8A1B-2FEC14FDF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4E61D23-FED7-05B6-B8ED-0B934F8E47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60B3112-47A9-4C5C-9821-CC970F76C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AB6BB-7DEE-4C7D-A2C9-E3B10B0C9640}" type="datetimeFigureOut">
              <a:rPr lang="ru-RU" smtClean="0"/>
              <a:t>24.05.2026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3A4408C-D27E-F3CE-A93A-D3E55D79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6F4086F-F8B1-6CC0-0489-DFBE66A4D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983D-1CD3-49D6-80E5-5621EB265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689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4FC9E2-C7CD-140D-8FD2-0D770D5FF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C963E0-8B02-8235-F9D8-E87996111D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124E9F3-E3F0-E19D-E56C-22C383D867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1413EDF-4A43-8266-B68B-B2F684B17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AB6BB-7DEE-4C7D-A2C9-E3B10B0C9640}" type="datetimeFigureOut">
              <a:rPr lang="ru-RU" smtClean="0"/>
              <a:t>24.05.2026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7B5520E-82CA-7F1D-BAF1-8A77E55D6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FDBA1FC-FD5A-8CF1-874E-CF1E92B61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983D-1CD3-49D6-80E5-5621EB265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817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23E823-C459-F1FA-9703-E7165079E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7406E48-6DCB-3FFC-3600-F7F081B938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09805E-2B23-C8E7-C94A-B4118EBADC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AB6BB-7DEE-4C7D-A2C9-E3B10B0C9640}" type="datetimeFigureOut">
              <a:rPr lang="ru-RU" smtClean="0"/>
              <a:t>24.05.2026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28B487-7DCC-FB87-0341-62CE8C49A3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38AFD1-B53F-03B2-E0DC-7555E00BD8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02983D-1CD3-49D6-80E5-5621EB265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18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customXml" Target="../ink/ink5.xml"/><Relationship Id="rId18" Type="http://schemas.openxmlformats.org/officeDocument/2006/relationships/image" Target="../media/image9.png"/><Relationship Id="rId26" Type="http://schemas.openxmlformats.org/officeDocument/2006/relationships/image" Target="../media/image13.png"/><Relationship Id="rId21" Type="http://schemas.openxmlformats.org/officeDocument/2006/relationships/customXml" Target="../ink/ink9.xml"/><Relationship Id="rId34" Type="http://schemas.openxmlformats.org/officeDocument/2006/relationships/image" Target="../media/image17.png"/><Relationship Id="rId7" Type="http://schemas.openxmlformats.org/officeDocument/2006/relationships/image" Target="../media/image3.png"/><Relationship Id="rId12" Type="http://schemas.openxmlformats.org/officeDocument/2006/relationships/image" Target="../media/image2.png"/><Relationship Id="rId17" Type="http://schemas.openxmlformats.org/officeDocument/2006/relationships/customXml" Target="../ink/ink7.xml"/><Relationship Id="rId25" Type="http://schemas.openxmlformats.org/officeDocument/2006/relationships/customXml" Target="../ink/ink11.xml"/><Relationship Id="rId33" Type="http://schemas.openxmlformats.org/officeDocument/2006/relationships/customXml" Target="../ink/ink15.xml"/><Relationship Id="rId2" Type="http://schemas.openxmlformats.org/officeDocument/2006/relationships/customXml" Target="../ink/ink1.xml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29" Type="http://schemas.openxmlformats.org/officeDocument/2006/relationships/customXml" Target="../ink/ink13.xml"/><Relationship Id="rId1" Type="http://schemas.openxmlformats.org/officeDocument/2006/relationships/slideLayout" Target="../slideLayouts/slideLayout8.xml"/><Relationship Id="rId6" Type="http://schemas.openxmlformats.org/officeDocument/2006/relationships/customXml" Target="../ink/ink2.xml"/><Relationship Id="rId11" Type="http://schemas.openxmlformats.org/officeDocument/2006/relationships/image" Target="../media/image5.png"/><Relationship Id="rId24" Type="http://schemas.openxmlformats.org/officeDocument/2006/relationships/image" Target="../media/image12.png"/><Relationship Id="rId32" Type="http://schemas.openxmlformats.org/officeDocument/2006/relationships/image" Target="../media/image16.png"/><Relationship Id="rId5" Type="http://schemas.openxmlformats.org/officeDocument/2006/relationships/image" Target="../media/image210.png"/><Relationship Id="rId15" Type="http://schemas.openxmlformats.org/officeDocument/2006/relationships/customXml" Target="../ink/ink6.xml"/><Relationship Id="rId23" Type="http://schemas.openxmlformats.org/officeDocument/2006/relationships/customXml" Target="../ink/ink10.xml"/><Relationship Id="rId28" Type="http://schemas.openxmlformats.org/officeDocument/2006/relationships/image" Target="../media/image14.png"/><Relationship Id="rId10" Type="http://schemas.openxmlformats.org/officeDocument/2006/relationships/customXml" Target="../ink/ink4.xml"/><Relationship Id="rId19" Type="http://schemas.openxmlformats.org/officeDocument/2006/relationships/customXml" Target="../ink/ink8.xml"/><Relationship Id="rId31" Type="http://schemas.openxmlformats.org/officeDocument/2006/relationships/customXml" Target="../ink/ink14.xml"/><Relationship Id="rId9" Type="http://schemas.openxmlformats.org/officeDocument/2006/relationships/image" Target="../media/image4.png"/><Relationship Id="rId14" Type="http://schemas.openxmlformats.org/officeDocument/2006/relationships/image" Target="../media/image7.png"/><Relationship Id="rId22" Type="http://schemas.openxmlformats.org/officeDocument/2006/relationships/image" Target="../media/image11.png"/><Relationship Id="rId27" Type="http://schemas.openxmlformats.org/officeDocument/2006/relationships/customXml" Target="../ink/ink12.xml"/><Relationship Id="rId30" Type="http://schemas.openxmlformats.org/officeDocument/2006/relationships/image" Target="../media/image15.png"/><Relationship Id="rId35" Type="http://schemas.openxmlformats.org/officeDocument/2006/relationships/image" Target="../media/image6.png"/><Relationship Id="rId8" Type="http://schemas.openxmlformats.org/officeDocument/2006/relationships/customXml" Target="../ink/ink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customXml" Target="../ink/ink20.xml"/><Relationship Id="rId18" Type="http://schemas.openxmlformats.org/officeDocument/2006/relationships/customXml" Target="../ink/ink22.xml"/><Relationship Id="rId3" Type="http://schemas.openxmlformats.org/officeDocument/2006/relationships/customXml" Target="../ink/ink16.xml"/><Relationship Id="rId21" Type="http://schemas.openxmlformats.org/officeDocument/2006/relationships/image" Target="../media/image26.png"/><Relationship Id="rId7" Type="http://schemas.openxmlformats.org/officeDocument/2006/relationships/customXml" Target="../ink/ink17.xml"/><Relationship Id="rId12" Type="http://schemas.openxmlformats.org/officeDocument/2006/relationships/image" Target="../media/image21.pn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6" Type="http://schemas.openxmlformats.org/officeDocument/2006/relationships/customXml" Target="../ink/ink21.xml"/><Relationship Id="rId20" Type="http://schemas.openxmlformats.org/officeDocument/2006/relationships/customXml" Target="../ink/ink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11" Type="http://schemas.openxmlformats.org/officeDocument/2006/relationships/customXml" Target="../ink/ink19.xml"/><Relationship Id="rId15" Type="http://schemas.openxmlformats.org/officeDocument/2006/relationships/image" Target="../media/image23.png"/><Relationship Id="rId23" Type="http://schemas.openxmlformats.org/officeDocument/2006/relationships/image" Target="../media/image28.png"/><Relationship Id="rId10" Type="http://schemas.openxmlformats.org/officeDocument/2006/relationships/image" Target="../media/image20.png"/><Relationship Id="rId19" Type="http://schemas.openxmlformats.org/officeDocument/2006/relationships/image" Target="../media/image25.png"/><Relationship Id="rId9" Type="http://schemas.openxmlformats.org/officeDocument/2006/relationships/customXml" Target="../ink/ink18.xml"/><Relationship Id="rId14" Type="http://schemas.openxmlformats.org/officeDocument/2006/relationships/image" Target="../media/image22.png"/><Relationship Id="rId22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C7DB2F-E137-4ABC-EDBC-9C438BB56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18" y="125896"/>
            <a:ext cx="12030636" cy="2272748"/>
          </a:xfrm>
          <a:solidFill>
            <a:srgbClr val="C5D3FF"/>
          </a:solidFill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«Роль диалектического мышления в формировании единой картины мира в школьном образовании»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193D362-D96E-23B5-0483-5D9875A125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7077" y="2398644"/>
            <a:ext cx="7026382" cy="2648485"/>
          </a:xfrm>
          <a:solidFill>
            <a:srgbClr val="FFFF00"/>
          </a:solidFill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endParaRPr lang="ru-RU" sz="2800" b="1" i="1" dirty="0">
              <a:solidFill>
                <a:srgbClr val="0070C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b="1" i="1" dirty="0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«Что толку в образовании, если мозг остался лукав, а язык лжив»</a:t>
            </a:r>
          </a:p>
          <a:p>
            <a:pPr marL="0" indent="0" algn="just">
              <a:buNone/>
            </a:pPr>
            <a:r>
              <a:rPr lang="ru-RU" sz="2800" b="1" i="1" dirty="0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«Пока не приобретете знания, до тех пор будете в безнравственности»</a:t>
            </a:r>
          </a:p>
          <a:p>
            <a:pPr marL="0" indent="0" algn="just">
              <a:buNone/>
            </a:pPr>
            <a:r>
              <a:rPr lang="ru-RU" sz="1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ru-RU" sz="2000" b="1" i="1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Учение Живой Этики</a:t>
            </a:r>
          </a:p>
          <a:p>
            <a:pPr marL="0" indent="0" algn="just">
              <a:buNone/>
            </a:pPr>
            <a:endParaRPr lang="ru-RU" b="1" i="1" dirty="0">
              <a:solidFill>
                <a:srgbClr val="0070C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бъект 12">
            <a:extLst>
              <a:ext uri="{FF2B5EF4-FFF2-40B4-BE49-F238E27FC236}">
                <a16:creationId xmlns:a16="http://schemas.microsoft.com/office/drawing/2014/main" id="{BF30C7CB-C590-579C-910C-788EE8A9B6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887737" y="4174434"/>
            <a:ext cx="4214617" cy="268356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физики 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«СОШ №44 имени Героя России Н.В. Исаева»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Бутин Ю.А.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46A44F5-41A0-FB36-AFFD-A17DBDEB1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28" y="5387788"/>
            <a:ext cx="7367231" cy="134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9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057">
        <p:split orient="vert"/>
      </p:transition>
    </mc:Choice>
    <mc:Fallback xmlns="">
      <p:transition spd="slow" advTm="8057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399BE3-4478-39E9-064C-A4411368B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230" y="99542"/>
            <a:ext cx="11775540" cy="568795"/>
          </a:xfrm>
          <a:solidFill>
            <a:srgbClr val="0070C0"/>
          </a:solidFill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Красота поляризует наше сознание на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35DAC9-D88B-2FAA-9D6C-AEF1F3C6FD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8230" y="716798"/>
            <a:ext cx="5789345" cy="423939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 (РАССУДОК)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7D19B1-9860-8A92-1EBE-C0A7E2DB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08230" y="1189198"/>
            <a:ext cx="5789345" cy="4844049"/>
          </a:xfrm>
          <a:solidFill>
            <a:srgbClr val="FFFF00"/>
          </a:solidFill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Стремится к земному, ясному, простому, определенному, однозначному, понятному, материальному, полезному, воспроизводи </a:t>
            </a:r>
            <a:r>
              <a:rPr lang="ru-RU" sz="2400" dirty="0" err="1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мому</a:t>
            </a: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внешнему развитию, предпочитает эффективное интересному.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с информацией в ограниченном пространстве.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способен к тонким различениям.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Соотносит себя с конечным, рационален, знание логически-структурировано.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Берет начало от инстинктивной природы, телесных потребностей человека.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B2C2895-6084-A422-F2D9-8C7C72CFAA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716798"/>
            <a:ext cx="5183188" cy="423939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СЕРДЦЕ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801DB59-30C3-853A-4B88-7A197574CF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189198"/>
            <a:ext cx="5811570" cy="4844049"/>
          </a:xfrm>
          <a:solidFill>
            <a:srgbClr val="FFFF00"/>
          </a:solidFill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Стремится от земного, к сложному, неопределенному, многозначному, </a:t>
            </a:r>
            <a:r>
              <a:rPr lang="ru-RU" sz="2400" dirty="0" err="1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идеаль</a:t>
            </a: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ному, благому, уникальному, к </a:t>
            </a:r>
            <a:r>
              <a:rPr lang="ru-RU" sz="2400" dirty="0" err="1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</a:t>
            </a: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нему развитию, предпочитает интересное эффективному.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со смыслами, существующими </a:t>
            </a:r>
            <a:r>
              <a:rPr lang="ru-RU" sz="2400" dirty="0" err="1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пространственно</a:t>
            </a: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нелокально</a:t>
            </a: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 к тонким различениям добра и зла, пользы и блага, </a:t>
            </a:r>
            <a:r>
              <a:rPr lang="ru-RU" sz="2400" b="1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и иного</a:t>
            </a: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правды и лжи, красивости и Красоты.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Соотносит себя с целым, которое бесконечно, выражает себя синтетически, через качества сердца, такие как </a:t>
            </a:r>
            <a:r>
              <a:rPr lang="ru-RU" sz="2400" dirty="0" err="1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чувствознание</a:t>
            </a: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духоразумение</a:t>
            </a:r>
            <a:r>
              <a:rPr lang="ru-RU" sz="24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ru-RU" sz="2400" dirty="0">
              <a:solidFill>
                <a:srgbClr val="7030A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315461C-6BBA-0F0A-0E37-4D3FD3EEF9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458" y="6081708"/>
            <a:ext cx="5789345" cy="70568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FE956B7-AF2E-8F09-7450-AA6011BCB2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4425" y="6081708"/>
            <a:ext cx="5789345" cy="70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03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983">
        <p:split orient="vert"/>
      </p:transition>
    </mc:Choice>
    <mc:Fallback xmlns="">
      <p:transition spd="slow" advTm="7983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7EB00F-E3D2-91E0-0C92-D90D1762D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647" y="0"/>
            <a:ext cx="12030635" cy="483163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школьное образование.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229BC2A-7760-7340-5D9F-4266BC7F27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648" y="483163"/>
            <a:ext cx="6006352" cy="592603"/>
          </a:xfrm>
          <a:solidFill>
            <a:srgbClr val="7CEB99"/>
          </a:solidFill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Недостатки школьного образования, которые   не рефлексируются.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6A38C19-AA8C-21C8-86AA-D44C8BB08B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9647" y="1147482"/>
            <a:ext cx="6006353" cy="5056094"/>
          </a:xfrm>
          <a:solidFill>
            <a:srgbClr val="FFFF00"/>
          </a:solidFill>
        </p:spPr>
        <p:txBody>
          <a:bodyPr>
            <a:normAutofit fontScale="5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37005B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srgbClr val="37005B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Нет идеи, на реализацию которой должно быть нацелено образование. Иерархия ценностей общества перевернута с ног на голову.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srgbClr val="37005B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Образование искажает цельное мироощущение ребенка, деформирует его сознание, все целеполагание будущей взрослой жизни сводится к телесному, материальному, конечному. Идея «Общего Блага» не обсуждается и противопоставляется личной выгоде, под видом успешности, предприимчивости и т.д. Понятие духовности сводится к  религии.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5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мышления, утончения сознания, развитие сердца - таких задач перед образованием даже не ставится. Критериев оценки развития   мышления ученика в школе нет.</a:t>
            </a:r>
          </a:p>
          <a:p>
            <a:pPr marL="0" indent="0" algn="just">
              <a:buNone/>
            </a:pPr>
            <a:r>
              <a:rPr lang="ru-RU" sz="25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обучении используются механические модели явлений и законов, ограничения, которых не рефлексируются, навязывается дихотомическая модель мира, в основу обучения положена логика, дискурсивное мышление, ограничения которых тоже не рефлексируются. </a:t>
            </a:r>
          </a:p>
          <a:p>
            <a:pPr marL="0" indent="0" algn="just">
              <a:buNone/>
            </a:pP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srgbClr val="37005B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гармоничном развитии ребенка, о раскрытии его внутреннего мира речи не идет. Происходит разделение детей на технарей и гуманитариев, противопоставление науки  - искусству, религии и философии.</a:t>
            </a:r>
            <a:endParaRPr lang="ru-RU" sz="2500" dirty="0">
              <a:solidFill>
                <a:srgbClr val="3700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srgbClr val="37005B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Принцип усреднения, методология преподавания говорят о том, что с уникальными детьми школа не работает. Превалируют субъектно-объектные отношения: Учитель – ученик, ученик – изучаемый предмет, ученик – школа и т.д. </a:t>
            </a:r>
            <a:endParaRPr lang="ru-RU" sz="2500" dirty="0">
              <a:solidFill>
                <a:srgbClr val="3700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srgbClr val="37005B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Вопросы о взаимосвязи эволюции человека, природы, космоса не рассматриваются</a:t>
            </a: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8E8EC64-F4B8-5F21-8331-23F0CA544E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493060"/>
            <a:ext cx="5907926" cy="564776"/>
          </a:xfrm>
          <a:solidFill>
            <a:srgbClr val="7CEB99"/>
          </a:solidFill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должно измениться по сути.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1C94A9C-1E9A-B3AD-FF31-FBFC369495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2356" y="1147483"/>
            <a:ext cx="5907926" cy="5056094"/>
          </a:xfrm>
          <a:solidFill>
            <a:srgbClr val="FFFF00"/>
          </a:solidFill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endParaRPr lang="ru-RU" sz="800" dirty="0">
              <a:solidFill>
                <a:srgbClr val="3700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6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Вся идеология образования может быть выражена словами Платона: </a:t>
            </a:r>
            <a:r>
              <a:rPr lang="ru-RU" sz="2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2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 прекрасных образов мы перейдём к прекрасным мыслям, от прекрасных мыслей — к прекрасной жизни, а от прекрасной жизни — к Абсолютной Красоте.» </a:t>
            </a:r>
          </a:p>
          <a:p>
            <a:pPr marL="0" indent="0" algn="just">
              <a:buNone/>
            </a:pPr>
            <a:r>
              <a:rPr lang="ru-RU" sz="26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интеллекта должно быть уравновешенно развитием сердца. Наша жизнь  сейчас является примером однобокого развития интеллекта. Личная выгода превалирует над Общим Благом.</a:t>
            </a:r>
          </a:p>
          <a:p>
            <a:pPr marL="0" indent="0" algn="just">
              <a:buNone/>
            </a:pPr>
            <a:r>
              <a:rPr lang="ru-RU" sz="26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мышления должно стать целью образования, а изучение предметов и приобретение навыков – средством, для развития мышления. Развитие мышления невозможно без осознания ответственности за свое мышление, без осознания единства всего сущего, без правильного отношения к пространству и времени.</a:t>
            </a:r>
          </a:p>
          <a:p>
            <a:pPr marL="0" indent="0" algn="just">
              <a:buNone/>
            </a:pPr>
            <a:r>
              <a:rPr lang="ru-RU" sz="26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совместное творчество учителя и ученика, ученик раскрывает свои способности. Гармоничное развитие подразумевает также одинаковое развитие правого и левого полушария ребенка. Через искусство, через стремление к прекрасному происходит утончение мышления.</a:t>
            </a:r>
          </a:p>
          <a:p>
            <a:pPr marL="0" indent="0" algn="just">
              <a:buNone/>
            </a:pPr>
            <a:r>
              <a:rPr lang="ru-RU" sz="26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должна стать   школой познания самого себя; показать пути эволюции человечества, вооружить ученика знанием, которое поможет ему пройти через все жизненные испытания.</a:t>
            </a:r>
          </a:p>
          <a:p>
            <a:pPr marL="0" indent="0">
              <a:buNone/>
            </a:pPr>
            <a:r>
              <a:rPr lang="ru-RU" sz="26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измениться сам учитель.</a:t>
            </a:r>
            <a:endParaRPr lang="en-US" sz="2600" dirty="0">
              <a:solidFill>
                <a:srgbClr val="3700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в школьную программу ввести новые предметы -  «Основы гармонии», «Синтез наук».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4CF84C1-D191-A425-2297-A1D2419B02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43" y="6225987"/>
            <a:ext cx="6005080" cy="56697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90EC030-E6D0-B562-4E9B-57A60BBED3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3623" y="6225987"/>
            <a:ext cx="6005080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82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133">
        <p:split orient="vert"/>
      </p:transition>
    </mc:Choice>
    <mc:Fallback xmlns="">
      <p:transition spd="slow" advTm="8133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F6D265-4BB7-0CC6-7EA6-B29A86738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427" y="72429"/>
            <a:ext cx="11965663" cy="608608"/>
          </a:xfrm>
          <a:solidFill>
            <a:srgbClr val="61D4FF"/>
          </a:solidFill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Пространство-время через живое, выявляет свои качества.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1A692D-0225-D06F-5888-7F723A34B9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428" y="719249"/>
            <a:ext cx="6140113" cy="6066322"/>
          </a:xfrm>
          <a:solidFill>
            <a:srgbClr val="FFFF00"/>
          </a:solidFill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ru-RU" sz="800" dirty="0">
              <a:highlight>
                <a:srgbClr val="FFFF00"/>
              </a:highlight>
            </a:endParaRPr>
          </a:p>
          <a:p>
            <a:pPr marL="0" indent="0">
              <a:buNone/>
            </a:pPr>
            <a:r>
              <a:rPr lang="ru-RU" sz="5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Рерих «Капли» 1920 г.</a:t>
            </a:r>
          </a:p>
          <a:p>
            <a:pPr marL="0" indent="0">
              <a:buNone/>
            </a:pPr>
            <a: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Твоя благодать наполняет руки мои.</a:t>
            </a:r>
            <a:b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избытке льётся она сквозь мои пальцы. </a:t>
            </a:r>
            <a:b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000" dirty="0">
              <a:solidFill>
                <a:srgbClr val="3700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удержать мне всего.</a:t>
            </a:r>
            <a:b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успеваю различать сияющие струи богатства.</a:t>
            </a:r>
            <a:b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000" dirty="0">
              <a:solidFill>
                <a:srgbClr val="3700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Твоя благая волна через руки льётся на землю.</a:t>
            </a:r>
            <a:b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вижу, кто подберёт драгоценную влагу?</a:t>
            </a:r>
            <a:b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000" dirty="0">
              <a:solidFill>
                <a:srgbClr val="3700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Мелкие брызги на кого упадут?</a:t>
            </a:r>
            <a:b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Домой не успею дойти.</a:t>
            </a:r>
            <a:b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000" dirty="0">
              <a:solidFill>
                <a:srgbClr val="3700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0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 всей благодати в руках, крепко сжатых,  я донесу только капли.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38AE7F5-0FC5-8DC4-71FA-3C84A0B2DC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63553" y="719248"/>
            <a:ext cx="5574536" cy="6066322"/>
          </a:xfrm>
          <a:solidFill>
            <a:srgbClr val="61D4FF"/>
          </a:solidFill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ru-RU" sz="800" b="1" dirty="0">
              <a:solidFill>
                <a:srgbClr val="7030A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«ТОГДА» </a:t>
            </a:r>
            <a:r>
              <a:rPr kumimoji="0" lang="ru-RU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Николай Рерих 1916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Ошибаешься, мальчик! Зла – нет.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Зло сотворить Великий не мог.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лишь несовершенство.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оно так же опасно, как то,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ты злом называешь.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Князя тьмы и демонов нет.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каждым поступком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лжи, гнева и глупости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создаем бесчисленных тварей,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безобразных и страшных по виду,</a:t>
            </a: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кровожадных и гнусных.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стремятся за нами,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творенья! Размеры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вид их созданы нами.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Берегися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рой их умножить.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Твои порожденья тобою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питаться начнут. Осторожно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толпе прикасайся.</a:t>
            </a: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Жить трудно, мой мальчик, помни приказ: </a:t>
            </a: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жить, не бояться и верить.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Остаться свободным и сильным.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после удастся и полюбить.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Темные твари всё это очень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любят. Сохнут и гибнут тогда.</a:t>
            </a:r>
            <a:br>
              <a:rPr lang="ru-RU" sz="4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rgbClr val="7030A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61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433">
        <p:split orient="vert"/>
      </p:transition>
    </mc:Choice>
    <mc:Fallback xmlns="">
      <p:transition spd="slow" advTm="8433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E0DE4-E1FE-7946-EB86-1F5F9E5D5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D18746-B64B-FAC5-D9B5-EFD6B2593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99" y="125508"/>
            <a:ext cx="11896165" cy="797858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с которыми необходимо знакомить школьников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6B02F5-6A6F-1786-8D69-0A197AC6D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1004048"/>
            <a:ext cx="11896165" cy="5728444"/>
          </a:xfrm>
          <a:solidFill>
            <a:srgbClr val="61D4FF"/>
          </a:solidFill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Кризис научного познания, кризис физики, математики и т.д.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В.И.Вернадский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«О природе времени и пространства»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Science-Art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единство науки, искусства и технологии.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Синергетика (совместные действия) как наука о самоорганизации открытых систем.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Семантический вакуум – человек сингулярный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«Через искусство имеете Свет». Кузнецовское письмо. Сакральное пространство и время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 будущего. Точка бифуркации. Будущее не единственно.</a:t>
            </a: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И.П.Шмелев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Курс лекций по основам гармонии. Золотое сечение.</a:t>
            </a:r>
          </a:p>
        </p:txBody>
      </p:sp>
    </p:spTree>
    <p:extLst>
      <p:ext uri="{BB962C8B-B14F-4D97-AF65-F5344CB8AC3E}">
        <p14:creationId xmlns:p14="http://schemas.microsoft.com/office/powerpoint/2010/main" val="288033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920">
        <p:split orient="vert"/>
      </p:transition>
    </mc:Choice>
    <mc:Fallback xmlns="">
      <p:transition spd="slow" advTm="6920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C006DB-0347-A0CD-25C9-0A19E85B1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3238"/>
            <a:ext cx="10264094" cy="1441176"/>
          </a:xfrm>
          <a:solidFill>
            <a:srgbClr val="7CEB99"/>
          </a:solidFill>
        </p:spPr>
        <p:txBody>
          <a:bodyPr>
            <a:noAutofit/>
          </a:bodyPr>
          <a:lstStyle/>
          <a:p>
            <a:b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800" b="1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ТРИЕДИНАЯ ЗАДАЧА ОБРАЗОВАНИЯ</a:t>
            </a:r>
            <a:b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 есть число и гармония» Пифагор</a:t>
            </a:r>
            <a:b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«Вселенная и человек состоят из треугольников»  Платон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54CF5B6-22CC-2529-0097-1F5696ECBF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3696" y="1562134"/>
            <a:ext cx="5572034" cy="3969090"/>
          </a:xfrm>
          <a:solidFill>
            <a:srgbClr val="76E3FF"/>
          </a:solidFill>
        </p:spPr>
        <p:txBody>
          <a:bodyPr>
            <a:normAutofit/>
          </a:bodyPr>
          <a:lstStyle/>
          <a:p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сознание</a:t>
            </a:r>
          </a:p>
          <a:p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гармоничное</a:t>
            </a: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образование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воспитание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F233CFF1-92D2-8302-D15B-F60EA3CBD43E}"/>
                  </a:ext>
                </a:extLst>
              </p14:cNvPr>
              <p14:cNvContentPartPr/>
              <p14:nvPr/>
            </p14:nvContentPartPr>
            <p14:xfrm>
              <a:off x="8255656" y="3312814"/>
              <a:ext cx="360" cy="360"/>
            </p14:xfrm>
          </p:contentPart>
        </mc:Choice>
        <mc:Fallback xmlns=""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F233CFF1-92D2-8302-D15B-F60EA3CBD43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47016" y="33038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0EC32AAF-8D2B-6EFC-6A36-52958EEDBAE5}"/>
                  </a:ext>
                </a:extLst>
              </p14:cNvPr>
              <p14:cNvContentPartPr/>
              <p14:nvPr/>
            </p14:nvContentPartPr>
            <p14:xfrm>
              <a:off x="4081096" y="3408214"/>
              <a:ext cx="360" cy="10800"/>
            </p14:xfrm>
          </p:contentPart>
        </mc:Choice>
        <mc:Fallback xmlns=""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id="{0EC32AAF-8D2B-6EFC-6A36-52958EEDBAE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072096" y="3354574"/>
                <a:ext cx="18000" cy="11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8">
            <p14:nvContentPartPr>
              <p14:cNvPr id="18" name="Рукописный ввод 17">
                <a:extLst>
                  <a:ext uri="{FF2B5EF4-FFF2-40B4-BE49-F238E27FC236}">
                    <a16:creationId xmlns:a16="http://schemas.microsoft.com/office/drawing/2014/main" id="{711A427C-C1F6-EB80-66C6-AB71882CF780}"/>
                  </a:ext>
                </a:extLst>
              </p14:cNvPr>
              <p14:cNvContentPartPr/>
              <p14:nvPr/>
            </p14:nvContentPartPr>
            <p14:xfrm>
              <a:off x="7593256" y="1947694"/>
              <a:ext cx="18720" cy="360"/>
            </p14:xfrm>
          </p:contentPart>
        </mc:Choice>
        <mc:Fallback xmlns="">
          <p:pic>
            <p:nvPicPr>
              <p:cNvPr id="18" name="Рукописный ввод 17">
                <a:extLst>
                  <a:ext uri="{FF2B5EF4-FFF2-40B4-BE49-F238E27FC236}">
                    <a16:creationId xmlns:a16="http://schemas.microsoft.com/office/drawing/2014/main" id="{711A427C-C1F6-EB80-66C6-AB71882CF78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584256" y="1894054"/>
                <a:ext cx="3636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0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ABDA6563-9E98-0433-DFD3-7E0DC6523A72}"/>
                  </a:ext>
                </a:extLst>
              </p14:cNvPr>
              <p14:cNvContentPartPr/>
              <p14:nvPr/>
            </p14:nvContentPartPr>
            <p14:xfrm>
              <a:off x="7063336" y="2795854"/>
              <a:ext cx="360" cy="47880"/>
            </p14:xfrm>
          </p:contentPart>
        </mc:Choice>
        <mc:Fallback xmlns=""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ABDA6563-9E98-0433-DFD3-7E0DC6523A72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054336" y="2741854"/>
                <a:ext cx="18000" cy="155520"/>
              </a:xfrm>
              <a:prstGeom prst="rect">
                <a:avLst/>
              </a:prstGeom>
            </p:spPr>
          </p:pic>
        </mc:Fallback>
      </mc:AlternateContent>
      <p:sp>
        <p:nvSpPr>
          <p:cNvPr id="24" name="Объект 23">
            <a:extLst>
              <a:ext uri="{FF2B5EF4-FFF2-40B4-BE49-F238E27FC236}">
                <a16:creationId xmlns:a16="http://schemas.microsoft.com/office/drawing/2014/main" id="{0396DB82-8858-756F-EC73-E73AFE439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4209" y="1579054"/>
            <a:ext cx="6243735" cy="3952170"/>
          </a:xfrm>
          <a:solidFill>
            <a:srgbClr val="76E3FF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7030A0"/>
                </a:solidFill>
              </a:rPr>
              <a:t>                    </a:t>
            </a:r>
            <a:r>
              <a:rPr lang="ru-RU" b="1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гармония</a:t>
            </a:r>
            <a:endParaRPr lang="ru-RU" b="1" dirty="0">
              <a:solidFill>
                <a:srgbClr val="FF00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жизни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 </a:t>
            </a:r>
            <a:r>
              <a:rPr lang="ru-RU" b="1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образ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идея</a:t>
            </a:r>
            <a:endParaRPr lang="ru-RU" b="1" dirty="0">
              <a:solidFill>
                <a:srgbClr val="7030A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18F412E-B2F5-A12B-7520-78D0B26B904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4057" y="5656930"/>
            <a:ext cx="3834597" cy="109991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6BCBF482-57B0-8355-1F11-E0A4ABF7AF9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17223" y="5672410"/>
            <a:ext cx="4270719" cy="110927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35" name="Рукописный ввод 34">
                <a:extLst>
                  <a:ext uri="{FF2B5EF4-FFF2-40B4-BE49-F238E27FC236}">
                    <a16:creationId xmlns:a16="http://schemas.microsoft.com/office/drawing/2014/main" id="{3BE45F92-D2D0-5211-5ACF-8D720381745E}"/>
                  </a:ext>
                </a:extLst>
              </p14:cNvPr>
              <p14:cNvContentPartPr/>
              <p14:nvPr/>
            </p14:nvContentPartPr>
            <p14:xfrm>
              <a:off x="2309656" y="2140810"/>
              <a:ext cx="384120" cy="665280"/>
            </p14:xfrm>
          </p:contentPart>
        </mc:Choice>
        <mc:Fallback xmlns="">
          <p:pic>
            <p:nvPicPr>
              <p:cNvPr id="35" name="Рукописный ввод 34">
                <a:extLst>
                  <a:ext uri="{FF2B5EF4-FFF2-40B4-BE49-F238E27FC236}">
                    <a16:creationId xmlns:a16="http://schemas.microsoft.com/office/drawing/2014/main" id="{3BE45F92-D2D0-5211-5ACF-8D720381745E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247016" y="2078170"/>
                <a:ext cx="509760" cy="79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36" name="Рукописный ввод 35">
                <a:extLst>
                  <a:ext uri="{FF2B5EF4-FFF2-40B4-BE49-F238E27FC236}">
                    <a16:creationId xmlns:a16="http://schemas.microsoft.com/office/drawing/2014/main" id="{C8290918-E82C-3DCA-A51A-43454BC48D07}"/>
                  </a:ext>
                </a:extLst>
              </p14:cNvPr>
              <p14:cNvContentPartPr/>
              <p14:nvPr/>
            </p14:nvContentPartPr>
            <p14:xfrm>
              <a:off x="1500736" y="3172930"/>
              <a:ext cx="597600" cy="1034640"/>
            </p14:xfrm>
          </p:contentPart>
        </mc:Choice>
        <mc:Fallback xmlns="">
          <p:pic>
            <p:nvPicPr>
              <p:cNvPr id="36" name="Рукописный ввод 35">
                <a:extLst>
                  <a:ext uri="{FF2B5EF4-FFF2-40B4-BE49-F238E27FC236}">
                    <a16:creationId xmlns:a16="http://schemas.microsoft.com/office/drawing/2014/main" id="{C8290918-E82C-3DCA-A51A-43454BC48D07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437736" y="3109930"/>
                <a:ext cx="723240" cy="116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37" name="Рукописный ввод 36">
                <a:extLst>
                  <a:ext uri="{FF2B5EF4-FFF2-40B4-BE49-F238E27FC236}">
                    <a16:creationId xmlns:a16="http://schemas.microsoft.com/office/drawing/2014/main" id="{15DE7BE1-7C2A-9BBE-F6A1-4012E83CF65D}"/>
                  </a:ext>
                </a:extLst>
              </p14:cNvPr>
              <p14:cNvContentPartPr/>
              <p14:nvPr/>
            </p14:nvContentPartPr>
            <p14:xfrm>
              <a:off x="2717896" y="2110930"/>
              <a:ext cx="425160" cy="735840"/>
            </p14:xfrm>
          </p:contentPart>
        </mc:Choice>
        <mc:Fallback xmlns="">
          <p:pic>
            <p:nvPicPr>
              <p:cNvPr id="37" name="Рукописный ввод 36">
                <a:extLst>
                  <a:ext uri="{FF2B5EF4-FFF2-40B4-BE49-F238E27FC236}">
                    <a16:creationId xmlns:a16="http://schemas.microsoft.com/office/drawing/2014/main" id="{15DE7BE1-7C2A-9BBE-F6A1-4012E83CF65D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2655256" y="2048290"/>
                <a:ext cx="550800" cy="86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38" name="Рукописный ввод 37">
                <a:extLst>
                  <a:ext uri="{FF2B5EF4-FFF2-40B4-BE49-F238E27FC236}">
                    <a16:creationId xmlns:a16="http://schemas.microsoft.com/office/drawing/2014/main" id="{9F35A06B-2340-2606-C8F1-4C27DA40BB8A}"/>
                  </a:ext>
                </a:extLst>
              </p14:cNvPr>
              <p14:cNvContentPartPr/>
              <p14:nvPr/>
            </p14:nvContentPartPr>
            <p14:xfrm>
              <a:off x="3293176" y="3107410"/>
              <a:ext cx="167400" cy="289440"/>
            </p14:xfrm>
          </p:contentPart>
        </mc:Choice>
        <mc:Fallback xmlns="">
          <p:pic>
            <p:nvPicPr>
              <p:cNvPr id="38" name="Рукописный ввод 37">
                <a:extLst>
                  <a:ext uri="{FF2B5EF4-FFF2-40B4-BE49-F238E27FC236}">
                    <a16:creationId xmlns:a16="http://schemas.microsoft.com/office/drawing/2014/main" id="{9F35A06B-2340-2606-C8F1-4C27DA40BB8A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230536" y="3044770"/>
                <a:ext cx="293040" cy="41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39" name="Рукописный ввод 38">
                <a:extLst>
                  <a:ext uri="{FF2B5EF4-FFF2-40B4-BE49-F238E27FC236}">
                    <a16:creationId xmlns:a16="http://schemas.microsoft.com/office/drawing/2014/main" id="{3A364DA0-1039-F01C-8B37-E9805CF55C13}"/>
                  </a:ext>
                </a:extLst>
              </p14:cNvPr>
              <p14:cNvContentPartPr/>
              <p14:nvPr/>
            </p14:nvContentPartPr>
            <p14:xfrm>
              <a:off x="3625096" y="3682330"/>
              <a:ext cx="277200" cy="479880"/>
            </p14:xfrm>
          </p:contentPart>
        </mc:Choice>
        <mc:Fallback xmlns="">
          <p:pic>
            <p:nvPicPr>
              <p:cNvPr id="39" name="Рукописный ввод 38">
                <a:extLst>
                  <a:ext uri="{FF2B5EF4-FFF2-40B4-BE49-F238E27FC236}">
                    <a16:creationId xmlns:a16="http://schemas.microsoft.com/office/drawing/2014/main" id="{3A364DA0-1039-F01C-8B37-E9805CF55C13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3562456" y="3619690"/>
                <a:ext cx="402840" cy="60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40" name="Рукописный ввод 39">
                <a:extLst>
                  <a:ext uri="{FF2B5EF4-FFF2-40B4-BE49-F238E27FC236}">
                    <a16:creationId xmlns:a16="http://schemas.microsoft.com/office/drawing/2014/main" id="{A2088199-9E59-414F-B469-4269B9144B42}"/>
                  </a:ext>
                </a:extLst>
              </p14:cNvPr>
              <p14:cNvContentPartPr/>
              <p14:nvPr/>
            </p14:nvContentPartPr>
            <p14:xfrm>
              <a:off x="1510456" y="4231330"/>
              <a:ext cx="2409480" cy="360"/>
            </p14:xfrm>
          </p:contentPart>
        </mc:Choice>
        <mc:Fallback xmlns="">
          <p:pic>
            <p:nvPicPr>
              <p:cNvPr id="40" name="Рукописный ввод 39">
                <a:extLst>
                  <a:ext uri="{FF2B5EF4-FFF2-40B4-BE49-F238E27FC236}">
                    <a16:creationId xmlns:a16="http://schemas.microsoft.com/office/drawing/2014/main" id="{A2088199-9E59-414F-B469-4269B9144B42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447816" y="4168330"/>
                <a:ext cx="253512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43" name="Рукописный ввод 42">
                <a:extLst>
                  <a:ext uri="{FF2B5EF4-FFF2-40B4-BE49-F238E27FC236}">
                    <a16:creationId xmlns:a16="http://schemas.microsoft.com/office/drawing/2014/main" id="{EEBA90C3-A958-6D35-418F-EC9777FD31F3}"/>
                  </a:ext>
                </a:extLst>
              </p14:cNvPr>
              <p14:cNvContentPartPr/>
              <p14:nvPr/>
            </p14:nvContentPartPr>
            <p14:xfrm>
              <a:off x="8737816" y="2128210"/>
              <a:ext cx="415440" cy="719640"/>
            </p14:xfrm>
          </p:contentPart>
        </mc:Choice>
        <mc:Fallback xmlns="">
          <p:pic>
            <p:nvPicPr>
              <p:cNvPr id="43" name="Рукописный ввод 42">
                <a:extLst>
                  <a:ext uri="{FF2B5EF4-FFF2-40B4-BE49-F238E27FC236}">
                    <a16:creationId xmlns:a16="http://schemas.microsoft.com/office/drawing/2014/main" id="{EEBA90C3-A958-6D35-418F-EC9777FD31F3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8674816" y="2065570"/>
                <a:ext cx="541080" cy="84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44" name="Рукописный ввод 43">
                <a:extLst>
                  <a:ext uri="{FF2B5EF4-FFF2-40B4-BE49-F238E27FC236}">
                    <a16:creationId xmlns:a16="http://schemas.microsoft.com/office/drawing/2014/main" id="{1C47BE46-614D-F4F0-25C5-5053475F63AC}"/>
                  </a:ext>
                </a:extLst>
              </p14:cNvPr>
              <p14:cNvContentPartPr/>
              <p14:nvPr/>
            </p14:nvContentPartPr>
            <p14:xfrm>
              <a:off x="9328936" y="3152050"/>
              <a:ext cx="651600" cy="1128600"/>
            </p14:xfrm>
          </p:contentPart>
        </mc:Choice>
        <mc:Fallback xmlns="">
          <p:pic>
            <p:nvPicPr>
              <p:cNvPr id="44" name="Рукописный ввод 43">
                <a:extLst>
                  <a:ext uri="{FF2B5EF4-FFF2-40B4-BE49-F238E27FC236}">
                    <a16:creationId xmlns:a16="http://schemas.microsoft.com/office/drawing/2014/main" id="{1C47BE46-614D-F4F0-25C5-5053475F63AC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9265936" y="3089050"/>
                <a:ext cx="777240" cy="125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45" name="Рукописный ввод 44">
                <a:extLst>
                  <a:ext uri="{FF2B5EF4-FFF2-40B4-BE49-F238E27FC236}">
                    <a16:creationId xmlns:a16="http://schemas.microsoft.com/office/drawing/2014/main" id="{A84B2E13-F0A7-A4D2-CF16-7DCE1AF0AD82}"/>
                  </a:ext>
                </a:extLst>
              </p14:cNvPr>
              <p14:cNvContentPartPr/>
              <p14:nvPr/>
            </p14:nvContentPartPr>
            <p14:xfrm>
              <a:off x="8295376" y="2099410"/>
              <a:ext cx="442080" cy="765360"/>
            </p14:xfrm>
          </p:contentPart>
        </mc:Choice>
        <mc:Fallback xmlns="">
          <p:pic>
            <p:nvPicPr>
              <p:cNvPr id="45" name="Рукописный ввод 44">
                <a:extLst>
                  <a:ext uri="{FF2B5EF4-FFF2-40B4-BE49-F238E27FC236}">
                    <a16:creationId xmlns:a16="http://schemas.microsoft.com/office/drawing/2014/main" id="{A84B2E13-F0A7-A4D2-CF16-7DCE1AF0AD82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8232736" y="2036410"/>
                <a:ext cx="567720" cy="89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47" name="Рукописный ввод 46">
                <a:extLst>
                  <a:ext uri="{FF2B5EF4-FFF2-40B4-BE49-F238E27FC236}">
                    <a16:creationId xmlns:a16="http://schemas.microsoft.com/office/drawing/2014/main" id="{3A912114-6632-7AB5-AACF-1A6581B5C8B9}"/>
                  </a:ext>
                </a:extLst>
              </p14:cNvPr>
              <p14:cNvContentPartPr/>
              <p14:nvPr/>
            </p14:nvContentPartPr>
            <p14:xfrm>
              <a:off x="7528576" y="3170770"/>
              <a:ext cx="601200" cy="1041120"/>
            </p14:xfrm>
          </p:contentPart>
        </mc:Choice>
        <mc:Fallback xmlns="">
          <p:pic>
            <p:nvPicPr>
              <p:cNvPr id="47" name="Рукописный ввод 46">
                <a:extLst>
                  <a:ext uri="{FF2B5EF4-FFF2-40B4-BE49-F238E27FC236}">
                    <a16:creationId xmlns:a16="http://schemas.microsoft.com/office/drawing/2014/main" id="{3A912114-6632-7AB5-AACF-1A6581B5C8B9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7465576" y="3108130"/>
                <a:ext cx="726840" cy="116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48" name="Рукописный ввод 47">
                <a:extLst>
                  <a:ext uri="{FF2B5EF4-FFF2-40B4-BE49-F238E27FC236}">
                    <a16:creationId xmlns:a16="http://schemas.microsoft.com/office/drawing/2014/main" id="{153FFDEC-39D2-7632-186D-D5A06280747B}"/>
                  </a:ext>
                </a:extLst>
              </p14:cNvPr>
              <p14:cNvContentPartPr/>
              <p14:nvPr/>
            </p14:nvContentPartPr>
            <p14:xfrm>
              <a:off x="7500496" y="4239610"/>
              <a:ext cx="2449800" cy="360"/>
            </p14:xfrm>
          </p:contentPart>
        </mc:Choice>
        <mc:Fallback xmlns="">
          <p:pic>
            <p:nvPicPr>
              <p:cNvPr id="48" name="Рукописный ввод 47">
                <a:extLst>
                  <a:ext uri="{FF2B5EF4-FFF2-40B4-BE49-F238E27FC236}">
                    <a16:creationId xmlns:a16="http://schemas.microsoft.com/office/drawing/2014/main" id="{153FFDEC-39D2-7632-186D-D5A06280747B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437496" y="4176610"/>
                <a:ext cx="2575440" cy="126000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3497F8A-E7B7-35DC-DF20-2294FDC89FE3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938654" y="5661290"/>
            <a:ext cx="3878569" cy="110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11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087">
        <p:split orient="vert"/>
      </p:transition>
    </mc:Choice>
    <mc:Fallback xmlns="">
      <p:transition spd="slow" advTm="8087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E72F8E-5343-420C-EB4B-CB5B51DAD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54" y="2"/>
            <a:ext cx="12001092" cy="958386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ru-RU" sz="4000" b="1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«Завет</a:t>
            </a:r>
            <a:r>
              <a:rPr lang="ru-RU" sz="40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новый</a:t>
            </a:r>
            <a:r>
              <a:rPr lang="ru-RU" sz="40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даю</a:t>
            </a:r>
            <a:r>
              <a:rPr lang="ru-RU" sz="40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Вам</a:t>
            </a:r>
            <a:r>
              <a:rPr lang="ru-RU" sz="40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- </a:t>
            </a:r>
            <a:r>
              <a:rPr lang="ru-RU" sz="4000" b="1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гармония</a:t>
            </a:r>
            <a:r>
              <a:rPr lang="ru-RU" sz="40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Жизни»</a:t>
            </a:r>
            <a:br>
              <a:rPr lang="ru-RU" sz="4000" b="1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" b="1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sz="1800" b="1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Учение Живой Этики</a:t>
            </a:r>
            <a:endParaRPr lang="ru-RU" sz="1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55BBB17-DEF9-ACC3-90AC-88C0AAB3D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454" y="1012615"/>
            <a:ext cx="5446364" cy="665879"/>
          </a:xfrm>
          <a:solidFill>
            <a:srgbClr val="C5D3FF"/>
          </a:solidFill>
        </p:spPr>
        <p:txBody>
          <a:bodyPr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endParaRPr kumimoji="0" lang="ru-RU" sz="6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00FF00"/>
              </a:highligh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6700" b="0" dirty="0">
              <a:solidFill>
                <a:prstClr val="black"/>
              </a:solidFill>
              <a:highlight>
                <a:srgbClr val="00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960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highlight>
                <a:srgbClr val="00FF00"/>
              </a:highligh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960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highlight>
                <a:srgbClr val="00FF00"/>
              </a:highligh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/>
            <a:r>
              <a:rPr lang="ru-RU" sz="9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«Без путей красоты не может быть образования» - </a:t>
            </a:r>
            <a:r>
              <a:rPr lang="ru-RU" sz="4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Учение Живой Этики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7774911-C8AF-F26A-979B-0DF5F8ECBC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633858" y="1012615"/>
            <a:ext cx="6433845" cy="665879"/>
          </a:xfrm>
          <a:solidFill>
            <a:srgbClr val="C5D3FF"/>
          </a:solidFill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Дышащая Вселенная – Единая Жизнь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D66676FC-2BFA-E9C8-14DD-D1B0C54CCDAC}"/>
                  </a:ext>
                </a:extLst>
              </p14:cNvPr>
              <p14:cNvContentPartPr/>
              <p14:nvPr/>
            </p14:nvContentPartPr>
            <p14:xfrm>
              <a:off x="3922336" y="4227214"/>
              <a:ext cx="360" cy="360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D66676FC-2BFA-E9C8-14DD-D1B0C54CCDA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913336" y="4173574"/>
                <a:ext cx="1800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7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770D3D86-602C-443A-8133-DD045EFFE72A}"/>
                  </a:ext>
                </a:extLst>
              </p14:cNvPr>
              <p14:cNvContentPartPr/>
              <p14:nvPr/>
            </p14:nvContentPartPr>
            <p14:xfrm>
              <a:off x="2861776" y="4054774"/>
              <a:ext cx="5760" cy="360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770D3D86-602C-443A-8133-DD045EFFE72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853136" y="4001134"/>
                <a:ext cx="2340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9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64D7D186-B287-AE51-7552-A416A15D2F07}"/>
                  </a:ext>
                </a:extLst>
              </p14:cNvPr>
              <p14:cNvContentPartPr/>
              <p14:nvPr/>
            </p14:nvContentPartPr>
            <p14:xfrm>
              <a:off x="3299176" y="4650934"/>
              <a:ext cx="10800" cy="16560"/>
            </p14:xfrm>
          </p:contentPart>
        </mc:Choice>
        <mc:Fallback xmlns=""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64D7D186-B287-AE51-7552-A416A15D2F07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290176" y="4597294"/>
                <a:ext cx="28440" cy="12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1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3368E493-44F7-81E6-31D4-FF38469F2F52}"/>
                  </a:ext>
                </a:extLst>
              </p14:cNvPr>
              <p14:cNvContentPartPr/>
              <p14:nvPr/>
            </p14:nvContentPartPr>
            <p14:xfrm>
              <a:off x="4014856" y="4796734"/>
              <a:ext cx="360" cy="360"/>
            </p14:xfrm>
          </p:contentPart>
        </mc:Choice>
        <mc:Fallback xmlns=""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3368E493-44F7-81E6-31D4-FF38469F2F52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006216" y="4742734"/>
                <a:ext cx="1800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3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F6AA475A-933F-5E9B-AB39-6BA6598201CB}"/>
                  </a:ext>
                </a:extLst>
              </p14:cNvPr>
              <p14:cNvContentPartPr/>
              <p14:nvPr/>
            </p14:nvContentPartPr>
            <p14:xfrm>
              <a:off x="2637136" y="462429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F6AA475A-933F-5E9B-AB39-6BA6598201C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628136" y="4570654"/>
                <a:ext cx="18000" cy="108000"/>
              </a:xfrm>
              <a:prstGeom prst="rect">
                <a:avLst/>
              </a:prstGeom>
            </p:spPr>
          </p:pic>
        </mc:Fallback>
      </mc:AlternateContent>
      <p:sp>
        <p:nvSpPr>
          <p:cNvPr id="15" name="Объект 14">
            <a:extLst>
              <a:ext uri="{FF2B5EF4-FFF2-40B4-BE49-F238E27FC236}">
                <a16:creationId xmlns:a16="http://schemas.microsoft.com/office/drawing/2014/main" id="{0479A559-15E7-D609-A1F5-71F47A7E38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5454" y="1736814"/>
            <a:ext cx="5457207" cy="4395045"/>
          </a:xfrm>
          <a:solidFill>
            <a:srgbClr val="76E3FF"/>
          </a:solidFill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Единство знания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мудрости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Красота – одеяние Истины</a:t>
            </a:r>
            <a:endParaRPr lang="ru-RU" sz="2400" dirty="0">
              <a:solidFill>
                <a:srgbClr val="7030A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          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знание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      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истина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600" dirty="0">
                <a:solidFill>
                  <a:prstClr val="black"/>
                </a:solidFill>
                <a:latin typeface="Calibri" panose="020F0502020204030204"/>
              </a:rPr>
              <a:t>       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76E3FF"/>
                </a:highlight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       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красота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любовь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6" name="Объект 11">
            <a:extLst>
              <a:ext uri="{FF2B5EF4-FFF2-40B4-BE49-F238E27FC236}">
                <a16:creationId xmlns:a16="http://schemas.microsoft.com/office/drawing/2014/main" id="{7F726FB4-735B-F185-904E-E91E489B412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5454" y="6200994"/>
            <a:ext cx="5456847" cy="567360"/>
          </a:xfrm>
          <a:prstGeom prst="rect">
            <a:avLst/>
          </a:prstGeom>
        </p:spPr>
      </p:pic>
      <p:sp>
        <p:nvSpPr>
          <p:cNvPr id="18" name="Объект 17">
            <a:extLst>
              <a:ext uri="{FF2B5EF4-FFF2-40B4-BE49-F238E27FC236}">
                <a16:creationId xmlns:a16="http://schemas.microsoft.com/office/drawing/2014/main" id="{F7B9A037-C415-8406-DCC9-5F0B720DDD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633858" y="1728706"/>
            <a:ext cx="6462688" cy="4403154"/>
          </a:xfrm>
          <a:solidFill>
            <a:srgbClr val="61D4FF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Описывается парами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b="1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противоположностей: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Единое - множественное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Проявленное – непроявленное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Видимое - невидимое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Конечное – бесконечное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«Хаос для чувств, Космос для разума»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«Что самое мудрое?»  - Число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«Что самое прекрасное? - Гармония</a:t>
            </a:r>
          </a:p>
        </p:txBody>
      </p:sp>
      <p:pic>
        <p:nvPicPr>
          <p:cNvPr id="19" name="Объект 12">
            <a:extLst>
              <a:ext uri="{FF2B5EF4-FFF2-40B4-BE49-F238E27FC236}">
                <a16:creationId xmlns:a16="http://schemas.microsoft.com/office/drawing/2014/main" id="{5B0DF712-C794-F7E8-BC2B-B505FF3DB21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633858" y="6200278"/>
            <a:ext cx="6462689" cy="56807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BF6C40C0-CFF5-0E68-EC40-1D0B3AC7FFAD}"/>
                  </a:ext>
                </a:extLst>
              </p14:cNvPr>
              <p14:cNvContentPartPr/>
              <p14:nvPr/>
            </p14:nvContentPartPr>
            <p14:xfrm>
              <a:off x="2844048" y="3819601"/>
              <a:ext cx="336035" cy="58207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BF6C40C0-CFF5-0E68-EC40-1D0B3AC7FFAD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2781086" y="3756606"/>
                <a:ext cx="461598" cy="70769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164DE8D7-3A6B-5199-F4E0-650D8CCFA0AC}"/>
                  </a:ext>
                </a:extLst>
              </p14:cNvPr>
              <p14:cNvContentPartPr/>
              <p14:nvPr/>
            </p14:nvContentPartPr>
            <p14:xfrm>
              <a:off x="2490036" y="3819601"/>
              <a:ext cx="318309" cy="551260"/>
            </p14:xfrm>
          </p:contentPart>
        </mc:Choice>
        <mc:Fallback xmlns=""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164DE8D7-3A6B-5199-F4E0-650D8CCFA0AC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427094" y="3756631"/>
                <a:ext cx="443834" cy="67684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49964497-A5C6-8178-56B3-70B3E0805986}"/>
                  </a:ext>
                </a:extLst>
              </p14:cNvPr>
              <p14:cNvContentPartPr/>
              <p14:nvPr/>
            </p14:nvContentPartPr>
            <p14:xfrm>
              <a:off x="2021896" y="5300289"/>
              <a:ext cx="1626329" cy="360"/>
            </p14:xfrm>
          </p:contentPart>
        </mc:Choice>
        <mc:Fallback xmlns=""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49964497-A5C6-8178-56B3-70B3E0805986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958874" y="5237289"/>
                <a:ext cx="1752013" cy="126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77D971A-9968-C20C-7C62-49A6A4036E0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212344" y="4667494"/>
            <a:ext cx="514343" cy="71295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7456247-E895-8113-F727-960B5AB791C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900713" y="4667494"/>
            <a:ext cx="514343" cy="71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99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084">
        <p:split orient="vert"/>
      </p:transition>
    </mc:Choice>
    <mc:Fallback xmlns="">
      <p:transition spd="slow" advTm="8084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FDC887-3195-3B68-899D-54859C65B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3435"/>
            <a:ext cx="12169774" cy="79746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Двойственность реального мира выражает  диалектику Природы Космоса и Человека.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9BAC47-315C-A5D5-A8F2-B82E21519E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647" y="1120587"/>
            <a:ext cx="6951536" cy="469671"/>
          </a:xfrm>
          <a:solidFill>
            <a:srgbClr val="FFFF00"/>
          </a:solidFill>
        </p:spPr>
        <p:txBody>
          <a:bodyPr>
            <a:normAutofit fontScale="85000" lnSpcReduction="10000"/>
          </a:bodyPr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   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НАУКА        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VS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440E7A-0317-BAFA-B244-A4B5923A4C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9647" y="1616765"/>
            <a:ext cx="7082118" cy="4207564"/>
          </a:xfrm>
          <a:solidFill>
            <a:srgbClr val="C5D3FF"/>
          </a:solidFill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/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Экономия мышления   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VS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Избыточность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Монолектика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VS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Диалектика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Воспроизводимость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VS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Уникальность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Усреднение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VS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Гениальность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Малое знание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VS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Большое знание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Системный подход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VS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Внесистемный подход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Логика                            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VS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Интуиция  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 Вольнов видео-лекции </a:t>
            </a:r>
            <a:endParaRPr lang="ru-RU" dirty="0">
              <a:solidFill>
                <a:srgbClr val="37005B"/>
              </a:solidFill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0446D4C-E620-FA63-CA10-B7953E9AFC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234517" y="1120587"/>
            <a:ext cx="4867836" cy="429916"/>
          </a:xfrm>
          <a:solidFill>
            <a:srgbClr val="FFFF00"/>
          </a:solidFill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отсутствия Гармонии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BD8631F-ED97-33C0-3D6E-60360B3E38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234517" y="1616765"/>
            <a:ext cx="4867835" cy="4207564"/>
          </a:xfrm>
          <a:solidFill>
            <a:srgbClr val="FFFF00"/>
          </a:solidFill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DE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дихотомическая модель мира дискурсивное мышление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полагаем себя вне Сущего. Время и пространство для нас обыденные понятия, категории ума. Время то, что показывают часы, а Пространство пустое и неживое.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 мы  находимся вне,  то  как мы будем отвечать за то, что внутри.  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«Противоположностей, в действительности, не существует, также неистинен плюрализм. Просветление невозможно, пока не будет отброшен дуализм и познано единство»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Падмасамбхава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до н.э.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808206A-54B0-22A1-EBD4-8A6A80F760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47" y="5917098"/>
            <a:ext cx="5943600" cy="91439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99B82C5-7863-2547-E7A6-1DFCA23B7B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1" y="5917097"/>
            <a:ext cx="6028579" cy="91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89">
        <p:split orient="vert"/>
      </p:transition>
    </mc:Choice>
    <mc:Fallback xmlns="">
      <p:transition spd="slow" advTm="8589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E5544CD9-2323-2D37-D86D-B5195A14F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691" y="96982"/>
            <a:ext cx="11968697" cy="978783"/>
          </a:xfrm>
          <a:solidFill>
            <a:srgbClr val="00B0F0"/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Пространство и Время категории нашего мироощущения,  отношения к которым мы должны изменить, и это отношение положить в основание наших действий.</a:t>
            </a:r>
          </a:p>
        </p:txBody>
      </p:sp>
      <p:pic>
        <p:nvPicPr>
          <p:cNvPr id="16" name="Объект 15">
            <a:extLst>
              <a:ext uri="{FF2B5EF4-FFF2-40B4-BE49-F238E27FC236}">
                <a16:creationId xmlns:a16="http://schemas.microsoft.com/office/drawing/2014/main" id="{5450BA99-B03D-20D2-6C5F-E52B73DEB1F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135116" y="6169092"/>
            <a:ext cx="5932196" cy="591926"/>
          </a:xfrm>
          <a:prstGeom prst="rect">
            <a:avLst/>
          </a:prstGeom>
        </p:spPr>
      </p:pic>
      <p:sp>
        <p:nvSpPr>
          <p:cNvPr id="20" name="Объект 19">
            <a:extLst>
              <a:ext uri="{FF2B5EF4-FFF2-40B4-BE49-F238E27FC236}">
                <a16:creationId xmlns:a16="http://schemas.microsoft.com/office/drawing/2014/main" id="{85337EDB-EC3B-381F-AF2F-055F888C88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8832" y="1201270"/>
            <a:ext cx="12004556" cy="4903695"/>
          </a:xfrm>
          <a:solidFill>
            <a:srgbClr val="FFFF00"/>
          </a:solidFill>
        </p:spPr>
        <p:txBody>
          <a:bodyPr>
            <a:normAutofit fontScale="2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800" b="1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80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Ньютон</a:t>
            </a:r>
            <a:r>
              <a:rPr lang="ru-RU" sz="8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– пространство объявляется пустым, а время механически линейным. Пространство и время становятся внешними по отношению ко всему, абсолютными, разделенными. Эффективно описывает физические явления, разорвана целостность мира.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37005B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Аксенов «В.И. Вернадский О природе времени и пространства»</a:t>
            </a:r>
            <a:endParaRPr lang="ru-RU" sz="8000" dirty="0">
              <a:solidFill>
                <a:srgbClr val="37005B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80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Эйнштейн </a:t>
            </a:r>
            <a:r>
              <a:rPr lang="ru-RU" sz="8000" dirty="0">
                <a:solidFill>
                  <a:srgbClr val="191919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80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dirty="0">
                <a:solidFill>
                  <a:srgbClr val="191919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объединил пространство и время, объявил его относительным, множественным, </a:t>
            </a:r>
            <a:r>
              <a:rPr lang="ru-RU" sz="8000" dirty="0" err="1">
                <a:solidFill>
                  <a:srgbClr val="191919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т.е</a:t>
            </a:r>
            <a:r>
              <a:rPr lang="ru-RU" sz="8000" dirty="0">
                <a:solidFill>
                  <a:srgbClr val="191919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для каждого свое «местное время», которое зависит от скорости движения; отрицает единое мировое время;</a:t>
            </a:r>
            <a:r>
              <a:rPr kumimoji="0" lang="ru-RU" sz="80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природа времени, ее смысл, качественные стороны времени неопределенны, как и в классической физике; ввел в описание человека. Теория относительности </a:t>
            </a:r>
            <a:r>
              <a:rPr lang="ru-RU" sz="8000" dirty="0">
                <a:solidFill>
                  <a:srgbClr val="191919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Эйнштейна является умозрительной. (Наука не может основываться на «мысленных опытах»)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37005B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Аксенов «В.И. Вернадский О природе времени и пространства»</a:t>
            </a:r>
            <a:endParaRPr lang="ru-RU" sz="8000" dirty="0">
              <a:solidFill>
                <a:srgbClr val="37005B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5000" dirty="0">
                <a:solidFill>
                  <a:srgbClr val="191919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В.И. Вернадский </a:t>
            </a:r>
            <a:r>
              <a:rPr lang="ru-RU" sz="8000" b="1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8000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создает теории пространства-времени, описывает его как эмпирический факт нашей планеты. Пространство-время биологическое, живое. Жизнь впервые, как явление введено в научное строение Космоса наравне с материей и энергией. К пространству-времени Вернадского нельзя применить концепции Ньютона и Эйнштейна. </a:t>
            </a:r>
            <a:r>
              <a:rPr kumimoji="0" lang="ru-RU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Пространство-время есть реальное явление, а не свойства нашего ума. Свойства пространства-времени должны изучаться как обычное явление окружающей среды. Пространство и Время являются инструментами или научной методологией описания реальных естественных тел природы (</a:t>
            </a:r>
            <a:r>
              <a:rPr kumimoji="0" lang="ru-RU" sz="8000" i="0" u="none" strike="noStrike" kern="1200" cap="none" spc="0" normalizeH="0" baseline="0" noProof="0" dirty="0">
                <a:ln>
                  <a:noFill/>
                </a:ln>
                <a:solidFill>
                  <a:srgbClr val="37005B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через явление симметрии и геометрии пространства</a:t>
            </a:r>
            <a:r>
              <a:rPr kumimoji="0" lang="ru-RU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kumimoji="0" lang="ru-RU" sz="80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Живое вещество придает пространственно-временную определенность неживой природе. Создана единая научная картина мира. Преодолен дуализм косной и живой материи. </a:t>
            </a:r>
            <a:r>
              <a:rPr lang="ru-RU" sz="8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37005B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Аксенов «В.И. Вернадский О природе времени и пространства»</a:t>
            </a:r>
          </a:p>
          <a:p>
            <a:pPr marL="0" indent="0" algn="just">
              <a:buNone/>
            </a:pPr>
            <a:r>
              <a:rPr lang="ru-RU" sz="2600" b="1" dirty="0">
                <a:solidFill>
                  <a:srgbClr val="191919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B988A8F-64AC-CD2C-4D64-FB2A82A7D4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89" y="6169092"/>
            <a:ext cx="5958273" cy="5919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25EA98-538B-046F-8890-30CD5E2885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110" y="6169654"/>
            <a:ext cx="5962405" cy="59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22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71">
        <p:split orient="vert"/>
      </p:transition>
    </mc:Choice>
    <mc:Fallback xmlns="">
      <p:transition spd="slow" advTm="8571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F9035890-6603-648B-360D-060E206BB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77" y="128729"/>
            <a:ext cx="12029242" cy="723530"/>
          </a:xfrm>
          <a:solidFill>
            <a:srgbClr val="00B0F0"/>
          </a:solidFill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solidFill>
                  <a:srgbClr val="7030A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В.И. Вернадский «Человек совершил огромную ошибку когда возомнил, что может отделить себя от природы, и не считаться с ее законами»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127568C-653D-3D71-288C-5AB449898F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071" y="923279"/>
            <a:ext cx="7031118" cy="488272"/>
          </a:xfrm>
          <a:solidFill>
            <a:srgbClr val="76E3FF"/>
          </a:solidFill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логика нового описательного естествознания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5CCFAE74-2418-4B5E-1BC1-0519E7D1C6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071" y="1447059"/>
            <a:ext cx="7031117" cy="5282212"/>
          </a:xfrm>
          <a:solidFill>
            <a:srgbClr val="7CEB99"/>
          </a:solid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исходит из логики понятий-вещей, в духе Демокрита, где вещью является естественное тело, существующее в природе, которое имеет точные границы и значение; построена на эмпирических обобщениях.</a:t>
            </a:r>
          </a:p>
          <a:p>
            <a:pPr marL="0" indent="0" algn="just">
              <a:buNone/>
            </a:pPr>
            <a:r>
              <a:rPr lang="ru-RU" sz="1800" b="1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Эмпирическое обобщение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вытекает из фактов наблюдения, </a:t>
            </a:r>
            <a:r>
              <a:rPr lang="ru-RU" sz="1800" b="1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 пространства-времени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реального естественного тела, опирается на факты, а не слова или понятия его обозначающего; </a:t>
            </a:r>
            <a:r>
              <a:rPr lang="ru-RU" sz="1800" b="1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на аксиомах и не содержит никаких допущений;  </a:t>
            </a:r>
            <a:r>
              <a:rPr lang="ru-RU" sz="1800" b="1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имеет ни одного факта, противоречащего обобщению.</a:t>
            </a:r>
          </a:p>
          <a:p>
            <a:pPr marL="0" indent="0" algn="just">
              <a:buNone/>
            </a:pPr>
            <a:r>
              <a:rPr lang="ru-RU" sz="1800" b="1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Эмпирическое обобщение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научный тезис, правильно упаковывающий огромные пласты фактов уже добытые наукой. Адекватность упаковки доказывается не логически, а исторически, в ходе научного движения, подтверждаясь с каждым новым открытием, и потому само по себе не требует отдельного доказательства. Опирается на факты, индуктивным путем собранные, не выходит за их пределы и не заботится о согласии или о несогласии полученного вывода с другими существующими представлениями о природе.  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9A4F7F41-AD87-EB8B-7774-0126E54EC7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4390" y="923282"/>
            <a:ext cx="4991080" cy="488269"/>
          </a:xfrm>
          <a:solidFill>
            <a:srgbClr val="FFFF00"/>
          </a:solidFill>
          <a:ln>
            <a:solidFill>
              <a:schemeClr val="accent1"/>
            </a:solidFill>
          </a:ln>
        </p:spPr>
        <p:txBody>
          <a:bodyPr>
            <a:normAutofit fontScale="25000" lnSpcReduction="20000"/>
          </a:bodyPr>
          <a:lstStyle/>
          <a:p>
            <a:pPr algn="ctr"/>
            <a:endParaRPr lang="ru-RU" dirty="0"/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12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12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Эмпирические обобщения В.И. Вернадского, положенные в основу нового естествознания.</a:t>
            </a:r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F0F15D92-1E0F-E0B1-94A2-BF5539E0A3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094390" y="1447059"/>
            <a:ext cx="5023628" cy="5282212"/>
          </a:xfrm>
          <a:solidFill>
            <a:srgbClr val="7CEB99"/>
          </a:soli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dirty="0">
                <a:solidFill>
                  <a:srgbClr val="37005B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Биологическое пространство-время единственно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(является фоном длительности для всей Вселенной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just">
              <a:buNone/>
            </a:pPr>
            <a:r>
              <a:rPr lang="ru-RU" sz="1600" b="1" dirty="0">
                <a:solidFill>
                  <a:srgbClr val="37005B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«Жизнь вечна, поскольку вечен космос, и передавалась всегда биогенезом»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(Принцип Редди- «все живое из живого»- живое вещество не может сформироваться вне организма из неживой материи, подобный запрет носит фундаментальный характер; нет ни одного факта, указывающего на зарождение жизни на Земле в некую геологическую эпоху, все факты свидетельствуют, говорит Вернадский, что живое вещество было всегда)</a:t>
            </a:r>
          </a:p>
          <a:p>
            <a:pPr marL="0" indent="0" algn="just">
              <a:buNone/>
            </a:pPr>
            <a:r>
              <a:rPr lang="ru-RU" sz="1600" b="1" dirty="0">
                <a:solidFill>
                  <a:srgbClr val="37005B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«Между симметрией косных и естественных тел и явлений и живых организмов существует резкое различие без всяких переходов и исключений»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(Диссимметрия живого вещества – особе состояние пространства, открытое Луи Пастером;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диссимметрия живого, как состояния пространства и однонаправленность времени накладывают два непереходимых запрета на «выращивание жизни в пробирке»,- мы не можем произвольно запустить время в обратном направлении и изменить характер пространства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Аксенов «В.И. Вернадский О природе времени и пространства»</a:t>
            </a: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72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778">
        <p:split orient="vert"/>
      </p:transition>
    </mc:Choice>
    <mc:Fallback xmlns="">
      <p:transition spd="slow" advTm="6778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D23B62-6700-D916-EDEB-50ED2577C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11" y="143436"/>
            <a:ext cx="11932023" cy="941294"/>
          </a:xfrm>
          <a:solidFill>
            <a:srgbClr val="00B050"/>
          </a:solidFill>
        </p:spPr>
        <p:txBody>
          <a:bodyPr>
            <a:normAutofit/>
          </a:bodyPr>
          <a:lstStyle/>
          <a:p>
            <a:pPr algn="just"/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В.И. Вернадский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«Истина, не дается человеку, как последовательный вывод из ряда научных умозаключений. Она приходит внелогическим путем. Истина «не думается», она переживается всем существом, всей душой, всем мучительством личной жизни».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lang="ru-RU" sz="28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96172E1-430F-DEEC-B112-19C3136536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612" y="1174377"/>
            <a:ext cx="5898963" cy="439270"/>
          </a:xfrm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Единая научная картина мира </a:t>
            </a: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В.И. Вернадского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F2B205C-E0D5-34D6-6C3A-B606F597BC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8612" y="1703295"/>
            <a:ext cx="5898963" cy="4527176"/>
          </a:xfrm>
          <a:solidFill>
            <a:srgbClr val="FFFF00"/>
          </a:solidFill>
        </p:spPr>
        <p:txBody>
          <a:bodyPr>
            <a:normAutofit fontScale="85000" lnSpcReduction="1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Создана, как эмпирическое обобщение, вытекающее из описания реального пространства - времени естественных природных тел. 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Эмпирическая геоцентрическая модель космоса содержит 11 планетных геологических оболочек, в которой биосфера изображается закономерной геосферой Земли, являясь необходимым элементом мироздания. В этой модели отсутствуют гипотезы или догадки, но только бесспорные факты. Принципиально отличается от механической картины мира. Прежняя картина мира становится частным случаем новой.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Жизнь, как космическое явление, представлена наравне с материей и энергией, как равноценное и неустранимое явление природы. Биологическое пространство-время имеет всеобщий характер. Имеет не только биологическое и геологическое значение, но и космическое значение, выражающееся в  геологической вечности живого вещества. Жизнь вечна, поскольку вечен космос, и передавалась всегда биогенезом.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Пространство-время не есть свойства нашего ума. Являются категориями описания естественных природных тел, свойства пространства-времени должны изучаться как обычное явление окружающей среды.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35309A4-7E51-9367-E1F4-A4F0B0075D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42210" y="1093408"/>
            <a:ext cx="6095810" cy="515474"/>
          </a:xfrm>
          <a:solidFill>
            <a:srgbClr val="FFFF00"/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Качественные и количественные свойства пространства-времени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42BDCC8-F501-0002-F569-55BD949E17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42211" y="1698529"/>
            <a:ext cx="6095811" cy="4527176"/>
          </a:xfrm>
          <a:solidFill>
            <a:srgbClr val="FFFF00"/>
          </a:solidFill>
        </p:spPr>
        <p:txBody>
          <a:bodyPr>
            <a:normAutofit fontScale="85000" lnSpcReduction="1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9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Качественные свойства времени</a:t>
            </a:r>
            <a:r>
              <a:rPr kumimoji="0" lang="ru-RU" sz="19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1)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необратимость;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2)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единство вчера-сегодня-завтра (однонаправленность); 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3) </a:t>
            </a:r>
            <a:r>
              <a:rPr kumimoji="0" lang="ru-RU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ассимметрия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времени (его спиральность)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9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Количественные свойства времени:</a:t>
            </a:r>
            <a:r>
              <a:rPr kumimoji="0" lang="ru-RU" sz="1900" b="1" i="0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1) </a:t>
            </a:r>
            <a:r>
              <a:rPr kumimoji="0" lang="ru-RU" sz="1900" i="0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дление</a:t>
            </a:r>
            <a:r>
              <a:rPr lang="ru-RU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</a:t>
            </a:r>
            <a:r>
              <a:rPr lang="ru-RU" sz="1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дления</a:t>
            </a:r>
            <a:r>
              <a:rPr lang="ru-RU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есть интервал между двумя последовательными поколениями; </a:t>
            </a:r>
            <a:r>
              <a:rPr lang="ru-RU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единиц (мощность биологического времени), по длительности равно геологическому.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9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Качественные свойства пространства:</a:t>
            </a:r>
            <a:r>
              <a:rPr kumimoji="0" lang="ru-RU" sz="1900" b="1" i="0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1)</a:t>
            </a:r>
            <a:r>
              <a:rPr kumimoji="0" lang="ru-RU" sz="1900" i="0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неоднородность; </a:t>
            </a:r>
            <a:r>
              <a:rPr kumimoji="0" lang="ru-RU" sz="1900" b="1" i="0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2) </a:t>
            </a:r>
            <a:r>
              <a:rPr kumimoji="0" lang="ru-RU" sz="1900" i="0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диссимметрия;3)состояние пространства геометрическое свойство 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9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Количественные свойства пространства:</a:t>
            </a:r>
            <a:r>
              <a:rPr kumimoji="0" lang="ru-RU" sz="1900" b="1" i="0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1)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неделимые жизни;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2)</a:t>
            </a:r>
            <a:r>
              <a:rPr kumimoji="0" lang="ru-RU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энантиоморфность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или полярность векторов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37005B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Идея вечности жизни в школе не обсуждается. Умозрительная «эволюционная схема» начиная с теории Большого Взрыва, спонтанного «происхождения атомов», молекул, горных пород, образование безжизненной солнечной системы и Земли, должна быть убрана из школьных учебников, </a:t>
            </a:r>
            <a:r>
              <a:rPr lang="ru-RU" sz="19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kumimoji="0" lang="ru-RU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37005B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37005B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же как и  случайное происхождение живого вещества из косного, как не имеющие  никаких подтверждающих фактов.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900" dirty="0">
                <a:solidFill>
                  <a:srgbClr val="37005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7005B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Аксенов «В.И. Вернадский О природе времени и пространства»</a:t>
            </a:r>
            <a:r>
              <a:rPr lang="ru-RU" sz="1900" dirty="0">
                <a:solidFill>
                  <a:srgbClr val="37005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900" dirty="0">
              <a:solidFill>
                <a:srgbClr val="37005B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1958E0-E07C-2A47-A9E5-73F9F2EA17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11" y="6282818"/>
            <a:ext cx="5943598" cy="5182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012C0F3-DF96-E530-A54F-2147FEDCB7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2209" y="6282817"/>
            <a:ext cx="6095810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91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90"/>
    </mc:Choice>
    <mc:Fallback xmlns="">
      <p:transition spd="slow" advTm="669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DC0155-7ADB-4635-CC04-4E60E0B63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265" y="107577"/>
            <a:ext cx="11945470" cy="560760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«Экология и диалектика» </a:t>
            </a:r>
            <a:r>
              <a:rPr lang="ru-RU" sz="3600" b="1" dirty="0" err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Л.В.Тарасов</a:t>
            </a:r>
            <a:endParaRPr lang="ru-RU" sz="3600" b="1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B24CCEA-3AD5-C5B4-AAF6-83F41863B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3265" y="708212"/>
            <a:ext cx="5954805" cy="412376"/>
          </a:xfrm>
          <a:solidFill>
            <a:srgbClr val="00B0F0"/>
          </a:solidFill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Динамические теории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8295CF5-B3AE-6600-F0B2-F1CE1AE89B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3436" y="1160463"/>
            <a:ext cx="5912222" cy="5078972"/>
          </a:xfrm>
          <a:solidFill>
            <a:srgbClr val="61D4FF"/>
          </a:solidFill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1900" dirty="0">
                <a:highlight>
                  <a:srgbClr val="7CEB99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«Подчиняются однозначным (динамическим) закономерностям. Состояние физического объекта (системы) однозначно определяется заданием точных значений тех или иных величин. Все величины определяющие состояние системы, являются непрерывными функциями пространственных координат и времени.</a:t>
            </a:r>
          </a:p>
          <a:p>
            <a:pPr marL="0" indent="0" algn="just">
              <a:buNone/>
            </a:pPr>
            <a:r>
              <a:rPr lang="ru-RU" sz="19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Представляют собой первый, низший этап в процессе познания окружающего нас мира.</a:t>
            </a:r>
          </a:p>
          <a:p>
            <a:pPr marL="0" indent="0" algn="just">
              <a:buNone/>
            </a:pPr>
            <a:r>
              <a:rPr lang="ru-RU" sz="19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о фундаментальности динамических закономерностей, равно как и механический подход к законам природы – это вчерашний день науки» </a:t>
            </a:r>
            <a:r>
              <a:rPr lang="ru-RU" sz="1900" b="1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Л.В. Тарасов</a:t>
            </a:r>
          </a:p>
          <a:p>
            <a:pPr marL="0" indent="0" algn="just">
              <a:buNone/>
            </a:pPr>
            <a:r>
              <a:rPr lang="ru-RU" sz="1900" dirty="0">
                <a:highlight>
                  <a:srgbClr val="7CEB99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Абсолютизация механистического мышления не рефлексируется. Привычка видеть во всем однозначные причинно-следственные связи приводит к искажению действительности, оторванности от жизни, к желанию перенести механические модели на живое. </a:t>
            </a:r>
            <a:r>
              <a:rPr lang="ru-RU" sz="19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Мы начинаем полагать, что изменяя внешние условия, экономику, политику, социальный строй, мы можем изменить мир.</a:t>
            </a:r>
          </a:p>
          <a:p>
            <a:pPr marL="0" indent="0" algn="just">
              <a:buNone/>
            </a:pPr>
            <a:r>
              <a:rPr lang="ru-RU" sz="19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В 1963 году С. Лем писал: «Человек не может изменить мир, не изменяя самого себя. Можно делать первые шаги на каком то пути и прикидываться, будто не знаешь куда он ведет. Но это не лучшая из мыслительных стратегий».</a:t>
            </a:r>
          </a:p>
          <a:p>
            <a:pPr marL="0" indent="0" algn="just">
              <a:buNone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Ограниченность рационализированного восприятия и мировоззрения наукой не рефлексируется. Мировоззрение нового поколения формируется под сильным давлением науки с ее редукционизмом и детерминизмом.</a:t>
            </a:r>
          </a:p>
          <a:p>
            <a:pPr marL="0" indent="0" algn="just">
              <a:buNone/>
            </a:pPr>
            <a:endParaRPr lang="ru-RU" sz="2000" dirty="0">
              <a:solidFill>
                <a:srgbClr val="191919"/>
              </a:solidFill>
              <a:highlight>
                <a:srgbClr val="7CEB99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76FAF26-764A-651F-5350-2116D7332F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52029" y="708212"/>
            <a:ext cx="5916706" cy="412376"/>
          </a:xfrm>
          <a:solidFill>
            <a:srgbClr val="00B0F0"/>
          </a:solidFill>
        </p:spPr>
        <p:txBody>
          <a:bodyPr>
            <a:normAutofit lnSpcReduction="1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Статистические теории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F47C36B-F1B3-F344-0249-63865FD7A4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36344" y="1160463"/>
            <a:ext cx="5948078" cy="5078972"/>
          </a:xfrm>
          <a:solidFill>
            <a:srgbClr val="61D4FF"/>
          </a:solidFill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2000" dirty="0">
                <a:highlight>
                  <a:srgbClr val="7CEB99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«Основаны на вероятностных (статистических) закономерностях. Состояние задается не значениями физических величин, а законами распределения, которые дают вероятности того, что рассматриваемые величины принимают те или иные значения. Сами величины являются случайными – они не принимают определенных значений в заданных условиях.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</a:t>
            </a:r>
            <a:r>
              <a:rPr lang="ru-RU" sz="20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фундаментальными</a:t>
            </a:r>
            <a:r>
              <a:rPr lang="ru-RU" sz="2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, глубже выражают объективные причинно-следственные связи в природе, являются более высоким этапом познания».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Л.В. Тарасов</a:t>
            </a:r>
            <a:endParaRPr lang="ru-RU" sz="20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solidFill>
                  <a:srgbClr val="191919"/>
                </a:solidFill>
                <a:highlight>
                  <a:srgbClr val="7CEB99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– наука о природе. Вся природа пронизана диалектикой. Через пары противоположностей мы познаем мир.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rgbClr val="191919"/>
                </a:solidFill>
                <a:highlight>
                  <a:srgbClr val="7CEB99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Диалектика необходимого и случайного, симметрии и асимметрии составляют методологию современной науки,  должны войти в школьную программу, стать основой развития диалектического, и далее </a:t>
            </a:r>
            <a:r>
              <a:rPr lang="ru-RU" sz="2000" dirty="0" err="1">
                <a:solidFill>
                  <a:srgbClr val="191919"/>
                </a:solidFill>
                <a:highlight>
                  <a:srgbClr val="7CEB99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триалектического</a:t>
            </a:r>
            <a:r>
              <a:rPr lang="ru-RU" sz="2000" dirty="0">
                <a:solidFill>
                  <a:srgbClr val="191919"/>
                </a:solidFill>
                <a:highlight>
                  <a:srgbClr val="7CEB99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и т.д. мышления.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Наука  должна стать красивой, беспредельной, многозначной, в которой человек сам становится инструментом познания, настолько совершенным, насколько совершенным является он сам.</a:t>
            </a:r>
          </a:p>
          <a:p>
            <a:pPr marL="0" indent="0" algn="just">
              <a:buNone/>
            </a:pPr>
            <a:endParaRPr lang="ru-RU" sz="20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556CC4F-8500-89D3-C130-F6D68F5DBE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35" y="6320119"/>
            <a:ext cx="5954804" cy="45225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3B87D6F-627B-E978-207B-520C7D752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8070" y="6320119"/>
            <a:ext cx="6006352" cy="452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82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73"/>
    </mc:Choice>
    <mc:Fallback xmlns="">
      <p:transition spd="slow" advTm="8173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58F354-32E6-F138-F11C-A4CD01B27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642" y="117695"/>
            <a:ext cx="11950574" cy="864607"/>
          </a:xfrm>
          <a:solidFill>
            <a:srgbClr val="76E3FF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может быть прекраснее мысли – как основы мироздания и нашего существования» Е.И. Рерих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73F7DB1-8C42-C5B3-9B06-8F14DE204F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8642" y="1081889"/>
            <a:ext cx="4762121" cy="547735"/>
          </a:xfrm>
          <a:solidFill>
            <a:srgbClr val="FFFF00"/>
          </a:solidFill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Ступени усвоения великого значения творческой мысли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EF1506E-5245-BDF2-FA7B-2796881329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8643" y="1712197"/>
            <a:ext cx="4762121" cy="4159686"/>
          </a:xfrm>
          <a:solidFill>
            <a:srgbClr val="FFFF00"/>
          </a:solidFill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ru-RU" sz="2000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Елена Рерих  писала о развитии мышления: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ступень </a:t>
            </a:r>
            <a:r>
              <a:rPr kumimoji="0" lang="ru-RU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</a:t>
            </a: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открытие сознания</a:t>
            </a:r>
            <a:r>
              <a:rPr kumimoji="0" lang="ru-RU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освобождение его от всех предрассудков, всех предвзятых и навязчивых понятий.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 </a:t>
            </a: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ступень </a:t>
            </a:r>
            <a:r>
              <a:rPr kumimoji="0" lang="ru-RU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</a:t>
            </a: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расширение сознания</a:t>
            </a:r>
            <a:r>
              <a:rPr kumimoji="0" lang="ru-RU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 </a:t>
            </a: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ступень </a:t>
            </a:r>
            <a:r>
              <a:rPr kumimoji="0" lang="ru-RU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</a:t>
            </a: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развитие своей мысли</a:t>
            </a:r>
            <a:r>
              <a:rPr kumimoji="0" lang="ru-RU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своего творчества</a:t>
            </a:r>
            <a:endParaRPr lang="ru-RU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8000" b="1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Напутствие ученику: </a:t>
            </a:r>
          </a:p>
          <a:p>
            <a:pPr marL="0" indent="0" algn="ctr">
              <a:buNone/>
            </a:pPr>
            <a:r>
              <a:rPr lang="ru-RU" sz="8000" b="1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Иди путем Любви, путем Красоты, путем Знания и Сердце пусть утвердит.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E18A636-77BF-7162-3ED0-AC34BC090B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988459" y="1064874"/>
            <a:ext cx="7070757" cy="564750"/>
          </a:xfrm>
          <a:solidFill>
            <a:srgbClr val="FFFF00"/>
          </a:solidFill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мышления от диалектики к синтезу</a:t>
            </a:r>
            <a:r>
              <a:rPr lang="ru-RU" sz="3200" dirty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488A0B6-0042-1F40-D266-703DA08CC4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2600" y="1712196"/>
            <a:ext cx="7070757" cy="4572064"/>
          </a:xfrm>
          <a:solidFill>
            <a:srgbClr val="FFFF00"/>
          </a:solid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развивать то, к чему относишься небрежно и безответственно. Необходимо осознать значение мысли как поступка.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Утончение мысли и развитие мышления невозможно без воспитания сердца, без устремления его к прекрасному.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Внутреннее развитие  ребенка не должно подменяться внешним, (изучением предметов, и т.д.).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избежания противопоставления учителя - ученику,  предмета – ученику и т.д. необходимо поменять  местами цель и средства образования: цель – развитие мышления, средствами являются изучаемые предметы. Ученик должен видеть результаты развития своего мышления, основой развития которого является память, внимательность, наблюдательность, умение сосредотачиваться,  умение рождать свои мысли, обобщать и т.д.  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rgbClr val="3700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пространство пустое, время линейное, и являются внешними по отношению  к нам, то как можно отвечать за то, что происходит вне нас.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268134D-A273-8EB8-1263-42C1E1DD83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42" y="5935636"/>
            <a:ext cx="4762121" cy="86460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B06ACE1-3A31-CB6A-8056-2E06B9A284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2600" y="6355532"/>
            <a:ext cx="7070756" cy="444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37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9054">
        <p:split orient="vert"/>
      </p:transition>
    </mc:Choice>
    <mc:Fallback xmlns="">
      <p:transition spd="slow" advTm="9054">
        <p:split orient="vert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4357</TotalTime>
  <Words>2872</Words>
  <Application>Microsoft Office PowerPoint</Application>
  <PresentationFormat>Широкоэкранный</PresentationFormat>
  <Paragraphs>188</Paragraphs>
  <Slides>13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«Роль диалектического мышления в формировании единой картины мира в школьном образовании»</vt:lpstr>
      <vt:lpstr>                              ТРИЕДИНАЯ ЗАДАЧА ОБРАЗОВАНИЯ «Все есть число и гармония» Пифагор «Вселенная и человек состоят из треугольников»  Платон </vt:lpstr>
      <vt:lpstr>«Завет новый даю Вам - гармония Жизни»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Учение Живой Этики</vt:lpstr>
      <vt:lpstr>Двойственность реального мира выражает  диалектику Природы Космоса и Человека. </vt:lpstr>
      <vt:lpstr>Пространство и Время категории нашего мироощущения,  отношения к которым мы должны изменить, и это отношение положить в основание наших действий.</vt:lpstr>
      <vt:lpstr>В.И. Вернадский «Человек совершил огромную ошибку когда возомнил, что может отделить себя от природы, и не считаться с ее законами»</vt:lpstr>
      <vt:lpstr>В.И. Вернадский «Истина, не дается человеку, как последовательный вывод из ряда научных умозаключений. Она приходит внелогическим путем. Истина «не думается», она переживается всем существом, всей душой, всем мучительством личной жизни». </vt:lpstr>
      <vt:lpstr>Модель «Экология и диалектика» Л.В.Тарасов</vt:lpstr>
      <vt:lpstr>«Что может быть прекраснее мысли – как основы мироздания и нашего существования» Е.И. Рерих</vt:lpstr>
      <vt:lpstr>Красота поляризует наше сознание на </vt:lpstr>
      <vt:lpstr>Современное школьное образование.</vt:lpstr>
      <vt:lpstr>Пространство-время через живое, выявляет свои качества. </vt:lpstr>
      <vt:lpstr>Вопросы с которыми необходимо знакомить школьников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Butin</dc:creator>
  <cp:lastModifiedBy>Butin</cp:lastModifiedBy>
  <cp:revision>73</cp:revision>
  <dcterms:created xsi:type="dcterms:W3CDTF">2026-03-21T19:45:44Z</dcterms:created>
  <dcterms:modified xsi:type="dcterms:W3CDTF">2026-05-24T15:40:20Z</dcterms:modified>
</cp:coreProperties>
</file>