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y="9144000" cx="16256000"/>
  <p:notesSz cx="9144000" cy="16256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7" roundtripDataSignature="AMtx7miE8g6kuLxJGwV1epYEIlMLq35D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customschemas.google.com/relationships/presentationmetadata" Target="metadata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" name="Google Shape;1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8" name="Google Shape;508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6" name="Google Shape;566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7" name="Google Shape;567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7" name="Google Shape;64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" name="Google Shape;3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5" name="Google Shape;175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PTIST_MASTER">
  <p:cSld name="PPTIST_MASTER">
    <p:bg>
      <p:bgPr>
        <a:solidFill>
          <a:srgbClr val="FFFFFF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static.tildacdn.com/72d43310ed49e9bfc8d0f5ca52ff3bb4d56a8900.jpg" id="17" name="Google Shape;1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6256000" cy="9144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18" name="Google Shape;18;p1"/>
          <p:cNvSpPr/>
          <p:nvPr/>
        </p:nvSpPr>
        <p:spPr>
          <a:xfrm>
            <a:off x="0" y="75"/>
            <a:ext cx="16256000" cy="9144000"/>
          </a:xfrm>
          <a:custGeom>
            <a:rect b="b" l="l" r="r" t="t"/>
            <a:pathLst>
              <a:path extrusionOk="0" h="9144000" w="16256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5F6B">
                  <a:alpha val="94901"/>
                </a:srgbClr>
              </a:gs>
              <a:gs pos="50000">
                <a:srgbClr val="005F6B">
                  <a:alpha val="8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0"/>
          </a:gra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" name="Google Shape;19;p1"/>
          <p:cNvSpPr/>
          <p:nvPr/>
        </p:nvSpPr>
        <p:spPr>
          <a:xfrm>
            <a:off x="508000" y="1282700"/>
            <a:ext cx="3619500" cy="558800"/>
          </a:xfrm>
          <a:custGeom>
            <a:rect b="b" l="l" r="r" t="t"/>
            <a:pathLst>
              <a:path extrusionOk="0" h="558800" w="3619500">
                <a:moveTo>
                  <a:pt x="279400" y="0"/>
                </a:moveTo>
                <a:lnTo>
                  <a:pt x="3340100" y="0"/>
                </a:lnTo>
                <a:cubicBezTo>
                  <a:pt x="3494305" y="0"/>
                  <a:pt x="3619500" y="125195"/>
                  <a:pt x="3619500" y="279400"/>
                </a:cubicBezTo>
                <a:lnTo>
                  <a:pt x="3619500" y="279400"/>
                </a:lnTo>
                <a:cubicBezTo>
                  <a:pt x="3619500" y="433605"/>
                  <a:pt x="3494305" y="558800"/>
                  <a:pt x="3340100" y="558800"/>
                </a:cubicBezTo>
                <a:lnTo>
                  <a:pt x="279400" y="558800"/>
                </a:lnTo>
                <a:cubicBezTo>
                  <a:pt x="125195" y="558800"/>
                  <a:pt x="0" y="433605"/>
                  <a:pt x="0" y="279400"/>
                </a:cubicBezTo>
                <a:lnTo>
                  <a:pt x="0" y="279400"/>
                </a:lnTo>
                <a:cubicBezTo>
                  <a:pt x="0" y="125195"/>
                  <a:pt x="125195" y="0"/>
                  <a:pt x="2794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1"/>
          <p:cNvSpPr/>
          <p:nvPr/>
        </p:nvSpPr>
        <p:spPr>
          <a:xfrm>
            <a:off x="508000" y="1282700"/>
            <a:ext cx="37338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1600" lIns="254000" spcFirstLastPara="1" rIns="254000" wrap="square" tIns="10160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Практическое руководство</a:t>
            </a:r>
            <a:endParaRPr b="0" i="0" sz="1600" u="none" cap="none" strike="noStrike"/>
          </a:p>
        </p:txBody>
      </p:sp>
      <p:sp>
        <p:nvSpPr>
          <p:cNvPr id="21" name="Google Shape;21;p1"/>
          <p:cNvSpPr/>
          <p:nvPr/>
        </p:nvSpPr>
        <p:spPr>
          <a:xfrm>
            <a:off x="508000" y="2247900"/>
            <a:ext cx="8623300" cy="3352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Обучение детей</a:t>
            </a:r>
            <a:endParaRPr b="0" i="0" sz="1600" u="none" cap="none" strike="noStrike"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плаванию</a:t>
            </a:r>
            <a:endParaRPr b="0" i="0" sz="1600" u="none" cap="none" strike="noStrike"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8000" u="none" cap="none" strike="noStrike">
                <a:solidFill>
                  <a:srgbClr val="FF8C42"/>
                </a:solidFill>
                <a:latin typeface="Arial"/>
                <a:ea typeface="Arial"/>
                <a:cs typeface="Arial"/>
                <a:sym typeface="Arial"/>
              </a:rPr>
              <a:t>с 7 лет</a:t>
            </a:r>
            <a:endParaRPr b="0" i="0" sz="1600" u="none" cap="none" strike="noStrike"/>
          </a:p>
        </p:txBody>
      </p:sp>
      <p:sp>
        <p:nvSpPr>
          <p:cNvPr id="22" name="Google Shape;22;p1"/>
          <p:cNvSpPr/>
          <p:nvPr/>
        </p:nvSpPr>
        <p:spPr>
          <a:xfrm>
            <a:off x="508000" y="6007100"/>
            <a:ext cx="7772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Полное руководство для родителей и тренеров: от первых шагов до уверенного пловца</a:t>
            </a:r>
            <a:endParaRPr b="0" i="0" sz="1600" u="none" cap="none" strike="noStrike"/>
          </a:p>
        </p:txBody>
      </p:sp>
      <p:sp>
        <p:nvSpPr>
          <p:cNvPr id="23" name="Google Shape;23;p1"/>
          <p:cNvSpPr/>
          <p:nvPr/>
        </p:nvSpPr>
        <p:spPr>
          <a:xfrm>
            <a:off x="508000" y="7531100"/>
            <a:ext cx="381000" cy="304800"/>
          </a:xfrm>
          <a:custGeom>
            <a:rect b="b" l="l" r="r" t="t"/>
            <a:pathLst>
              <a:path extrusionOk="0" h="304800" w="381000">
                <a:moveTo>
                  <a:pt x="222945" y="241518"/>
                </a:moveTo>
                <a:cubicBezTo>
                  <a:pt x="245805" y="224254"/>
                  <a:pt x="276820" y="224254"/>
                  <a:pt x="299740" y="241518"/>
                </a:cubicBezTo>
                <a:cubicBezTo>
                  <a:pt x="309801" y="249079"/>
                  <a:pt x="319326" y="254318"/>
                  <a:pt x="328196" y="256163"/>
                </a:cubicBezTo>
                <a:cubicBezTo>
                  <a:pt x="336352" y="257830"/>
                  <a:pt x="344507" y="256699"/>
                  <a:pt x="353377" y="250031"/>
                </a:cubicBezTo>
                <a:cubicBezTo>
                  <a:pt x="359688" y="245269"/>
                  <a:pt x="368617" y="246519"/>
                  <a:pt x="373380" y="252829"/>
                </a:cubicBezTo>
                <a:cubicBezTo>
                  <a:pt x="378142" y="259140"/>
                  <a:pt x="376833" y="268129"/>
                  <a:pt x="370522" y="272832"/>
                </a:cubicBezTo>
                <a:cubicBezTo>
                  <a:pt x="354806" y="284678"/>
                  <a:pt x="338257" y="287357"/>
                  <a:pt x="322481" y="284202"/>
                </a:cubicBezTo>
                <a:cubicBezTo>
                  <a:pt x="307419" y="281166"/>
                  <a:pt x="293846" y="272951"/>
                  <a:pt x="282476" y="264378"/>
                </a:cubicBezTo>
                <a:cubicBezTo>
                  <a:pt x="269796" y="254794"/>
                  <a:pt x="252770" y="254794"/>
                  <a:pt x="240090" y="264378"/>
                </a:cubicBezTo>
                <a:cubicBezTo>
                  <a:pt x="225683" y="275273"/>
                  <a:pt x="208955" y="285750"/>
                  <a:pt x="190440" y="285750"/>
                </a:cubicBezTo>
                <a:cubicBezTo>
                  <a:pt x="171926" y="285750"/>
                  <a:pt x="155257" y="275213"/>
                  <a:pt x="140851" y="264378"/>
                </a:cubicBezTo>
                <a:cubicBezTo>
                  <a:pt x="128171" y="254794"/>
                  <a:pt x="111145" y="254794"/>
                  <a:pt x="98465" y="264378"/>
                </a:cubicBezTo>
                <a:cubicBezTo>
                  <a:pt x="84296" y="275034"/>
                  <a:pt x="66258" y="285512"/>
                  <a:pt x="46018" y="285393"/>
                </a:cubicBezTo>
                <a:cubicBezTo>
                  <a:pt x="33873" y="285333"/>
                  <a:pt x="21788" y="281404"/>
                  <a:pt x="10418" y="272832"/>
                </a:cubicBezTo>
                <a:cubicBezTo>
                  <a:pt x="4108" y="268069"/>
                  <a:pt x="2857" y="259140"/>
                  <a:pt x="7620" y="252829"/>
                </a:cubicBezTo>
                <a:cubicBezTo>
                  <a:pt x="12382" y="246519"/>
                  <a:pt x="21312" y="245269"/>
                  <a:pt x="27622" y="250031"/>
                </a:cubicBezTo>
                <a:cubicBezTo>
                  <a:pt x="34350" y="255091"/>
                  <a:pt x="40481" y="256818"/>
                  <a:pt x="46196" y="256877"/>
                </a:cubicBezTo>
                <a:cubicBezTo>
                  <a:pt x="56674" y="256937"/>
                  <a:pt x="68401" y="251281"/>
                  <a:pt x="81260" y="241578"/>
                </a:cubicBezTo>
                <a:cubicBezTo>
                  <a:pt x="104120" y="224314"/>
                  <a:pt x="135195" y="224314"/>
                  <a:pt x="158055" y="241578"/>
                </a:cubicBezTo>
                <a:cubicBezTo>
                  <a:pt x="172343" y="252353"/>
                  <a:pt x="182285" y="257235"/>
                  <a:pt x="190500" y="257235"/>
                </a:cubicBezTo>
                <a:cubicBezTo>
                  <a:pt x="198715" y="257235"/>
                  <a:pt x="208657" y="252353"/>
                  <a:pt x="222945" y="241578"/>
                </a:cubicBezTo>
                <a:close/>
                <a:moveTo>
                  <a:pt x="304681" y="19050"/>
                </a:moveTo>
                <a:cubicBezTo>
                  <a:pt x="333435" y="19050"/>
                  <a:pt x="357664" y="40481"/>
                  <a:pt x="361236" y="68997"/>
                </a:cubicBezTo>
                <a:lnTo>
                  <a:pt x="361831" y="73878"/>
                </a:lnTo>
                <a:cubicBezTo>
                  <a:pt x="363141" y="84296"/>
                  <a:pt x="355759" y="93821"/>
                  <a:pt x="345281" y="95131"/>
                </a:cubicBezTo>
                <a:cubicBezTo>
                  <a:pt x="334804" y="96441"/>
                  <a:pt x="325338" y="89059"/>
                  <a:pt x="324029" y="78581"/>
                </a:cubicBezTo>
                <a:lnTo>
                  <a:pt x="323433" y="73700"/>
                </a:lnTo>
                <a:cubicBezTo>
                  <a:pt x="322243" y="64234"/>
                  <a:pt x="314206" y="57150"/>
                  <a:pt x="304681" y="57150"/>
                </a:cubicBezTo>
                <a:cubicBezTo>
                  <a:pt x="294263" y="57150"/>
                  <a:pt x="285750" y="65603"/>
                  <a:pt x="285750" y="76081"/>
                </a:cubicBezTo>
                <a:lnTo>
                  <a:pt x="285750" y="202168"/>
                </a:lnTo>
                <a:cubicBezTo>
                  <a:pt x="271998" y="199132"/>
                  <a:pt x="259020" y="199549"/>
                  <a:pt x="247650" y="201930"/>
                </a:cubicBezTo>
                <a:lnTo>
                  <a:pt x="247650" y="171450"/>
                </a:lnTo>
                <a:lnTo>
                  <a:pt x="133350" y="171450"/>
                </a:lnTo>
                <a:lnTo>
                  <a:pt x="133350" y="200442"/>
                </a:lnTo>
                <a:cubicBezTo>
                  <a:pt x="130195" y="200144"/>
                  <a:pt x="126980" y="199965"/>
                  <a:pt x="123825" y="200025"/>
                </a:cubicBezTo>
                <a:cubicBezTo>
                  <a:pt x="114181" y="200085"/>
                  <a:pt x="104537" y="201632"/>
                  <a:pt x="95250" y="204788"/>
                </a:cubicBezTo>
                <a:lnTo>
                  <a:pt x="95250" y="76081"/>
                </a:lnTo>
                <a:cubicBezTo>
                  <a:pt x="95250" y="44589"/>
                  <a:pt x="120789" y="19050"/>
                  <a:pt x="152221" y="19050"/>
                </a:cubicBezTo>
                <a:cubicBezTo>
                  <a:pt x="180975" y="19050"/>
                  <a:pt x="205204" y="40481"/>
                  <a:pt x="208776" y="68997"/>
                </a:cubicBezTo>
                <a:lnTo>
                  <a:pt x="209371" y="73878"/>
                </a:lnTo>
                <a:cubicBezTo>
                  <a:pt x="210681" y="84296"/>
                  <a:pt x="203299" y="93821"/>
                  <a:pt x="192822" y="95131"/>
                </a:cubicBezTo>
                <a:cubicBezTo>
                  <a:pt x="182344" y="96441"/>
                  <a:pt x="172879" y="89059"/>
                  <a:pt x="171569" y="78581"/>
                </a:cubicBezTo>
                <a:lnTo>
                  <a:pt x="170974" y="73700"/>
                </a:lnTo>
                <a:cubicBezTo>
                  <a:pt x="169783" y="64234"/>
                  <a:pt x="161746" y="57150"/>
                  <a:pt x="152221" y="57150"/>
                </a:cubicBezTo>
                <a:cubicBezTo>
                  <a:pt x="141803" y="57150"/>
                  <a:pt x="133350" y="65603"/>
                  <a:pt x="133350" y="76081"/>
                </a:cubicBezTo>
                <a:lnTo>
                  <a:pt x="133350" y="133350"/>
                </a:lnTo>
                <a:lnTo>
                  <a:pt x="247650" y="133350"/>
                </a:lnTo>
                <a:lnTo>
                  <a:pt x="247650" y="76081"/>
                </a:lnTo>
                <a:cubicBezTo>
                  <a:pt x="247650" y="44589"/>
                  <a:pt x="273189" y="19050"/>
                  <a:pt x="304681" y="1905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1"/>
          <p:cNvSpPr/>
          <p:nvPr/>
        </p:nvSpPr>
        <p:spPr>
          <a:xfrm>
            <a:off x="1041400" y="7505700"/>
            <a:ext cx="1625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Безопасность</a:t>
            </a:r>
            <a:endParaRPr b="0" i="0" sz="1600" u="none" cap="none" strike="noStrike"/>
          </a:p>
        </p:txBody>
      </p:sp>
      <p:sp>
        <p:nvSpPr>
          <p:cNvPr id="25" name="Google Shape;25;p1"/>
          <p:cNvSpPr/>
          <p:nvPr/>
        </p:nvSpPr>
        <p:spPr>
          <a:xfrm>
            <a:off x="2974181" y="7531100"/>
            <a:ext cx="342900" cy="304800"/>
          </a:xfrm>
          <a:custGeom>
            <a:rect b="b" l="l" r="r" t="t"/>
            <a:pathLst>
              <a:path extrusionOk="0" h="304800" w="342900">
                <a:moveTo>
                  <a:pt x="28575" y="116562"/>
                </a:moveTo>
                <a:lnTo>
                  <a:pt x="153114" y="167819"/>
                </a:lnTo>
                <a:cubicBezTo>
                  <a:pt x="158948" y="170200"/>
                  <a:pt x="165140" y="171450"/>
                  <a:pt x="171450" y="171450"/>
                </a:cubicBezTo>
                <a:cubicBezTo>
                  <a:pt x="177760" y="171450"/>
                  <a:pt x="183952" y="170200"/>
                  <a:pt x="189786" y="167819"/>
                </a:cubicBezTo>
                <a:lnTo>
                  <a:pt x="334089" y="108406"/>
                </a:lnTo>
                <a:cubicBezTo>
                  <a:pt x="339447" y="106204"/>
                  <a:pt x="342900" y="101025"/>
                  <a:pt x="342900" y="95250"/>
                </a:cubicBezTo>
                <a:cubicBezTo>
                  <a:pt x="342900" y="89475"/>
                  <a:pt x="339447" y="84296"/>
                  <a:pt x="334089" y="82094"/>
                </a:cubicBezTo>
                <a:lnTo>
                  <a:pt x="189786" y="22681"/>
                </a:lnTo>
                <a:cubicBezTo>
                  <a:pt x="183952" y="20300"/>
                  <a:pt x="177760" y="19050"/>
                  <a:pt x="171450" y="19050"/>
                </a:cubicBezTo>
                <a:cubicBezTo>
                  <a:pt x="165140" y="19050"/>
                  <a:pt x="158948" y="20300"/>
                  <a:pt x="153114" y="22681"/>
                </a:cubicBezTo>
                <a:lnTo>
                  <a:pt x="8811" y="82094"/>
                </a:lnTo>
                <a:cubicBezTo>
                  <a:pt x="3453" y="84296"/>
                  <a:pt x="0" y="89475"/>
                  <a:pt x="0" y="95250"/>
                </a:cubicBezTo>
                <a:lnTo>
                  <a:pt x="0" y="271463"/>
                </a:lnTo>
                <a:cubicBezTo>
                  <a:pt x="0" y="279380"/>
                  <a:pt x="6370" y="285750"/>
                  <a:pt x="14288" y="285750"/>
                </a:cubicBezTo>
                <a:cubicBezTo>
                  <a:pt x="22205" y="285750"/>
                  <a:pt x="28575" y="279380"/>
                  <a:pt x="28575" y="271463"/>
                </a:cubicBezTo>
                <a:lnTo>
                  <a:pt x="28575" y="116562"/>
                </a:lnTo>
                <a:close/>
                <a:moveTo>
                  <a:pt x="57150" y="159246"/>
                </a:moveTo>
                <a:lnTo>
                  <a:pt x="57150" y="228600"/>
                </a:lnTo>
                <a:cubicBezTo>
                  <a:pt x="57150" y="260152"/>
                  <a:pt x="108347" y="285750"/>
                  <a:pt x="171450" y="285750"/>
                </a:cubicBezTo>
                <a:cubicBezTo>
                  <a:pt x="234553" y="285750"/>
                  <a:pt x="285750" y="260152"/>
                  <a:pt x="285750" y="228600"/>
                </a:cubicBezTo>
                <a:lnTo>
                  <a:pt x="285750" y="159187"/>
                </a:lnTo>
                <a:lnTo>
                  <a:pt x="200680" y="194250"/>
                </a:lnTo>
                <a:cubicBezTo>
                  <a:pt x="191393" y="198060"/>
                  <a:pt x="181511" y="200025"/>
                  <a:pt x="171450" y="200025"/>
                </a:cubicBezTo>
                <a:cubicBezTo>
                  <a:pt x="161389" y="200025"/>
                  <a:pt x="151507" y="198060"/>
                  <a:pt x="142220" y="194250"/>
                </a:cubicBezTo>
                <a:lnTo>
                  <a:pt x="57150" y="159187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1"/>
          <p:cNvSpPr/>
          <p:nvPr/>
        </p:nvSpPr>
        <p:spPr>
          <a:xfrm>
            <a:off x="3488531" y="7505700"/>
            <a:ext cx="1193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Методика</a:t>
            </a:r>
            <a:endParaRPr b="0" i="0" sz="1600" u="none" cap="none" strike="noStrike"/>
          </a:p>
        </p:txBody>
      </p:sp>
      <p:sp>
        <p:nvSpPr>
          <p:cNvPr id="27" name="Google Shape;27;p1"/>
          <p:cNvSpPr/>
          <p:nvPr/>
        </p:nvSpPr>
        <p:spPr>
          <a:xfrm>
            <a:off x="5007570" y="75311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43470" y="51852"/>
                </a:moveTo>
                <a:lnTo>
                  <a:pt x="152400" y="64175"/>
                </a:lnTo>
                <a:lnTo>
                  <a:pt x="161330" y="51852"/>
                </a:lnTo>
                <a:cubicBezTo>
                  <a:pt x="176212" y="31254"/>
                  <a:pt x="200144" y="19050"/>
                  <a:pt x="225564" y="19050"/>
                </a:cubicBezTo>
                <a:cubicBezTo>
                  <a:pt x="269319" y="19050"/>
                  <a:pt x="304800" y="54531"/>
                  <a:pt x="304800" y="98286"/>
                </a:cubicBezTo>
                <a:lnTo>
                  <a:pt x="304800" y="99834"/>
                </a:lnTo>
                <a:cubicBezTo>
                  <a:pt x="304800" y="166628"/>
                  <a:pt x="221516" y="244197"/>
                  <a:pt x="178058" y="277356"/>
                </a:cubicBezTo>
                <a:cubicBezTo>
                  <a:pt x="170676" y="282952"/>
                  <a:pt x="161627" y="285750"/>
                  <a:pt x="152400" y="285750"/>
                </a:cubicBezTo>
                <a:cubicBezTo>
                  <a:pt x="143173" y="285750"/>
                  <a:pt x="134064" y="283012"/>
                  <a:pt x="126742" y="277356"/>
                </a:cubicBezTo>
                <a:cubicBezTo>
                  <a:pt x="83284" y="244197"/>
                  <a:pt x="0" y="166628"/>
                  <a:pt x="0" y="99834"/>
                </a:cubicBezTo>
                <a:lnTo>
                  <a:pt x="0" y="98286"/>
                </a:lnTo>
                <a:cubicBezTo>
                  <a:pt x="0" y="54531"/>
                  <a:pt x="35481" y="19050"/>
                  <a:pt x="79236" y="19050"/>
                </a:cubicBezTo>
                <a:cubicBezTo>
                  <a:pt x="104656" y="19050"/>
                  <a:pt x="128588" y="31254"/>
                  <a:pt x="143470" y="51852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1"/>
          <p:cNvSpPr/>
          <p:nvPr/>
        </p:nvSpPr>
        <p:spPr>
          <a:xfrm>
            <a:off x="5502870" y="7505700"/>
            <a:ext cx="1117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Развитие</a:t>
            </a:r>
            <a:endParaRPr b="0" i="0" sz="1600" u="none" cap="none" strike="noStrike"/>
          </a:p>
        </p:txBody>
      </p:sp>
      <p:sp>
        <p:nvSpPr>
          <p:cNvPr id="29" name="Google Shape;29;p1"/>
          <p:cNvSpPr txBox="1"/>
          <p:nvPr/>
        </p:nvSpPr>
        <p:spPr>
          <a:xfrm>
            <a:off x="0" y="3623695"/>
            <a:ext cx="16256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000">
              <a:solidFill>
                <a:srgbClr val="FFFFFF"/>
              </a:solidFill>
            </a:endParaRPr>
          </a:p>
        </p:txBody>
      </p:sp>
      <p:sp>
        <p:nvSpPr>
          <p:cNvPr id="30" name="Google Shape;30;p1"/>
          <p:cNvSpPr txBox="1"/>
          <p:nvPr/>
        </p:nvSpPr>
        <p:spPr>
          <a:xfrm rot="336843">
            <a:off x="8362396" y="5848886"/>
            <a:ext cx="5651809" cy="396394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1"/>
          <p:cNvSpPr txBox="1"/>
          <p:nvPr/>
        </p:nvSpPr>
        <p:spPr>
          <a:xfrm flipH="1" rot="10800000">
            <a:off x="8356600" y="7642774"/>
            <a:ext cx="7899600" cy="39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Google Shape;32;p1"/>
          <p:cNvSpPr txBox="1"/>
          <p:nvPr/>
        </p:nvSpPr>
        <p:spPr>
          <a:xfrm>
            <a:off x="9456350" y="6231600"/>
            <a:ext cx="12990900" cy="201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</a:rPr>
              <a:t>Презентацию  составила 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</a:rPr>
              <a:t>педагог дополнительного образования 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</a:rPr>
              <a:t>по плаванию 1 категории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</a:rPr>
              <a:t>МБОУ “Гимназия 33”</a:t>
            </a:r>
            <a:endParaRPr b="1" sz="24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lt1"/>
                </a:solidFill>
              </a:rPr>
              <a:t>Боровская Марина Владимировна</a:t>
            </a:r>
            <a:endParaRPr b="1" sz="2400">
              <a:solidFill>
                <a:schemeClr val="lt1"/>
              </a:solidFill>
            </a:endParaRPr>
          </a:p>
        </p:txBody>
      </p:sp>
      <p:pic>
        <p:nvPicPr>
          <p:cNvPr id="33" name="Google Shape;33;p1"/>
          <p:cNvPicPr preferRelativeResize="0"/>
          <p:nvPr/>
        </p:nvPicPr>
        <p:blipFill>
          <a:blip r:embed="rId4">
            <a:alphaModFix amt="93000"/>
          </a:blip>
          <a:stretch>
            <a:fillRect/>
          </a:stretch>
        </p:blipFill>
        <p:spPr>
          <a:xfrm>
            <a:off x="10813650" y="1662300"/>
            <a:ext cx="3619500" cy="4569300"/>
          </a:xfrm>
          <a:prstGeom prst="ellipse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75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10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10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07</a:t>
            </a:r>
            <a:endParaRPr b="0" i="0" sz="1600" u="none" cap="none" strike="noStrike"/>
          </a:p>
        </p:txBody>
      </p:sp>
      <p:sp>
        <p:nvSpPr>
          <p:cNvPr id="513" name="Google Shape;513;p10"/>
          <p:cNvSpPr/>
          <p:nvPr/>
        </p:nvSpPr>
        <p:spPr>
          <a:xfrm>
            <a:off x="1270000" y="558800"/>
            <a:ext cx="97790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Распространённые ошибки при обучении</a:t>
            </a:r>
            <a:endParaRPr b="0" i="0" sz="1600" u="none" cap="none" strike="noStrike"/>
          </a:p>
        </p:txBody>
      </p:sp>
      <p:sp>
        <p:nvSpPr>
          <p:cNvPr id="514" name="Google Shape;514;p10"/>
          <p:cNvSpPr/>
          <p:nvPr/>
        </p:nvSpPr>
        <p:spPr>
          <a:xfrm>
            <a:off x="1270000" y="12700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515" name="Google Shape;515;p10"/>
          <p:cNvSpPr/>
          <p:nvPr/>
        </p:nvSpPr>
        <p:spPr>
          <a:xfrm>
            <a:off x="533400" y="1473200"/>
            <a:ext cx="7493000" cy="3022600"/>
          </a:xfrm>
          <a:custGeom>
            <a:rect b="b" l="l" r="r" t="t"/>
            <a:pathLst>
              <a:path extrusionOk="0" h="3022600" w="7493000">
                <a:moveTo>
                  <a:pt x="50800" y="0"/>
                </a:moveTo>
                <a:lnTo>
                  <a:pt x="7340601" y="0"/>
                </a:lnTo>
                <a:cubicBezTo>
                  <a:pt x="7424768" y="0"/>
                  <a:pt x="7493000" y="68232"/>
                  <a:pt x="7493000" y="152399"/>
                </a:cubicBezTo>
                <a:lnTo>
                  <a:pt x="7493000" y="2870201"/>
                </a:lnTo>
                <a:cubicBezTo>
                  <a:pt x="7493000" y="2954368"/>
                  <a:pt x="7424768" y="3022600"/>
                  <a:pt x="7340601" y="3022600"/>
                </a:cubicBezTo>
                <a:lnTo>
                  <a:pt x="50800" y="3022600"/>
                </a:lnTo>
                <a:cubicBezTo>
                  <a:pt x="22763" y="3022600"/>
                  <a:pt x="0" y="2999837"/>
                  <a:pt x="0" y="2971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6" name="Google Shape;516;p10"/>
          <p:cNvSpPr/>
          <p:nvPr/>
        </p:nvSpPr>
        <p:spPr>
          <a:xfrm>
            <a:off x="533400" y="1473200"/>
            <a:ext cx="50800" cy="3022600"/>
          </a:xfrm>
          <a:custGeom>
            <a:rect b="b" l="l" r="r" t="t"/>
            <a:pathLst>
              <a:path extrusionOk="0" h="3022600" w="50800">
                <a:moveTo>
                  <a:pt x="50800" y="0"/>
                </a:moveTo>
                <a:lnTo>
                  <a:pt x="50800" y="0"/>
                </a:lnTo>
                <a:lnTo>
                  <a:pt x="50800" y="3022600"/>
                </a:lnTo>
                <a:lnTo>
                  <a:pt x="50800" y="3022600"/>
                </a:lnTo>
                <a:cubicBezTo>
                  <a:pt x="22763" y="3022600"/>
                  <a:pt x="0" y="2999837"/>
                  <a:pt x="0" y="2971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10"/>
          <p:cNvSpPr/>
          <p:nvPr/>
        </p:nvSpPr>
        <p:spPr>
          <a:xfrm>
            <a:off x="762000" y="16764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p10"/>
          <p:cNvSpPr/>
          <p:nvPr/>
        </p:nvSpPr>
        <p:spPr>
          <a:xfrm>
            <a:off x="939800" y="18542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42875" y="15875"/>
                </a:moveTo>
                <a:cubicBezTo>
                  <a:pt x="142875" y="7094"/>
                  <a:pt x="135781" y="0"/>
                  <a:pt x="127000" y="0"/>
                </a:cubicBezTo>
                <a:cubicBezTo>
                  <a:pt x="118219" y="0"/>
                  <a:pt x="111125" y="7094"/>
                  <a:pt x="111125" y="15875"/>
                </a:cubicBezTo>
                <a:lnTo>
                  <a:pt x="111125" y="119063"/>
                </a:lnTo>
                <a:cubicBezTo>
                  <a:pt x="111125" y="123428"/>
                  <a:pt x="107553" y="127000"/>
                  <a:pt x="103188" y="127000"/>
                </a:cubicBezTo>
                <a:cubicBezTo>
                  <a:pt x="98822" y="127000"/>
                  <a:pt x="95250" y="123428"/>
                  <a:pt x="95250" y="119063"/>
                </a:cubicBezTo>
                <a:lnTo>
                  <a:pt x="95250" y="31750"/>
                </a:lnTo>
                <a:cubicBezTo>
                  <a:pt x="95250" y="22969"/>
                  <a:pt x="88156" y="15875"/>
                  <a:pt x="79375" y="15875"/>
                </a:cubicBezTo>
                <a:cubicBezTo>
                  <a:pt x="70594" y="15875"/>
                  <a:pt x="63500" y="22969"/>
                  <a:pt x="63500" y="31750"/>
                </a:cubicBezTo>
                <a:lnTo>
                  <a:pt x="63500" y="166688"/>
                </a:lnTo>
                <a:cubicBezTo>
                  <a:pt x="63500" y="167432"/>
                  <a:pt x="63500" y="168225"/>
                  <a:pt x="63550" y="168970"/>
                </a:cubicBezTo>
                <a:lnTo>
                  <a:pt x="33536" y="140395"/>
                </a:lnTo>
                <a:cubicBezTo>
                  <a:pt x="25598" y="132854"/>
                  <a:pt x="13047" y="133152"/>
                  <a:pt x="5457" y="141089"/>
                </a:cubicBezTo>
                <a:cubicBezTo>
                  <a:pt x="-2133" y="149027"/>
                  <a:pt x="-1786" y="161578"/>
                  <a:pt x="6152" y="169168"/>
                </a:cubicBezTo>
                <a:lnTo>
                  <a:pt x="61913" y="222250"/>
                </a:lnTo>
                <a:cubicBezTo>
                  <a:pt x="83294" y="242639"/>
                  <a:pt x="111720" y="254000"/>
                  <a:pt x="141288" y="254000"/>
                </a:cubicBezTo>
                <a:lnTo>
                  <a:pt x="150813" y="254000"/>
                </a:lnTo>
                <a:cubicBezTo>
                  <a:pt x="199033" y="254000"/>
                  <a:pt x="238125" y="214908"/>
                  <a:pt x="238125" y="166688"/>
                </a:cubicBezTo>
                <a:lnTo>
                  <a:pt x="238125" y="63500"/>
                </a:lnTo>
                <a:cubicBezTo>
                  <a:pt x="238125" y="54719"/>
                  <a:pt x="231031" y="47625"/>
                  <a:pt x="222250" y="47625"/>
                </a:cubicBezTo>
                <a:cubicBezTo>
                  <a:pt x="213469" y="47625"/>
                  <a:pt x="206375" y="54719"/>
                  <a:pt x="206375" y="63500"/>
                </a:cubicBezTo>
                <a:lnTo>
                  <a:pt x="206375" y="119063"/>
                </a:lnTo>
                <a:cubicBezTo>
                  <a:pt x="206375" y="123428"/>
                  <a:pt x="202803" y="127000"/>
                  <a:pt x="198438" y="127000"/>
                </a:cubicBezTo>
                <a:cubicBezTo>
                  <a:pt x="194072" y="127000"/>
                  <a:pt x="190500" y="123428"/>
                  <a:pt x="190500" y="119063"/>
                </a:cubicBezTo>
                <a:lnTo>
                  <a:pt x="190500" y="31750"/>
                </a:lnTo>
                <a:cubicBezTo>
                  <a:pt x="190500" y="22969"/>
                  <a:pt x="183406" y="15875"/>
                  <a:pt x="174625" y="15875"/>
                </a:cubicBezTo>
                <a:cubicBezTo>
                  <a:pt x="165844" y="15875"/>
                  <a:pt x="158750" y="22969"/>
                  <a:pt x="158750" y="31750"/>
                </a:cubicBezTo>
                <a:lnTo>
                  <a:pt x="158750" y="119063"/>
                </a:lnTo>
                <a:cubicBezTo>
                  <a:pt x="158750" y="123428"/>
                  <a:pt x="155178" y="127000"/>
                  <a:pt x="150813" y="127000"/>
                </a:cubicBezTo>
                <a:cubicBezTo>
                  <a:pt x="146447" y="127000"/>
                  <a:pt x="142875" y="123428"/>
                  <a:pt x="142875" y="119063"/>
                </a:cubicBezTo>
                <a:lnTo>
                  <a:pt x="142875" y="15875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10"/>
          <p:cNvSpPr/>
          <p:nvPr/>
        </p:nvSpPr>
        <p:spPr>
          <a:xfrm>
            <a:off x="1524000" y="1676400"/>
            <a:ext cx="6413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Принуждение и давление</a:t>
            </a:r>
            <a:endParaRPr b="0" i="0" sz="1600" u="none" cap="none" strike="noStrike"/>
          </a:p>
        </p:txBody>
      </p:sp>
      <p:sp>
        <p:nvSpPr>
          <p:cNvPr id="520" name="Google Shape;520;p10"/>
          <p:cNvSpPr/>
          <p:nvPr/>
        </p:nvSpPr>
        <p:spPr>
          <a:xfrm>
            <a:off x="1524000" y="2133600"/>
            <a:ext cx="64008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Попытка заставить ребёнка плавать «через силу»: посадить в воду без предупреждения, опустить с головой, подшутить над страхом.</a:t>
            </a:r>
            <a:endParaRPr b="0" i="0" sz="1600" u="none" cap="none" strike="noStrike"/>
          </a:p>
        </p:txBody>
      </p:sp>
      <p:sp>
        <p:nvSpPr>
          <p:cNvPr id="521" name="Google Shape;521;p10"/>
          <p:cNvSpPr/>
          <p:nvPr/>
        </p:nvSpPr>
        <p:spPr>
          <a:xfrm>
            <a:off x="1524000" y="3225800"/>
            <a:ext cx="6299200" cy="1066800"/>
          </a:xfrm>
          <a:custGeom>
            <a:rect b="b" l="l" r="r" t="t"/>
            <a:pathLst>
              <a:path extrusionOk="0" h="1066800" w="6299200">
                <a:moveTo>
                  <a:pt x="101602" y="0"/>
                </a:moveTo>
                <a:lnTo>
                  <a:pt x="6197598" y="0"/>
                </a:lnTo>
                <a:cubicBezTo>
                  <a:pt x="6253711" y="0"/>
                  <a:pt x="6299200" y="45489"/>
                  <a:pt x="6299200" y="101602"/>
                </a:cubicBezTo>
                <a:lnTo>
                  <a:pt x="6299200" y="965198"/>
                </a:lnTo>
                <a:cubicBezTo>
                  <a:pt x="6299200" y="1021311"/>
                  <a:pt x="6253711" y="1066800"/>
                  <a:pt x="6197598" y="1066800"/>
                </a:cubicBezTo>
                <a:lnTo>
                  <a:pt x="101602" y="1066800"/>
                </a:lnTo>
                <a:cubicBezTo>
                  <a:pt x="45489" y="1066800"/>
                  <a:pt x="0" y="1021311"/>
                  <a:pt x="0" y="9651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p10"/>
          <p:cNvSpPr/>
          <p:nvPr/>
        </p:nvSpPr>
        <p:spPr>
          <a:xfrm>
            <a:off x="1724025" y="34290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10"/>
          <p:cNvSpPr/>
          <p:nvPr/>
        </p:nvSpPr>
        <p:spPr>
          <a:xfrm>
            <a:off x="2006600" y="3378200"/>
            <a:ext cx="5753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Начните с игр — дуть на воду, ловить игрушки, плескаться. Мягкий подход и поддержка дают гораздо больший эффект</a:t>
            </a:r>
            <a:endParaRPr b="0" i="0" sz="1600" u="none" cap="none" strike="noStrike"/>
          </a:p>
        </p:txBody>
      </p:sp>
      <p:sp>
        <p:nvSpPr>
          <p:cNvPr id="524" name="Google Shape;524;p10"/>
          <p:cNvSpPr/>
          <p:nvPr/>
        </p:nvSpPr>
        <p:spPr>
          <a:xfrm>
            <a:off x="533400" y="4699000"/>
            <a:ext cx="7493000" cy="2768600"/>
          </a:xfrm>
          <a:custGeom>
            <a:rect b="b" l="l" r="r" t="t"/>
            <a:pathLst>
              <a:path extrusionOk="0" h="2768600" w="7493000">
                <a:moveTo>
                  <a:pt x="50800" y="0"/>
                </a:moveTo>
                <a:lnTo>
                  <a:pt x="7340589" y="0"/>
                </a:lnTo>
                <a:cubicBezTo>
                  <a:pt x="7424707" y="0"/>
                  <a:pt x="7493000" y="68293"/>
                  <a:pt x="7493000" y="152411"/>
                </a:cubicBezTo>
                <a:lnTo>
                  <a:pt x="7493000" y="2616189"/>
                </a:lnTo>
                <a:cubicBezTo>
                  <a:pt x="7493000" y="2700363"/>
                  <a:pt x="7424763" y="2768600"/>
                  <a:pt x="7340589" y="2768600"/>
                </a:cubicBezTo>
                <a:lnTo>
                  <a:pt x="50800" y="2768600"/>
                </a:lnTo>
                <a:cubicBezTo>
                  <a:pt x="22744" y="2768600"/>
                  <a:pt x="0" y="2745856"/>
                  <a:pt x="0" y="2717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p10"/>
          <p:cNvSpPr/>
          <p:nvPr/>
        </p:nvSpPr>
        <p:spPr>
          <a:xfrm>
            <a:off x="533400" y="4699000"/>
            <a:ext cx="50800" cy="2768600"/>
          </a:xfrm>
          <a:custGeom>
            <a:rect b="b" l="l" r="r" t="t"/>
            <a:pathLst>
              <a:path extrusionOk="0" h="2768600" w="50800">
                <a:moveTo>
                  <a:pt x="50800" y="0"/>
                </a:moveTo>
                <a:lnTo>
                  <a:pt x="50800" y="0"/>
                </a:lnTo>
                <a:lnTo>
                  <a:pt x="50800" y="2768600"/>
                </a:lnTo>
                <a:lnTo>
                  <a:pt x="50800" y="2768600"/>
                </a:lnTo>
                <a:cubicBezTo>
                  <a:pt x="22763" y="2768600"/>
                  <a:pt x="0" y="2745837"/>
                  <a:pt x="0" y="2717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10"/>
          <p:cNvSpPr/>
          <p:nvPr/>
        </p:nvSpPr>
        <p:spPr>
          <a:xfrm>
            <a:off x="762000" y="49022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10"/>
          <p:cNvSpPr/>
          <p:nvPr/>
        </p:nvSpPr>
        <p:spPr>
          <a:xfrm>
            <a:off x="939800" y="50800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82166" y="204639"/>
                </a:moveTo>
                <a:cubicBezTo>
                  <a:pt x="166638" y="215751"/>
                  <a:pt x="147588" y="222250"/>
                  <a:pt x="127000" y="222250"/>
                </a:cubicBezTo>
                <a:cubicBezTo>
                  <a:pt x="106412" y="222250"/>
                  <a:pt x="87362" y="215751"/>
                  <a:pt x="71834" y="204639"/>
                </a:cubicBezTo>
                <a:lnTo>
                  <a:pt x="100608" y="175865"/>
                </a:lnTo>
                <a:cubicBezTo>
                  <a:pt x="108446" y="180132"/>
                  <a:pt x="117475" y="182563"/>
                  <a:pt x="127050" y="182563"/>
                </a:cubicBezTo>
                <a:cubicBezTo>
                  <a:pt x="136624" y="182563"/>
                  <a:pt x="145604" y="180132"/>
                  <a:pt x="153491" y="175865"/>
                </a:cubicBezTo>
                <a:lnTo>
                  <a:pt x="182265" y="204639"/>
                </a:lnTo>
                <a:close/>
                <a:moveTo>
                  <a:pt x="227161" y="205036"/>
                </a:moveTo>
                <a:cubicBezTo>
                  <a:pt x="243929" y="183505"/>
                  <a:pt x="253950" y="156418"/>
                  <a:pt x="253950" y="127000"/>
                </a:cubicBezTo>
                <a:cubicBezTo>
                  <a:pt x="253950" y="97582"/>
                  <a:pt x="243979" y="70495"/>
                  <a:pt x="227211" y="48964"/>
                </a:cubicBezTo>
                <a:cubicBezTo>
                  <a:pt x="231676" y="42763"/>
                  <a:pt x="231130" y="34032"/>
                  <a:pt x="225524" y="28476"/>
                </a:cubicBezTo>
                <a:cubicBezTo>
                  <a:pt x="219918" y="22920"/>
                  <a:pt x="211237" y="22324"/>
                  <a:pt x="205036" y="26789"/>
                </a:cubicBezTo>
                <a:cubicBezTo>
                  <a:pt x="183505" y="10021"/>
                  <a:pt x="156418" y="0"/>
                  <a:pt x="127000" y="0"/>
                </a:cubicBezTo>
                <a:cubicBezTo>
                  <a:pt x="97582" y="0"/>
                  <a:pt x="70495" y="10021"/>
                  <a:pt x="48964" y="26789"/>
                </a:cubicBezTo>
                <a:cubicBezTo>
                  <a:pt x="42763" y="22324"/>
                  <a:pt x="34032" y="22870"/>
                  <a:pt x="28476" y="28476"/>
                </a:cubicBezTo>
                <a:cubicBezTo>
                  <a:pt x="22920" y="34082"/>
                  <a:pt x="22324" y="42763"/>
                  <a:pt x="26789" y="48964"/>
                </a:cubicBezTo>
                <a:cubicBezTo>
                  <a:pt x="10021" y="70495"/>
                  <a:pt x="0" y="97582"/>
                  <a:pt x="0" y="127000"/>
                </a:cubicBezTo>
                <a:cubicBezTo>
                  <a:pt x="0" y="156418"/>
                  <a:pt x="10021" y="183505"/>
                  <a:pt x="26789" y="205036"/>
                </a:cubicBezTo>
                <a:cubicBezTo>
                  <a:pt x="22324" y="211237"/>
                  <a:pt x="22870" y="219968"/>
                  <a:pt x="28476" y="225524"/>
                </a:cubicBezTo>
                <a:cubicBezTo>
                  <a:pt x="34082" y="231080"/>
                  <a:pt x="42763" y="231676"/>
                  <a:pt x="48964" y="227211"/>
                </a:cubicBezTo>
                <a:cubicBezTo>
                  <a:pt x="70495" y="243979"/>
                  <a:pt x="97582" y="254000"/>
                  <a:pt x="127000" y="254000"/>
                </a:cubicBezTo>
                <a:cubicBezTo>
                  <a:pt x="156418" y="254000"/>
                  <a:pt x="183505" y="243979"/>
                  <a:pt x="205036" y="227211"/>
                </a:cubicBezTo>
                <a:cubicBezTo>
                  <a:pt x="211237" y="231676"/>
                  <a:pt x="219968" y="231130"/>
                  <a:pt x="225524" y="225524"/>
                </a:cubicBezTo>
                <a:cubicBezTo>
                  <a:pt x="231080" y="219918"/>
                  <a:pt x="231676" y="211237"/>
                  <a:pt x="227211" y="205036"/>
                </a:cubicBezTo>
                <a:close/>
                <a:moveTo>
                  <a:pt x="204589" y="182166"/>
                </a:moveTo>
                <a:lnTo>
                  <a:pt x="175816" y="153392"/>
                </a:lnTo>
                <a:cubicBezTo>
                  <a:pt x="180082" y="145554"/>
                  <a:pt x="182513" y="136525"/>
                  <a:pt x="182513" y="126950"/>
                </a:cubicBezTo>
                <a:cubicBezTo>
                  <a:pt x="182513" y="117376"/>
                  <a:pt x="180082" y="108396"/>
                  <a:pt x="175816" y="100509"/>
                </a:cubicBezTo>
                <a:lnTo>
                  <a:pt x="204589" y="71735"/>
                </a:lnTo>
                <a:cubicBezTo>
                  <a:pt x="215751" y="87362"/>
                  <a:pt x="222250" y="106412"/>
                  <a:pt x="222250" y="127000"/>
                </a:cubicBezTo>
                <a:cubicBezTo>
                  <a:pt x="222250" y="147588"/>
                  <a:pt x="215751" y="166638"/>
                  <a:pt x="204639" y="182166"/>
                </a:cubicBezTo>
                <a:close/>
                <a:moveTo>
                  <a:pt x="182166" y="49361"/>
                </a:moveTo>
                <a:lnTo>
                  <a:pt x="153392" y="78135"/>
                </a:lnTo>
                <a:cubicBezTo>
                  <a:pt x="145554" y="73868"/>
                  <a:pt x="136525" y="71438"/>
                  <a:pt x="126950" y="71438"/>
                </a:cubicBezTo>
                <a:cubicBezTo>
                  <a:pt x="117376" y="71438"/>
                  <a:pt x="108396" y="73868"/>
                  <a:pt x="100509" y="78135"/>
                </a:cubicBezTo>
                <a:lnTo>
                  <a:pt x="71735" y="49361"/>
                </a:lnTo>
                <a:cubicBezTo>
                  <a:pt x="87362" y="38249"/>
                  <a:pt x="106412" y="31750"/>
                  <a:pt x="127000" y="31750"/>
                </a:cubicBezTo>
                <a:cubicBezTo>
                  <a:pt x="147588" y="31750"/>
                  <a:pt x="166638" y="38249"/>
                  <a:pt x="182166" y="49361"/>
                </a:cubicBezTo>
                <a:close/>
                <a:moveTo>
                  <a:pt x="78135" y="153442"/>
                </a:moveTo>
                <a:lnTo>
                  <a:pt x="49361" y="182215"/>
                </a:lnTo>
                <a:cubicBezTo>
                  <a:pt x="38249" y="166638"/>
                  <a:pt x="31750" y="147588"/>
                  <a:pt x="31750" y="127000"/>
                </a:cubicBezTo>
                <a:cubicBezTo>
                  <a:pt x="31750" y="106412"/>
                  <a:pt x="38249" y="87362"/>
                  <a:pt x="49361" y="71834"/>
                </a:cubicBezTo>
                <a:lnTo>
                  <a:pt x="78135" y="100608"/>
                </a:lnTo>
                <a:cubicBezTo>
                  <a:pt x="73868" y="108446"/>
                  <a:pt x="71438" y="117475"/>
                  <a:pt x="71438" y="127050"/>
                </a:cubicBezTo>
                <a:cubicBezTo>
                  <a:pt x="71438" y="136624"/>
                  <a:pt x="73868" y="145604"/>
                  <a:pt x="78135" y="153491"/>
                </a:cubicBezTo>
                <a:close/>
                <a:moveTo>
                  <a:pt x="103188" y="127000"/>
                </a:moveTo>
                <a:cubicBezTo>
                  <a:pt x="103188" y="113858"/>
                  <a:pt x="113858" y="103188"/>
                  <a:pt x="127000" y="103188"/>
                </a:cubicBezTo>
                <a:cubicBezTo>
                  <a:pt x="140142" y="103188"/>
                  <a:pt x="150813" y="113858"/>
                  <a:pt x="150813" y="127000"/>
                </a:cubicBezTo>
                <a:cubicBezTo>
                  <a:pt x="150813" y="140142"/>
                  <a:pt x="140142" y="150813"/>
                  <a:pt x="127000" y="150813"/>
                </a:cubicBezTo>
                <a:cubicBezTo>
                  <a:pt x="113858" y="150813"/>
                  <a:pt x="103188" y="140142"/>
                  <a:pt x="103188" y="12700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10"/>
          <p:cNvSpPr/>
          <p:nvPr/>
        </p:nvSpPr>
        <p:spPr>
          <a:xfrm>
            <a:off x="1524000" y="4902200"/>
            <a:ext cx="6413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Чрезмерное использование средств</a:t>
            </a:r>
            <a:endParaRPr b="0" i="0" sz="1600" u="none" cap="none" strike="noStrike"/>
          </a:p>
        </p:txBody>
      </p:sp>
      <p:sp>
        <p:nvSpPr>
          <p:cNvPr id="529" name="Google Shape;529;p10"/>
          <p:cNvSpPr/>
          <p:nvPr/>
        </p:nvSpPr>
        <p:spPr>
          <a:xfrm>
            <a:off x="1524000" y="5359400"/>
            <a:ext cx="64008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Длительное использование нарукавников, кругов и жилетов. Они фиксируют тело в неправильном положении и мешают освоению естественных движений.</a:t>
            </a:r>
            <a:endParaRPr b="0" i="0" sz="1600" u="none" cap="none" strike="noStrike"/>
          </a:p>
        </p:txBody>
      </p:sp>
      <p:sp>
        <p:nvSpPr>
          <p:cNvPr id="530" name="Google Shape;530;p10"/>
          <p:cNvSpPr/>
          <p:nvPr/>
        </p:nvSpPr>
        <p:spPr>
          <a:xfrm>
            <a:off x="1524000" y="6451600"/>
            <a:ext cx="6299200" cy="812800"/>
          </a:xfrm>
          <a:custGeom>
            <a:rect b="b" l="l" r="r" t="t"/>
            <a:pathLst>
              <a:path extrusionOk="0" h="812800" w="6299200">
                <a:moveTo>
                  <a:pt x="101600" y="0"/>
                </a:moveTo>
                <a:lnTo>
                  <a:pt x="6197600" y="0"/>
                </a:lnTo>
                <a:cubicBezTo>
                  <a:pt x="6253675" y="0"/>
                  <a:pt x="6299200" y="45525"/>
                  <a:pt x="6299200" y="101600"/>
                </a:cubicBezTo>
                <a:lnTo>
                  <a:pt x="6299200" y="711200"/>
                </a:lnTo>
                <a:cubicBezTo>
                  <a:pt x="6299200" y="767275"/>
                  <a:pt x="6253675" y="812800"/>
                  <a:pt x="61976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8C42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10"/>
          <p:cNvSpPr/>
          <p:nvPr/>
        </p:nvSpPr>
        <p:spPr>
          <a:xfrm>
            <a:off x="1724025" y="66548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10"/>
          <p:cNvSpPr/>
          <p:nvPr/>
        </p:nvSpPr>
        <p:spPr>
          <a:xfrm>
            <a:off x="2006600" y="6604000"/>
            <a:ext cx="5753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Используйте средства поддержки только на начальном этапе, постепенно отказываясь от них</a:t>
            </a:r>
            <a:endParaRPr b="0" i="0" sz="1600" u="none" cap="none" strike="noStrike"/>
          </a:p>
        </p:txBody>
      </p:sp>
      <p:sp>
        <p:nvSpPr>
          <p:cNvPr id="533" name="Google Shape;533;p10"/>
          <p:cNvSpPr/>
          <p:nvPr/>
        </p:nvSpPr>
        <p:spPr>
          <a:xfrm>
            <a:off x="533400" y="7670800"/>
            <a:ext cx="7493000" cy="2438400"/>
          </a:xfrm>
          <a:custGeom>
            <a:rect b="b" l="l" r="r" t="t"/>
            <a:pathLst>
              <a:path extrusionOk="0" h="2438400" w="7493000">
                <a:moveTo>
                  <a:pt x="50800" y="0"/>
                </a:moveTo>
                <a:lnTo>
                  <a:pt x="7340600" y="0"/>
                </a:lnTo>
                <a:cubicBezTo>
                  <a:pt x="7424712" y="0"/>
                  <a:pt x="7493000" y="68288"/>
                  <a:pt x="7493000" y="152400"/>
                </a:cubicBezTo>
                <a:lnTo>
                  <a:pt x="7493000" y="2286000"/>
                </a:lnTo>
                <a:cubicBezTo>
                  <a:pt x="7493000" y="2370112"/>
                  <a:pt x="7424712" y="2438400"/>
                  <a:pt x="7340600" y="2438400"/>
                </a:cubicBezTo>
                <a:lnTo>
                  <a:pt x="50800" y="2438400"/>
                </a:lnTo>
                <a:cubicBezTo>
                  <a:pt x="22744" y="2438400"/>
                  <a:pt x="0" y="2415656"/>
                  <a:pt x="0" y="23876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10"/>
          <p:cNvSpPr/>
          <p:nvPr/>
        </p:nvSpPr>
        <p:spPr>
          <a:xfrm>
            <a:off x="533400" y="7670800"/>
            <a:ext cx="50800" cy="2438400"/>
          </a:xfrm>
          <a:custGeom>
            <a:rect b="b" l="l" r="r" t="t"/>
            <a:pathLst>
              <a:path extrusionOk="0" h="2438400" w="50800">
                <a:moveTo>
                  <a:pt x="50800" y="0"/>
                </a:moveTo>
                <a:lnTo>
                  <a:pt x="50800" y="0"/>
                </a:lnTo>
                <a:lnTo>
                  <a:pt x="50800" y="2438400"/>
                </a:lnTo>
                <a:lnTo>
                  <a:pt x="50800" y="2438400"/>
                </a:lnTo>
                <a:cubicBezTo>
                  <a:pt x="22763" y="2438400"/>
                  <a:pt x="0" y="2415637"/>
                  <a:pt x="0" y="23876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10"/>
          <p:cNvSpPr/>
          <p:nvPr/>
        </p:nvSpPr>
        <p:spPr>
          <a:xfrm>
            <a:off x="762000" y="7874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10"/>
          <p:cNvSpPr/>
          <p:nvPr/>
        </p:nvSpPr>
        <p:spPr>
          <a:xfrm>
            <a:off x="955675" y="8051800"/>
            <a:ext cx="222250" cy="254000"/>
          </a:xfrm>
          <a:custGeom>
            <a:rect b="b" l="l" r="r" t="t"/>
            <a:pathLst>
              <a:path extrusionOk="0" h="254000" w="222250">
                <a:moveTo>
                  <a:pt x="63500" y="0"/>
                </a:moveTo>
                <a:cubicBezTo>
                  <a:pt x="72281" y="0"/>
                  <a:pt x="79375" y="7094"/>
                  <a:pt x="79375" y="15875"/>
                </a:cubicBezTo>
                <a:lnTo>
                  <a:pt x="79375" y="31750"/>
                </a:lnTo>
                <a:lnTo>
                  <a:pt x="142875" y="31750"/>
                </a:lnTo>
                <a:lnTo>
                  <a:pt x="142875" y="15875"/>
                </a:lnTo>
                <a:cubicBezTo>
                  <a:pt x="142875" y="7094"/>
                  <a:pt x="149969" y="0"/>
                  <a:pt x="158750" y="0"/>
                </a:cubicBezTo>
                <a:cubicBezTo>
                  <a:pt x="167531" y="0"/>
                  <a:pt x="174625" y="7094"/>
                  <a:pt x="174625" y="15875"/>
                </a:cubicBezTo>
                <a:lnTo>
                  <a:pt x="174625" y="31750"/>
                </a:lnTo>
                <a:lnTo>
                  <a:pt x="190500" y="31750"/>
                </a:lnTo>
                <a:cubicBezTo>
                  <a:pt x="208012" y="31750"/>
                  <a:pt x="222250" y="45988"/>
                  <a:pt x="222250" y="63500"/>
                </a:cubicBezTo>
                <a:lnTo>
                  <a:pt x="222250" y="206375"/>
                </a:lnTo>
                <a:cubicBezTo>
                  <a:pt x="222250" y="223887"/>
                  <a:pt x="208012" y="238125"/>
                  <a:pt x="190500" y="238125"/>
                </a:cubicBezTo>
                <a:lnTo>
                  <a:pt x="31750" y="238125"/>
                </a:lnTo>
                <a:cubicBezTo>
                  <a:pt x="14238" y="238125"/>
                  <a:pt x="0" y="223887"/>
                  <a:pt x="0" y="206375"/>
                </a:cubicBezTo>
                <a:lnTo>
                  <a:pt x="0" y="63500"/>
                </a:lnTo>
                <a:cubicBezTo>
                  <a:pt x="0" y="45988"/>
                  <a:pt x="14238" y="31750"/>
                  <a:pt x="31750" y="31750"/>
                </a:cubicBezTo>
                <a:lnTo>
                  <a:pt x="47625" y="31750"/>
                </a:lnTo>
                <a:lnTo>
                  <a:pt x="47625" y="15875"/>
                </a:lnTo>
                <a:cubicBezTo>
                  <a:pt x="47625" y="7094"/>
                  <a:pt x="54719" y="0"/>
                  <a:pt x="63500" y="0"/>
                </a:cubicBezTo>
                <a:close/>
                <a:moveTo>
                  <a:pt x="144810" y="109190"/>
                </a:moveTo>
                <a:cubicBezTo>
                  <a:pt x="140146" y="104527"/>
                  <a:pt x="132606" y="104527"/>
                  <a:pt x="127992" y="109190"/>
                </a:cubicBezTo>
                <a:lnTo>
                  <a:pt x="111175" y="126008"/>
                </a:lnTo>
                <a:lnTo>
                  <a:pt x="94357" y="109190"/>
                </a:lnTo>
                <a:cubicBezTo>
                  <a:pt x="89694" y="104527"/>
                  <a:pt x="82153" y="104527"/>
                  <a:pt x="77539" y="109190"/>
                </a:cubicBezTo>
                <a:cubicBezTo>
                  <a:pt x="72926" y="113854"/>
                  <a:pt x="72876" y="121394"/>
                  <a:pt x="77539" y="126008"/>
                </a:cubicBezTo>
                <a:lnTo>
                  <a:pt x="94357" y="142825"/>
                </a:lnTo>
                <a:lnTo>
                  <a:pt x="77539" y="159643"/>
                </a:lnTo>
                <a:cubicBezTo>
                  <a:pt x="72876" y="164306"/>
                  <a:pt x="72876" y="171847"/>
                  <a:pt x="77539" y="176461"/>
                </a:cubicBezTo>
                <a:cubicBezTo>
                  <a:pt x="82203" y="181074"/>
                  <a:pt x="89743" y="181124"/>
                  <a:pt x="94357" y="176461"/>
                </a:cubicBezTo>
                <a:lnTo>
                  <a:pt x="111175" y="159643"/>
                </a:lnTo>
                <a:lnTo>
                  <a:pt x="127992" y="176461"/>
                </a:lnTo>
                <a:cubicBezTo>
                  <a:pt x="132655" y="181124"/>
                  <a:pt x="140196" y="181124"/>
                  <a:pt x="144810" y="176461"/>
                </a:cubicBezTo>
                <a:cubicBezTo>
                  <a:pt x="149423" y="171797"/>
                  <a:pt x="149473" y="164257"/>
                  <a:pt x="144810" y="159643"/>
                </a:cubicBezTo>
                <a:lnTo>
                  <a:pt x="127992" y="142825"/>
                </a:lnTo>
                <a:lnTo>
                  <a:pt x="144810" y="126008"/>
                </a:lnTo>
                <a:cubicBezTo>
                  <a:pt x="149473" y="121345"/>
                  <a:pt x="149473" y="113804"/>
                  <a:pt x="144810" y="10919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10"/>
          <p:cNvSpPr/>
          <p:nvPr/>
        </p:nvSpPr>
        <p:spPr>
          <a:xfrm>
            <a:off x="1524000" y="7874000"/>
            <a:ext cx="6413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Отсутствие регулярности</a:t>
            </a:r>
            <a:endParaRPr b="0" i="0" sz="1600" u="none" cap="none" strike="noStrike"/>
          </a:p>
        </p:txBody>
      </p:sp>
      <p:sp>
        <p:nvSpPr>
          <p:cNvPr id="538" name="Google Shape;538;p10"/>
          <p:cNvSpPr/>
          <p:nvPr/>
        </p:nvSpPr>
        <p:spPr>
          <a:xfrm>
            <a:off x="1524000" y="8331200"/>
            <a:ext cx="64008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Один поход в бассейн раз в месяц не даст результата. Без регулярных повторений тело «забывает» движения.</a:t>
            </a:r>
            <a:endParaRPr b="0" i="0" sz="1600" u="none" cap="none" strike="noStrike"/>
          </a:p>
        </p:txBody>
      </p:sp>
      <p:sp>
        <p:nvSpPr>
          <p:cNvPr id="539" name="Google Shape;539;p10"/>
          <p:cNvSpPr/>
          <p:nvPr/>
        </p:nvSpPr>
        <p:spPr>
          <a:xfrm>
            <a:off x="1524000" y="9093200"/>
            <a:ext cx="6299200" cy="812800"/>
          </a:xfrm>
          <a:custGeom>
            <a:rect b="b" l="l" r="r" t="t"/>
            <a:pathLst>
              <a:path extrusionOk="0" h="812800" w="6299200">
                <a:moveTo>
                  <a:pt x="101600" y="0"/>
                </a:moveTo>
                <a:lnTo>
                  <a:pt x="6197600" y="0"/>
                </a:lnTo>
                <a:cubicBezTo>
                  <a:pt x="6253675" y="0"/>
                  <a:pt x="6299200" y="45525"/>
                  <a:pt x="6299200" y="101600"/>
                </a:cubicBezTo>
                <a:lnTo>
                  <a:pt x="6299200" y="711200"/>
                </a:lnTo>
                <a:cubicBezTo>
                  <a:pt x="6299200" y="767275"/>
                  <a:pt x="6253675" y="812800"/>
                  <a:pt x="61976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p10"/>
          <p:cNvSpPr/>
          <p:nvPr/>
        </p:nvSpPr>
        <p:spPr>
          <a:xfrm>
            <a:off x="1724025" y="92964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10"/>
          <p:cNvSpPr/>
          <p:nvPr/>
        </p:nvSpPr>
        <p:spPr>
          <a:xfrm>
            <a:off x="2006600" y="9245600"/>
            <a:ext cx="5753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Оптимально — 2-3 раза в неделю. Лучше 30 минут трижды в неделю, чем 2 часа раз в месяц</a:t>
            </a:r>
            <a:endParaRPr b="0" i="0" sz="1600" u="none" cap="none" strike="noStrike"/>
          </a:p>
        </p:txBody>
      </p:sp>
      <p:sp>
        <p:nvSpPr>
          <p:cNvPr id="542" name="Google Shape;542;p10"/>
          <p:cNvSpPr/>
          <p:nvPr/>
        </p:nvSpPr>
        <p:spPr>
          <a:xfrm>
            <a:off x="8255000" y="1473200"/>
            <a:ext cx="7493000" cy="2768600"/>
          </a:xfrm>
          <a:custGeom>
            <a:rect b="b" l="l" r="r" t="t"/>
            <a:pathLst>
              <a:path extrusionOk="0" h="2768600" w="7493000">
                <a:moveTo>
                  <a:pt x="50800" y="0"/>
                </a:moveTo>
                <a:lnTo>
                  <a:pt x="7340589" y="0"/>
                </a:lnTo>
                <a:cubicBezTo>
                  <a:pt x="7424707" y="0"/>
                  <a:pt x="7493000" y="68293"/>
                  <a:pt x="7493000" y="152411"/>
                </a:cubicBezTo>
                <a:lnTo>
                  <a:pt x="7493000" y="2616189"/>
                </a:lnTo>
                <a:cubicBezTo>
                  <a:pt x="7493000" y="2700363"/>
                  <a:pt x="7424763" y="2768600"/>
                  <a:pt x="7340589" y="2768600"/>
                </a:cubicBezTo>
                <a:lnTo>
                  <a:pt x="50800" y="2768600"/>
                </a:lnTo>
                <a:cubicBezTo>
                  <a:pt x="22744" y="2768600"/>
                  <a:pt x="0" y="2745856"/>
                  <a:pt x="0" y="2717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3" name="Google Shape;543;p10"/>
          <p:cNvSpPr/>
          <p:nvPr/>
        </p:nvSpPr>
        <p:spPr>
          <a:xfrm>
            <a:off x="8255000" y="1473200"/>
            <a:ext cx="50800" cy="2768600"/>
          </a:xfrm>
          <a:custGeom>
            <a:rect b="b" l="l" r="r" t="t"/>
            <a:pathLst>
              <a:path extrusionOk="0" h="2768600" w="50800">
                <a:moveTo>
                  <a:pt x="50800" y="0"/>
                </a:moveTo>
                <a:lnTo>
                  <a:pt x="50800" y="0"/>
                </a:lnTo>
                <a:lnTo>
                  <a:pt x="50800" y="2768600"/>
                </a:lnTo>
                <a:lnTo>
                  <a:pt x="50800" y="2768600"/>
                </a:lnTo>
                <a:cubicBezTo>
                  <a:pt x="22763" y="2768600"/>
                  <a:pt x="0" y="2745837"/>
                  <a:pt x="0" y="2717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10"/>
          <p:cNvSpPr/>
          <p:nvPr/>
        </p:nvSpPr>
        <p:spPr>
          <a:xfrm>
            <a:off x="8483600" y="16764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5" name="Google Shape;545;p10"/>
          <p:cNvSpPr/>
          <p:nvPr/>
        </p:nvSpPr>
        <p:spPr>
          <a:xfrm>
            <a:off x="8661400" y="1854200"/>
            <a:ext cx="254000" cy="254000"/>
          </a:xfrm>
          <a:custGeom>
            <a:rect b="b" l="l" r="r" t="t"/>
            <a:pathLst>
              <a:path extrusionOk="0" h="254000" w="254000">
                <a:moveTo>
                  <a:pt x="71586" y="0"/>
                </a:moveTo>
                <a:lnTo>
                  <a:pt x="182711" y="0"/>
                </a:lnTo>
                <a:cubicBezTo>
                  <a:pt x="195858" y="0"/>
                  <a:pt x="206573" y="10815"/>
                  <a:pt x="206077" y="23912"/>
                </a:cubicBezTo>
                <a:cubicBezTo>
                  <a:pt x="205978" y="26541"/>
                  <a:pt x="205879" y="29170"/>
                  <a:pt x="205730" y="31750"/>
                </a:cubicBezTo>
                <a:lnTo>
                  <a:pt x="230336" y="31750"/>
                </a:lnTo>
                <a:cubicBezTo>
                  <a:pt x="243284" y="31750"/>
                  <a:pt x="254695" y="42466"/>
                  <a:pt x="253702" y="56455"/>
                </a:cubicBezTo>
                <a:cubicBezTo>
                  <a:pt x="249982" y="107900"/>
                  <a:pt x="223689" y="136178"/>
                  <a:pt x="195163" y="150961"/>
                </a:cubicBezTo>
                <a:cubicBezTo>
                  <a:pt x="187325" y="155029"/>
                  <a:pt x="179338" y="158055"/>
                  <a:pt x="171748" y="160288"/>
                </a:cubicBezTo>
                <a:cubicBezTo>
                  <a:pt x="161727" y="174476"/>
                  <a:pt x="151309" y="181967"/>
                  <a:pt x="143024" y="185986"/>
                </a:cubicBezTo>
                <a:lnTo>
                  <a:pt x="143024" y="222250"/>
                </a:lnTo>
                <a:lnTo>
                  <a:pt x="174774" y="222250"/>
                </a:lnTo>
                <a:cubicBezTo>
                  <a:pt x="183555" y="222250"/>
                  <a:pt x="190649" y="229344"/>
                  <a:pt x="190649" y="238125"/>
                </a:cubicBezTo>
                <a:cubicBezTo>
                  <a:pt x="190649" y="246906"/>
                  <a:pt x="183555" y="254000"/>
                  <a:pt x="174774" y="254000"/>
                </a:cubicBezTo>
                <a:lnTo>
                  <a:pt x="79524" y="254000"/>
                </a:lnTo>
                <a:cubicBezTo>
                  <a:pt x="70743" y="254000"/>
                  <a:pt x="63649" y="246906"/>
                  <a:pt x="63649" y="238125"/>
                </a:cubicBezTo>
                <a:cubicBezTo>
                  <a:pt x="63649" y="229344"/>
                  <a:pt x="70743" y="222250"/>
                  <a:pt x="79524" y="222250"/>
                </a:cubicBezTo>
                <a:lnTo>
                  <a:pt x="111274" y="222250"/>
                </a:lnTo>
                <a:lnTo>
                  <a:pt x="111274" y="185986"/>
                </a:lnTo>
                <a:cubicBezTo>
                  <a:pt x="103336" y="182166"/>
                  <a:pt x="93464" y="175071"/>
                  <a:pt x="83840" y="162024"/>
                </a:cubicBezTo>
                <a:cubicBezTo>
                  <a:pt x="74712" y="159643"/>
                  <a:pt x="64790" y="156021"/>
                  <a:pt x="55116" y="150564"/>
                </a:cubicBezTo>
                <a:cubicBezTo>
                  <a:pt x="28277" y="135533"/>
                  <a:pt x="4068" y="107206"/>
                  <a:pt x="595" y="56356"/>
                </a:cubicBezTo>
                <a:cubicBezTo>
                  <a:pt x="-347" y="42416"/>
                  <a:pt x="11013" y="31700"/>
                  <a:pt x="23961" y="31700"/>
                </a:cubicBezTo>
                <a:lnTo>
                  <a:pt x="48568" y="31700"/>
                </a:lnTo>
                <a:cubicBezTo>
                  <a:pt x="48419" y="29121"/>
                  <a:pt x="48320" y="26541"/>
                  <a:pt x="48220" y="23862"/>
                </a:cubicBezTo>
                <a:cubicBezTo>
                  <a:pt x="47724" y="10716"/>
                  <a:pt x="58440" y="-50"/>
                  <a:pt x="71586" y="-50"/>
                </a:cubicBezTo>
                <a:close/>
                <a:moveTo>
                  <a:pt x="50354" y="55563"/>
                </a:moveTo>
                <a:lnTo>
                  <a:pt x="24358" y="55563"/>
                </a:lnTo>
                <a:cubicBezTo>
                  <a:pt x="27434" y="97582"/>
                  <a:pt x="46732" y="118616"/>
                  <a:pt x="66625" y="129778"/>
                </a:cubicBezTo>
                <a:cubicBezTo>
                  <a:pt x="59482" y="111274"/>
                  <a:pt x="53578" y="87114"/>
                  <a:pt x="50354" y="55563"/>
                </a:cubicBezTo>
                <a:close/>
                <a:moveTo>
                  <a:pt x="188516" y="127397"/>
                </a:moveTo>
                <a:cubicBezTo>
                  <a:pt x="208607" y="115590"/>
                  <a:pt x="226764" y="94605"/>
                  <a:pt x="229840" y="55563"/>
                </a:cubicBezTo>
                <a:lnTo>
                  <a:pt x="203895" y="55563"/>
                </a:lnTo>
                <a:cubicBezTo>
                  <a:pt x="200819" y="85775"/>
                  <a:pt x="195263" y="109240"/>
                  <a:pt x="188516" y="127397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p10"/>
          <p:cNvSpPr/>
          <p:nvPr/>
        </p:nvSpPr>
        <p:spPr>
          <a:xfrm>
            <a:off x="9245600" y="1676400"/>
            <a:ext cx="6413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Фокус только на результате</a:t>
            </a:r>
            <a:endParaRPr b="0" i="0" sz="1600" u="none" cap="none" strike="noStrike"/>
          </a:p>
        </p:txBody>
      </p:sp>
      <p:sp>
        <p:nvSpPr>
          <p:cNvPr id="547" name="Google Shape;547;p10"/>
          <p:cNvSpPr/>
          <p:nvPr/>
        </p:nvSpPr>
        <p:spPr>
          <a:xfrm>
            <a:off x="9245600" y="2133600"/>
            <a:ext cx="64008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Вопросы после занятия: «Ну что, поплыл?», «Сколько проплыл?». При этом не замечаются маленькие победы — правильное дыхание, преодоление страха.</a:t>
            </a:r>
            <a:endParaRPr b="0" i="0" sz="1600" u="none" cap="none" strike="noStrike"/>
          </a:p>
        </p:txBody>
      </p:sp>
      <p:sp>
        <p:nvSpPr>
          <p:cNvPr id="548" name="Google Shape;548;p10"/>
          <p:cNvSpPr/>
          <p:nvPr/>
        </p:nvSpPr>
        <p:spPr>
          <a:xfrm>
            <a:off x="9245600" y="3225800"/>
            <a:ext cx="6299200" cy="812800"/>
          </a:xfrm>
          <a:custGeom>
            <a:rect b="b" l="l" r="r" t="t"/>
            <a:pathLst>
              <a:path extrusionOk="0" h="812800" w="6299200">
                <a:moveTo>
                  <a:pt x="101600" y="0"/>
                </a:moveTo>
                <a:lnTo>
                  <a:pt x="6197600" y="0"/>
                </a:lnTo>
                <a:cubicBezTo>
                  <a:pt x="6253675" y="0"/>
                  <a:pt x="6299200" y="45525"/>
                  <a:pt x="6299200" y="101600"/>
                </a:cubicBezTo>
                <a:lnTo>
                  <a:pt x="6299200" y="711200"/>
                </a:lnTo>
                <a:cubicBezTo>
                  <a:pt x="6299200" y="767275"/>
                  <a:pt x="6253675" y="812800"/>
                  <a:pt x="61976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8C42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10"/>
          <p:cNvSpPr/>
          <p:nvPr/>
        </p:nvSpPr>
        <p:spPr>
          <a:xfrm>
            <a:off x="9445625" y="34290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10"/>
          <p:cNvSpPr/>
          <p:nvPr/>
        </p:nvSpPr>
        <p:spPr>
          <a:xfrm>
            <a:off x="9728200" y="3378200"/>
            <a:ext cx="5753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Отмечайте смелость, старание и хорошее настроение. Спросите: «Что нового вы сегодня делали?»</a:t>
            </a:r>
            <a:endParaRPr b="0" i="0" sz="1600" u="none" cap="none" strike="noStrike"/>
          </a:p>
        </p:txBody>
      </p:sp>
      <p:sp>
        <p:nvSpPr>
          <p:cNvPr id="551" name="Google Shape;551;p10"/>
          <p:cNvSpPr/>
          <p:nvPr/>
        </p:nvSpPr>
        <p:spPr>
          <a:xfrm>
            <a:off x="8255000" y="4445000"/>
            <a:ext cx="7493000" cy="3022600"/>
          </a:xfrm>
          <a:custGeom>
            <a:rect b="b" l="l" r="r" t="t"/>
            <a:pathLst>
              <a:path extrusionOk="0" h="3022600" w="7493000">
                <a:moveTo>
                  <a:pt x="50800" y="0"/>
                </a:moveTo>
                <a:lnTo>
                  <a:pt x="7340601" y="0"/>
                </a:lnTo>
                <a:cubicBezTo>
                  <a:pt x="7424768" y="0"/>
                  <a:pt x="7493000" y="68232"/>
                  <a:pt x="7493000" y="152399"/>
                </a:cubicBezTo>
                <a:lnTo>
                  <a:pt x="7493000" y="2870201"/>
                </a:lnTo>
                <a:cubicBezTo>
                  <a:pt x="7493000" y="2954368"/>
                  <a:pt x="7424768" y="3022600"/>
                  <a:pt x="7340601" y="3022600"/>
                </a:cubicBezTo>
                <a:lnTo>
                  <a:pt x="50800" y="3022600"/>
                </a:lnTo>
                <a:cubicBezTo>
                  <a:pt x="22763" y="3022600"/>
                  <a:pt x="0" y="2999837"/>
                  <a:pt x="0" y="2971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10"/>
          <p:cNvSpPr/>
          <p:nvPr/>
        </p:nvSpPr>
        <p:spPr>
          <a:xfrm>
            <a:off x="8255000" y="4445000"/>
            <a:ext cx="50800" cy="3022600"/>
          </a:xfrm>
          <a:custGeom>
            <a:rect b="b" l="l" r="r" t="t"/>
            <a:pathLst>
              <a:path extrusionOk="0" h="3022600" w="50800">
                <a:moveTo>
                  <a:pt x="50800" y="0"/>
                </a:moveTo>
                <a:lnTo>
                  <a:pt x="50800" y="0"/>
                </a:lnTo>
                <a:lnTo>
                  <a:pt x="50800" y="3022600"/>
                </a:lnTo>
                <a:lnTo>
                  <a:pt x="50800" y="3022600"/>
                </a:lnTo>
                <a:cubicBezTo>
                  <a:pt x="22763" y="3022600"/>
                  <a:pt x="0" y="2999837"/>
                  <a:pt x="0" y="2971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10"/>
          <p:cNvSpPr/>
          <p:nvPr/>
        </p:nvSpPr>
        <p:spPr>
          <a:xfrm>
            <a:off x="8483600" y="46482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4" name="Google Shape;554;p10"/>
          <p:cNvSpPr/>
          <p:nvPr/>
        </p:nvSpPr>
        <p:spPr>
          <a:xfrm>
            <a:off x="8629650" y="4826000"/>
            <a:ext cx="317500" cy="254000"/>
          </a:xfrm>
          <a:custGeom>
            <a:rect b="b" l="l" r="r" t="t"/>
            <a:pathLst>
              <a:path extrusionOk="0" h="254000" w="317500">
                <a:moveTo>
                  <a:pt x="158750" y="7938"/>
                </a:moveTo>
                <a:cubicBezTo>
                  <a:pt x="187225" y="7938"/>
                  <a:pt x="210344" y="31056"/>
                  <a:pt x="210344" y="59531"/>
                </a:cubicBezTo>
                <a:cubicBezTo>
                  <a:pt x="210344" y="88007"/>
                  <a:pt x="187225" y="111125"/>
                  <a:pt x="158750" y="111125"/>
                </a:cubicBezTo>
                <a:cubicBezTo>
                  <a:pt x="130275" y="111125"/>
                  <a:pt x="107156" y="88007"/>
                  <a:pt x="107156" y="59531"/>
                </a:cubicBezTo>
                <a:cubicBezTo>
                  <a:pt x="107156" y="31056"/>
                  <a:pt x="130275" y="7938"/>
                  <a:pt x="158750" y="7938"/>
                </a:cubicBezTo>
                <a:close/>
                <a:moveTo>
                  <a:pt x="47625" y="43656"/>
                </a:moveTo>
                <a:cubicBezTo>
                  <a:pt x="67339" y="43656"/>
                  <a:pt x="83344" y="59661"/>
                  <a:pt x="83344" y="79375"/>
                </a:cubicBezTo>
                <a:cubicBezTo>
                  <a:pt x="83344" y="99089"/>
                  <a:pt x="67339" y="115094"/>
                  <a:pt x="47625" y="115094"/>
                </a:cubicBezTo>
                <a:cubicBezTo>
                  <a:pt x="27911" y="115094"/>
                  <a:pt x="11906" y="99089"/>
                  <a:pt x="11906" y="79375"/>
                </a:cubicBezTo>
                <a:cubicBezTo>
                  <a:pt x="11906" y="59661"/>
                  <a:pt x="27911" y="43656"/>
                  <a:pt x="47625" y="43656"/>
                </a:cubicBezTo>
                <a:close/>
                <a:moveTo>
                  <a:pt x="0" y="206375"/>
                </a:moveTo>
                <a:cubicBezTo>
                  <a:pt x="0" y="171301"/>
                  <a:pt x="28426" y="142875"/>
                  <a:pt x="63500" y="142875"/>
                </a:cubicBezTo>
                <a:cubicBezTo>
                  <a:pt x="69850" y="142875"/>
                  <a:pt x="76002" y="143818"/>
                  <a:pt x="81806" y="145554"/>
                </a:cubicBezTo>
                <a:cubicBezTo>
                  <a:pt x="65484" y="163810"/>
                  <a:pt x="55563" y="187920"/>
                  <a:pt x="55563" y="214313"/>
                </a:cubicBezTo>
                <a:lnTo>
                  <a:pt x="55563" y="222250"/>
                </a:lnTo>
                <a:cubicBezTo>
                  <a:pt x="55563" y="227905"/>
                  <a:pt x="56753" y="233263"/>
                  <a:pt x="58886" y="238125"/>
                </a:cubicBezTo>
                <a:lnTo>
                  <a:pt x="15875" y="238125"/>
                </a:lnTo>
                <a:cubicBezTo>
                  <a:pt x="7094" y="238125"/>
                  <a:pt x="0" y="231031"/>
                  <a:pt x="0" y="222250"/>
                </a:cubicBezTo>
                <a:lnTo>
                  <a:pt x="0" y="206375"/>
                </a:lnTo>
                <a:close/>
                <a:moveTo>
                  <a:pt x="258614" y="238125"/>
                </a:moveTo>
                <a:cubicBezTo>
                  <a:pt x="260747" y="233263"/>
                  <a:pt x="261937" y="227905"/>
                  <a:pt x="261937" y="222250"/>
                </a:cubicBezTo>
                <a:lnTo>
                  <a:pt x="261937" y="214313"/>
                </a:lnTo>
                <a:cubicBezTo>
                  <a:pt x="261937" y="187920"/>
                  <a:pt x="252016" y="163810"/>
                  <a:pt x="235694" y="145554"/>
                </a:cubicBezTo>
                <a:cubicBezTo>
                  <a:pt x="241498" y="143818"/>
                  <a:pt x="247650" y="142875"/>
                  <a:pt x="254000" y="142875"/>
                </a:cubicBezTo>
                <a:cubicBezTo>
                  <a:pt x="289074" y="142875"/>
                  <a:pt x="317500" y="171301"/>
                  <a:pt x="317500" y="206375"/>
                </a:cubicBezTo>
                <a:lnTo>
                  <a:pt x="317500" y="222250"/>
                </a:lnTo>
                <a:cubicBezTo>
                  <a:pt x="317500" y="231031"/>
                  <a:pt x="310406" y="238125"/>
                  <a:pt x="301625" y="238125"/>
                </a:cubicBezTo>
                <a:lnTo>
                  <a:pt x="258614" y="238125"/>
                </a:lnTo>
                <a:close/>
                <a:moveTo>
                  <a:pt x="234156" y="79375"/>
                </a:moveTo>
                <a:cubicBezTo>
                  <a:pt x="234156" y="59661"/>
                  <a:pt x="250161" y="43656"/>
                  <a:pt x="269875" y="43656"/>
                </a:cubicBezTo>
                <a:cubicBezTo>
                  <a:pt x="289589" y="43656"/>
                  <a:pt x="305594" y="59661"/>
                  <a:pt x="305594" y="79375"/>
                </a:cubicBezTo>
                <a:cubicBezTo>
                  <a:pt x="305594" y="99089"/>
                  <a:pt x="289589" y="115094"/>
                  <a:pt x="269875" y="115094"/>
                </a:cubicBezTo>
                <a:cubicBezTo>
                  <a:pt x="250161" y="115094"/>
                  <a:pt x="234156" y="99089"/>
                  <a:pt x="234156" y="79375"/>
                </a:cubicBezTo>
                <a:close/>
                <a:moveTo>
                  <a:pt x="79375" y="214313"/>
                </a:moveTo>
                <a:cubicBezTo>
                  <a:pt x="79375" y="170458"/>
                  <a:pt x="114895" y="134938"/>
                  <a:pt x="158750" y="134938"/>
                </a:cubicBezTo>
                <a:cubicBezTo>
                  <a:pt x="202605" y="134938"/>
                  <a:pt x="238125" y="170458"/>
                  <a:pt x="238125" y="214313"/>
                </a:cubicBezTo>
                <a:lnTo>
                  <a:pt x="238125" y="222250"/>
                </a:lnTo>
                <a:cubicBezTo>
                  <a:pt x="238125" y="231031"/>
                  <a:pt x="231031" y="238125"/>
                  <a:pt x="222250" y="238125"/>
                </a:cubicBezTo>
                <a:lnTo>
                  <a:pt x="95250" y="238125"/>
                </a:lnTo>
                <a:cubicBezTo>
                  <a:pt x="86469" y="238125"/>
                  <a:pt x="79375" y="231031"/>
                  <a:pt x="79375" y="222250"/>
                </a:cubicBezTo>
                <a:lnTo>
                  <a:pt x="79375" y="214313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10"/>
          <p:cNvSpPr/>
          <p:nvPr/>
        </p:nvSpPr>
        <p:spPr>
          <a:xfrm>
            <a:off x="9245600" y="4648200"/>
            <a:ext cx="6413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Сравнение с другими детьми</a:t>
            </a:r>
            <a:endParaRPr b="0" i="0" sz="1600" u="none" cap="none" strike="noStrike"/>
          </a:p>
        </p:txBody>
      </p:sp>
      <p:sp>
        <p:nvSpPr>
          <p:cNvPr id="556" name="Google Shape;556;p10"/>
          <p:cNvSpPr/>
          <p:nvPr/>
        </p:nvSpPr>
        <p:spPr>
          <a:xfrm>
            <a:off x="9245600" y="5105400"/>
            <a:ext cx="64008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Фразы: «Твой брат уже переплывал бассейн», «А вот Лена занимается месяц, а уже плавает лучше». Снижают мотивацию и самооценку.</a:t>
            </a:r>
            <a:endParaRPr b="0" i="0" sz="1600" u="none" cap="none" strike="noStrike"/>
          </a:p>
        </p:txBody>
      </p:sp>
      <p:sp>
        <p:nvSpPr>
          <p:cNvPr id="557" name="Google Shape;557;p10"/>
          <p:cNvSpPr/>
          <p:nvPr/>
        </p:nvSpPr>
        <p:spPr>
          <a:xfrm>
            <a:off x="9245600" y="6197600"/>
            <a:ext cx="6299200" cy="1066800"/>
          </a:xfrm>
          <a:custGeom>
            <a:rect b="b" l="l" r="r" t="t"/>
            <a:pathLst>
              <a:path extrusionOk="0" h="1066800" w="6299200">
                <a:moveTo>
                  <a:pt x="101602" y="0"/>
                </a:moveTo>
                <a:lnTo>
                  <a:pt x="6197598" y="0"/>
                </a:lnTo>
                <a:cubicBezTo>
                  <a:pt x="6253711" y="0"/>
                  <a:pt x="6299200" y="45489"/>
                  <a:pt x="6299200" y="101602"/>
                </a:cubicBezTo>
                <a:lnTo>
                  <a:pt x="6299200" y="965198"/>
                </a:lnTo>
                <a:cubicBezTo>
                  <a:pt x="6299200" y="1021311"/>
                  <a:pt x="6253711" y="1066800"/>
                  <a:pt x="6197598" y="1066800"/>
                </a:cubicBezTo>
                <a:lnTo>
                  <a:pt x="101602" y="1066800"/>
                </a:lnTo>
                <a:cubicBezTo>
                  <a:pt x="45489" y="1066800"/>
                  <a:pt x="0" y="1021311"/>
                  <a:pt x="0" y="9651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10"/>
          <p:cNvSpPr/>
          <p:nvPr/>
        </p:nvSpPr>
        <p:spPr>
          <a:xfrm>
            <a:off x="9445625" y="64008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10"/>
          <p:cNvSpPr/>
          <p:nvPr/>
        </p:nvSpPr>
        <p:spPr>
          <a:xfrm>
            <a:off x="9728200" y="6350000"/>
            <a:ext cx="5753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Решение: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Единственный ориентир — сам ребёнок в прошлом. «Помнишь, как месяц назад ты боялся воды? А сегодня уже смело ходишь по дну!»</a:t>
            </a:r>
            <a:endParaRPr b="0" i="0" sz="1600" u="none" cap="none" strike="noStrike"/>
          </a:p>
        </p:txBody>
      </p:sp>
      <p:sp>
        <p:nvSpPr>
          <p:cNvPr id="560" name="Google Shape;560;p10"/>
          <p:cNvSpPr/>
          <p:nvPr/>
        </p:nvSpPr>
        <p:spPr>
          <a:xfrm>
            <a:off x="8229600" y="7670800"/>
            <a:ext cx="7518400" cy="1854200"/>
          </a:xfrm>
          <a:custGeom>
            <a:rect b="b" l="l" r="r" t="t"/>
            <a:pathLst>
              <a:path extrusionOk="0" h="1854200" w="7518400">
                <a:moveTo>
                  <a:pt x="152397" y="0"/>
                </a:moveTo>
                <a:lnTo>
                  <a:pt x="7366003" y="0"/>
                </a:lnTo>
                <a:cubicBezTo>
                  <a:pt x="7450170" y="0"/>
                  <a:pt x="7518400" y="68230"/>
                  <a:pt x="7518400" y="152397"/>
                </a:cubicBezTo>
                <a:lnTo>
                  <a:pt x="7518400" y="1701803"/>
                </a:lnTo>
                <a:cubicBezTo>
                  <a:pt x="7518400" y="1785970"/>
                  <a:pt x="7450170" y="1854200"/>
                  <a:pt x="7366003" y="1854200"/>
                </a:cubicBezTo>
                <a:lnTo>
                  <a:pt x="152397" y="1854200"/>
                </a:lnTo>
                <a:cubicBezTo>
                  <a:pt x="68230" y="1854200"/>
                  <a:pt x="0" y="1785970"/>
                  <a:pt x="0" y="1701803"/>
                </a:cubicBezTo>
                <a:lnTo>
                  <a:pt x="0" y="152397"/>
                </a:lnTo>
                <a:cubicBezTo>
                  <a:pt x="0" y="68287"/>
                  <a:pt x="68287" y="0"/>
                  <a:pt x="152397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1" name="Google Shape;561;p10"/>
          <p:cNvSpPr/>
          <p:nvPr/>
        </p:nvSpPr>
        <p:spPr>
          <a:xfrm>
            <a:off x="8470900" y="79248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43470" y="51852"/>
                </a:moveTo>
                <a:lnTo>
                  <a:pt x="152400" y="64175"/>
                </a:lnTo>
                <a:lnTo>
                  <a:pt x="161330" y="51852"/>
                </a:lnTo>
                <a:cubicBezTo>
                  <a:pt x="176212" y="31254"/>
                  <a:pt x="200144" y="19050"/>
                  <a:pt x="225564" y="19050"/>
                </a:cubicBezTo>
                <a:cubicBezTo>
                  <a:pt x="269319" y="19050"/>
                  <a:pt x="304800" y="54531"/>
                  <a:pt x="304800" y="98286"/>
                </a:cubicBezTo>
                <a:lnTo>
                  <a:pt x="304800" y="99834"/>
                </a:lnTo>
                <a:cubicBezTo>
                  <a:pt x="304800" y="166628"/>
                  <a:pt x="221516" y="244197"/>
                  <a:pt x="178058" y="277356"/>
                </a:cubicBezTo>
                <a:cubicBezTo>
                  <a:pt x="170676" y="282952"/>
                  <a:pt x="161627" y="285750"/>
                  <a:pt x="152400" y="285750"/>
                </a:cubicBezTo>
                <a:cubicBezTo>
                  <a:pt x="143173" y="285750"/>
                  <a:pt x="134064" y="283012"/>
                  <a:pt x="126742" y="277356"/>
                </a:cubicBezTo>
                <a:cubicBezTo>
                  <a:pt x="83284" y="244197"/>
                  <a:pt x="0" y="166628"/>
                  <a:pt x="0" y="99834"/>
                </a:cubicBezTo>
                <a:lnTo>
                  <a:pt x="0" y="98286"/>
                </a:lnTo>
                <a:cubicBezTo>
                  <a:pt x="0" y="54531"/>
                  <a:pt x="35481" y="19050"/>
                  <a:pt x="79236" y="19050"/>
                </a:cubicBezTo>
                <a:cubicBezTo>
                  <a:pt x="104656" y="19050"/>
                  <a:pt x="128588" y="31254"/>
                  <a:pt x="143470" y="51852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p10"/>
          <p:cNvSpPr/>
          <p:nvPr/>
        </p:nvSpPr>
        <p:spPr>
          <a:xfrm>
            <a:off x="8966200" y="7874000"/>
            <a:ext cx="66929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Главный принцип</a:t>
            </a:r>
            <a:endParaRPr b="0" i="0" sz="1600" u="none" cap="none" strike="noStrike"/>
          </a:p>
        </p:txBody>
      </p:sp>
      <p:sp>
        <p:nvSpPr>
          <p:cNvPr id="563" name="Google Shape;563;p10"/>
          <p:cNvSpPr/>
          <p:nvPr/>
        </p:nvSpPr>
        <p:spPr>
          <a:xfrm>
            <a:off x="8966200" y="8331200"/>
            <a:ext cx="6680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Безопасность и спокойствие родителей передаются детям. Учите малышей плавать с радостью — и пусть вода станет для них источником удовольствия и развития.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568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11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p11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08</a:t>
            </a:r>
            <a:endParaRPr b="0" i="0" sz="1600" u="none" cap="none" strike="noStrike"/>
          </a:p>
        </p:txBody>
      </p:sp>
      <p:sp>
        <p:nvSpPr>
          <p:cNvPr id="571" name="Google Shape;571;p11"/>
          <p:cNvSpPr/>
          <p:nvPr/>
        </p:nvSpPr>
        <p:spPr>
          <a:xfrm>
            <a:off x="1270000" y="558800"/>
            <a:ext cx="91694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Преимущества плавания для развития</a:t>
            </a:r>
            <a:endParaRPr b="0" i="0" sz="1600" u="none" cap="none" strike="noStrike"/>
          </a:p>
        </p:txBody>
      </p:sp>
      <p:sp>
        <p:nvSpPr>
          <p:cNvPr id="572" name="Google Shape;572;p11"/>
          <p:cNvSpPr/>
          <p:nvPr/>
        </p:nvSpPr>
        <p:spPr>
          <a:xfrm>
            <a:off x="1270000" y="12192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573" name="Google Shape;573;p11"/>
          <p:cNvSpPr/>
          <p:nvPr/>
        </p:nvSpPr>
        <p:spPr>
          <a:xfrm>
            <a:off x="508000" y="1397000"/>
            <a:ext cx="4978400" cy="3784600"/>
          </a:xfrm>
          <a:custGeom>
            <a:rect b="b" l="l" r="r" t="t"/>
            <a:pathLst>
              <a:path extrusionOk="0" h="37846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3632194"/>
                </a:lnTo>
                <a:cubicBezTo>
                  <a:pt x="4978400" y="3716366"/>
                  <a:pt x="4910166" y="3784600"/>
                  <a:pt x="4825994" y="3784600"/>
                </a:cubicBezTo>
                <a:lnTo>
                  <a:pt x="152406" y="3784600"/>
                </a:lnTo>
                <a:cubicBezTo>
                  <a:pt x="68234" y="3784600"/>
                  <a:pt x="0" y="3716366"/>
                  <a:pt x="0" y="3632194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4" name="Google Shape;574;p11"/>
          <p:cNvSpPr/>
          <p:nvPr/>
        </p:nvSpPr>
        <p:spPr>
          <a:xfrm>
            <a:off x="508000" y="1397000"/>
            <a:ext cx="4978400" cy="50800"/>
          </a:xfrm>
          <a:custGeom>
            <a:rect b="b" l="l" r="r" t="t"/>
            <a:pathLst>
              <a:path extrusionOk="0" h="508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5" name="Google Shape;575;p11"/>
          <p:cNvSpPr/>
          <p:nvPr/>
        </p:nvSpPr>
        <p:spPr>
          <a:xfrm>
            <a:off x="660400" y="15748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6" name="Google Shape;576;p11"/>
          <p:cNvSpPr/>
          <p:nvPr/>
        </p:nvSpPr>
        <p:spPr>
          <a:xfrm>
            <a:off x="838200" y="17526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27000" y="53529"/>
                </a:moveTo>
                <a:lnTo>
                  <a:pt x="119559" y="43210"/>
                </a:lnTo>
                <a:cubicBezTo>
                  <a:pt x="107156" y="26045"/>
                  <a:pt x="87263" y="15875"/>
                  <a:pt x="66030" y="15875"/>
                </a:cubicBezTo>
                <a:cubicBezTo>
                  <a:pt x="29567" y="15875"/>
                  <a:pt x="0" y="45442"/>
                  <a:pt x="0" y="81905"/>
                </a:cubicBezTo>
                <a:lnTo>
                  <a:pt x="0" y="83195"/>
                </a:lnTo>
                <a:cubicBezTo>
                  <a:pt x="0" y="94903"/>
                  <a:pt x="3076" y="107007"/>
                  <a:pt x="8235" y="119063"/>
                </a:cubicBezTo>
                <a:lnTo>
                  <a:pt x="60821" y="119063"/>
                </a:lnTo>
                <a:cubicBezTo>
                  <a:pt x="62409" y="119063"/>
                  <a:pt x="63847" y="118120"/>
                  <a:pt x="64492" y="116632"/>
                </a:cubicBezTo>
                <a:lnTo>
                  <a:pt x="80268" y="78780"/>
                </a:lnTo>
                <a:cubicBezTo>
                  <a:pt x="82104" y="74414"/>
                  <a:pt x="86370" y="71537"/>
                  <a:pt x="91083" y="71438"/>
                </a:cubicBezTo>
                <a:cubicBezTo>
                  <a:pt x="95796" y="71338"/>
                  <a:pt x="100161" y="74116"/>
                  <a:pt x="102096" y="78432"/>
                </a:cubicBezTo>
                <a:lnTo>
                  <a:pt x="127546" y="134938"/>
                </a:lnTo>
                <a:lnTo>
                  <a:pt x="148084" y="93861"/>
                </a:lnTo>
                <a:cubicBezTo>
                  <a:pt x="150118" y="89843"/>
                  <a:pt x="154236" y="87263"/>
                  <a:pt x="158750" y="87263"/>
                </a:cubicBezTo>
                <a:cubicBezTo>
                  <a:pt x="163264" y="87263"/>
                  <a:pt x="167382" y="89793"/>
                  <a:pt x="169416" y="93861"/>
                </a:cubicBezTo>
                <a:lnTo>
                  <a:pt x="180925" y="116830"/>
                </a:lnTo>
                <a:cubicBezTo>
                  <a:pt x="181620" y="118170"/>
                  <a:pt x="182959" y="119013"/>
                  <a:pt x="184497" y="119013"/>
                </a:cubicBezTo>
                <a:lnTo>
                  <a:pt x="245814" y="119013"/>
                </a:lnTo>
                <a:cubicBezTo>
                  <a:pt x="251023" y="106958"/>
                  <a:pt x="254050" y="94853"/>
                  <a:pt x="254050" y="83145"/>
                </a:cubicBezTo>
                <a:lnTo>
                  <a:pt x="254050" y="81855"/>
                </a:lnTo>
                <a:cubicBezTo>
                  <a:pt x="254000" y="45442"/>
                  <a:pt x="224433" y="15875"/>
                  <a:pt x="187970" y="15875"/>
                </a:cubicBezTo>
                <a:cubicBezTo>
                  <a:pt x="166787" y="15875"/>
                  <a:pt x="146844" y="26045"/>
                  <a:pt x="134441" y="43210"/>
                </a:cubicBezTo>
                <a:lnTo>
                  <a:pt x="127000" y="53479"/>
                </a:lnTo>
                <a:close/>
                <a:moveTo>
                  <a:pt x="232966" y="142875"/>
                </a:moveTo>
                <a:lnTo>
                  <a:pt x="184448" y="142875"/>
                </a:lnTo>
                <a:cubicBezTo>
                  <a:pt x="173930" y="142875"/>
                  <a:pt x="164306" y="136922"/>
                  <a:pt x="159593" y="127496"/>
                </a:cubicBezTo>
                <a:lnTo>
                  <a:pt x="158750" y="125809"/>
                </a:lnTo>
                <a:lnTo>
                  <a:pt x="137666" y="168027"/>
                </a:lnTo>
                <a:cubicBezTo>
                  <a:pt x="135632" y="172145"/>
                  <a:pt x="131366" y="174724"/>
                  <a:pt x="126752" y="174625"/>
                </a:cubicBezTo>
                <a:cubicBezTo>
                  <a:pt x="122138" y="174526"/>
                  <a:pt x="118021" y="171797"/>
                  <a:pt x="116136" y="167630"/>
                </a:cubicBezTo>
                <a:lnTo>
                  <a:pt x="91678" y="113308"/>
                </a:lnTo>
                <a:lnTo>
                  <a:pt x="86469" y="125809"/>
                </a:lnTo>
                <a:cubicBezTo>
                  <a:pt x="82153" y="136178"/>
                  <a:pt x="72033" y="142925"/>
                  <a:pt x="60821" y="142925"/>
                </a:cubicBezTo>
                <a:lnTo>
                  <a:pt x="21034" y="142925"/>
                </a:lnTo>
                <a:cubicBezTo>
                  <a:pt x="44450" y="179536"/>
                  <a:pt x="82054" y="213221"/>
                  <a:pt x="105569" y="231180"/>
                </a:cubicBezTo>
                <a:cubicBezTo>
                  <a:pt x="111720" y="235843"/>
                  <a:pt x="119261" y="238175"/>
                  <a:pt x="126950" y="238175"/>
                </a:cubicBezTo>
                <a:cubicBezTo>
                  <a:pt x="134640" y="238175"/>
                  <a:pt x="142230" y="235893"/>
                  <a:pt x="148332" y="231180"/>
                </a:cubicBezTo>
                <a:cubicBezTo>
                  <a:pt x="171946" y="213171"/>
                  <a:pt x="209550" y="179487"/>
                  <a:pt x="232966" y="142875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7" name="Google Shape;577;p11"/>
          <p:cNvSpPr/>
          <p:nvPr/>
        </p:nvSpPr>
        <p:spPr>
          <a:xfrm>
            <a:off x="1422400" y="1701800"/>
            <a:ext cx="26289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Физическое здоровье</a:t>
            </a:r>
            <a:endParaRPr b="0" i="0" sz="1600" u="none" cap="none" strike="noStrike"/>
          </a:p>
        </p:txBody>
      </p:sp>
      <p:sp>
        <p:nvSpPr>
          <p:cNvPr id="578" name="Google Shape;578;p11"/>
          <p:cNvSpPr/>
          <p:nvPr/>
        </p:nvSpPr>
        <p:spPr>
          <a:xfrm>
            <a:off x="685800" y="2336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11"/>
          <p:cNvSpPr/>
          <p:nvPr/>
        </p:nvSpPr>
        <p:spPr>
          <a:xfrm>
            <a:off x="984250" y="2286000"/>
            <a:ext cx="44577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Укрепление сердечно-сосудистой системы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плавание — лучшая кардиотренировка</a:t>
            </a:r>
            <a:endParaRPr b="0" i="0" sz="1600" u="none" cap="none" strike="noStrike"/>
          </a:p>
        </p:txBody>
      </p:sp>
      <p:sp>
        <p:nvSpPr>
          <p:cNvPr id="580" name="Google Shape;580;p11"/>
          <p:cNvSpPr/>
          <p:nvPr/>
        </p:nvSpPr>
        <p:spPr>
          <a:xfrm>
            <a:off x="685800" y="32512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1" name="Google Shape;581;p11"/>
          <p:cNvSpPr/>
          <p:nvPr/>
        </p:nvSpPr>
        <p:spPr>
          <a:xfrm>
            <a:off x="984250" y="32004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Развитие дыхательной системы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увеличивается ёмкость лёгких</a:t>
            </a:r>
            <a:endParaRPr b="0" i="0" sz="1600" u="none" cap="none" strike="noStrike"/>
          </a:p>
        </p:txBody>
      </p:sp>
      <p:sp>
        <p:nvSpPr>
          <p:cNvPr id="582" name="Google Shape;582;p11"/>
          <p:cNvSpPr/>
          <p:nvPr/>
        </p:nvSpPr>
        <p:spPr>
          <a:xfrm>
            <a:off x="685800" y="38862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3" name="Google Shape;583;p11"/>
          <p:cNvSpPr/>
          <p:nvPr/>
        </p:nvSpPr>
        <p:spPr>
          <a:xfrm>
            <a:off x="984250" y="38354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Укрепление мышечного корсета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прорабатываются все группы мышц</a:t>
            </a:r>
            <a:endParaRPr b="0" i="0" sz="1600" u="none" cap="none" strike="noStrike"/>
          </a:p>
        </p:txBody>
      </p:sp>
      <p:sp>
        <p:nvSpPr>
          <p:cNvPr id="584" name="Google Shape;584;p11"/>
          <p:cNvSpPr/>
          <p:nvPr/>
        </p:nvSpPr>
        <p:spPr>
          <a:xfrm>
            <a:off x="685800" y="45212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11"/>
          <p:cNvSpPr/>
          <p:nvPr/>
        </p:nvSpPr>
        <p:spPr>
          <a:xfrm>
            <a:off x="984250" y="44704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Улучшение осанки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укрепляются мышцы спины</a:t>
            </a:r>
            <a:endParaRPr b="0" i="0" sz="1600" u="none" cap="none" strike="noStrike"/>
          </a:p>
        </p:txBody>
      </p:sp>
      <p:sp>
        <p:nvSpPr>
          <p:cNvPr id="586" name="Google Shape;586;p11"/>
          <p:cNvSpPr/>
          <p:nvPr/>
        </p:nvSpPr>
        <p:spPr>
          <a:xfrm>
            <a:off x="5638800" y="1397000"/>
            <a:ext cx="4978400" cy="3784600"/>
          </a:xfrm>
          <a:custGeom>
            <a:rect b="b" l="l" r="r" t="t"/>
            <a:pathLst>
              <a:path extrusionOk="0" h="37846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3632194"/>
                </a:lnTo>
                <a:cubicBezTo>
                  <a:pt x="4978400" y="3716366"/>
                  <a:pt x="4910166" y="3784600"/>
                  <a:pt x="4825994" y="3784600"/>
                </a:cubicBezTo>
                <a:lnTo>
                  <a:pt x="152406" y="3784600"/>
                </a:lnTo>
                <a:cubicBezTo>
                  <a:pt x="68234" y="3784600"/>
                  <a:pt x="0" y="3716366"/>
                  <a:pt x="0" y="3632194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11"/>
          <p:cNvSpPr/>
          <p:nvPr/>
        </p:nvSpPr>
        <p:spPr>
          <a:xfrm>
            <a:off x="5638800" y="1397000"/>
            <a:ext cx="4978400" cy="50800"/>
          </a:xfrm>
          <a:custGeom>
            <a:rect b="b" l="l" r="r" t="t"/>
            <a:pathLst>
              <a:path extrusionOk="0" h="508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11"/>
          <p:cNvSpPr/>
          <p:nvPr/>
        </p:nvSpPr>
        <p:spPr>
          <a:xfrm>
            <a:off x="5791200" y="15748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11"/>
          <p:cNvSpPr/>
          <p:nvPr/>
        </p:nvSpPr>
        <p:spPr>
          <a:xfrm>
            <a:off x="5969000" y="1752600"/>
            <a:ext cx="254000" cy="254000"/>
          </a:xfrm>
          <a:custGeom>
            <a:rect b="b" l="l" r="r" t="t"/>
            <a:pathLst>
              <a:path extrusionOk="0" h="254000" w="254000">
                <a:moveTo>
                  <a:pt x="59531" y="27781"/>
                </a:moveTo>
                <a:cubicBezTo>
                  <a:pt x="59531" y="12452"/>
                  <a:pt x="71983" y="0"/>
                  <a:pt x="87313" y="0"/>
                </a:cubicBezTo>
                <a:lnTo>
                  <a:pt x="99219" y="0"/>
                </a:lnTo>
                <a:cubicBezTo>
                  <a:pt x="108000" y="0"/>
                  <a:pt x="115094" y="7094"/>
                  <a:pt x="115094" y="15875"/>
                </a:cubicBezTo>
                <a:lnTo>
                  <a:pt x="115094" y="238125"/>
                </a:lnTo>
                <a:cubicBezTo>
                  <a:pt x="115094" y="246906"/>
                  <a:pt x="108000" y="254000"/>
                  <a:pt x="99219" y="254000"/>
                </a:cubicBezTo>
                <a:lnTo>
                  <a:pt x="83344" y="254000"/>
                </a:lnTo>
                <a:cubicBezTo>
                  <a:pt x="68560" y="254000"/>
                  <a:pt x="56108" y="243880"/>
                  <a:pt x="52586" y="230188"/>
                </a:cubicBezTo>
                <a:cubicBezTo>
                  <a:pt x="52239" y="230188"/>
                  <a:pt x="51941" y="230188"/>
                  <a:pt x="51594" y="230188"/>
                </a:cubicBezTo>
                <a:cubicBezTo>
                  <a:pt x="29666" y="230188"/>
                  <a:pt x="11906" y="212427"/>
                  <a:pt x="11906" y="190500"/>
                </a:cubicBezTo>
                <a:cubicBezTo>
                  <a:pt x="11906" y="181570"/>
                  <a:pt x="14883" y="173335"/>
                  <a:pt x="19844" y="166688"/>
                </a:cubicBezTo>
                <a:cubicBezTo>
                  <a:pt x="10220" y="159445"/>
                  <a:pt x="3969" y="147935"/>
                  <a:pt x="3969" y="134938"/>
                </a:cubicBezTo>
                <a:cubicBezTo>
                  <a:pt x="3969" y="119608"/>
                  <a:pt x="12700" y="106263"/>
                  <a:pt x="25400" y="99665"/>
                </a:cubicBezTo>
                <a:cubicBezTo>
                  <a:pt x="21878" y="93712"/>
                  <a:pt x="19844" y="86767"/>
                  <a:pt x="19844" y="79375"/>
                </a:cubicBezTo>
                <a:cubicBezTo>
                  <a:pt x="19844" y="57448"/>
                  <a:pt x="37604" y="39688"/>
                  <a:pt x="59531" y="39688"/>
                </a:cubicBezTo>
                <a:lnTo>
                  <a:pt x="59531" y="27781"/>
                </a:lnTo>
                <a:close/>
                <a:moveTo>
                  <a:pt x="194469" y="27781"/>
                </a:moveTo>
                <a:lnTo>
                  <a:pt x="194469" y="39688"/>
                </a:lnTo>
                <a:cubicBezTo>
                  <a:pt x="216396" y="39688"/>
                  <a:pt x="234156" y="57448"/>
                  <a:pt x="234156" y="79375"/>
                </a:cubicBezTo>
                <a:cubicBezTo>
                  <a:pt x="234156" y="86816"/>
                  <a:pt x="232122" y="93762"/>
                  <a:pt x="228600" y="99665"/>
                </a:cubicBezTo>
                <a:cubicBezTo>
                  <a:pt x="241350" y="106263"/>
                  <a:pt x="250031" y="119559"/>
                  <a:pt x="250031" y="134938"/>
                </a:cubicBezTo>
                <a:cubicBezTo>
                  <a:pt x="250031" y="147935"/>
                  <a:pt x="243780" y="159445"/>
                  <a:pt x="234156" y="166688"/>
                </a:cubicBezTo>
                <a:cubicBezTo>
                  <a:pt x="239117" y="173335"/>
                  <a:pt x="242094" y="181570"/>
                  <a:pt x="242094" y="190500"/>
                </a:cubicBezTo>
                <a:cubicBezTo>
                  <a:pt x="242094" y="212427"/>
                  <a:pt x="224334" y="230188"/>
                  <a:pt x="202406" y="230188"/>
                </a:cubicBezTo>
                <a:cubicBezTo>
                  <a:pt x="202059" y="230188"/>
                  <a:pt x="201761" y="230188"/>
                  <a:pt x="201414" y="230188"/>
                </a:cubicBezTo>
                <a:cubicBezTo>
                  <a:pt x="197892" y="243880"/>
                  <a:pt x="185440" y="254000"/>
                  <a:pt x="170656" y="254000"/>
                </a:cubicBezTo>
                <a:lnTo>
                  <a:pt x="154781" y="254000"/>
                </a:lnTo>
                <a:cubicBezTo>
                  <a:pt x="146000" y="254000"/>
                  <a:pt x="138906" y="246906"/>
                  <a:pt x="138906" y="238125"/>
                </a:cubicBezTo>
                <a:lnTo>
                  <a:pt x="138906" y="15875"/>
                </a:lnTo>
                <a:cubicBezTo>
                  <a:pt x="138906" y="7094"/>
                  <a:pt x="146000" y="0"/>
                  <a:pt x="154781" y="0"/>
                </a:cubicBezTo>
                <a:lnTo>
                  <a:pt x="166688" y="0"/>
                </a:lnTo>
                <a:cubicBezTo>
                  <a:pt x="182017" y="0"/>
                  <a:pt x="194469" y="12452"/>
                  <a:pt x="194469" y="27781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p11"/>
          <p:cNvSpPr/>
          <p:nvPr/>
        </p:nvSpPr>
        <p:spPr>
          <a:xfrm>
            <a:off x="6553200" y="1701800"/>
            <a:ext cx="27051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Психическое развитие</a:t>
            </a:r>
            <a:endParaRPr b="0" i="0" sz="1600" u="none" cap="none" strike="noStrike"/>
          </a:p>
        </p:txBody>
      </p:sp>
      <p:sp>
        <p:nvSpPr>
          <p:cNvPr id="591" name="Google Shape;591;p11"/>
          <p:cNvSpPr/>
          <p:nvPr/>
        </p:nvSpPr>
        <p:spPr>
          <a:xfrm>
            <a:off x="5816600" y="2336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p11"/>
          <p:cNvSpPr/>
          <p:nvPr/>
        </p:nvSpPr>
        <p:spPr>
          <a:xfrm>
            <a:off x="6115050" y="2286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Развитие координации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синхронизация движений рук, ног и дыхания</a:t>
            </a:r>
            <a:endParaRPr b="0" i="0" sz="1600" u="none" cap="none" strike="noStrike"/>
          </a:p>
        </p:txBody>
      </p:sp>
      <p:sp>
        <p:nvSpPr>
          <p:cNvPr id="593" name="Google Shape;593;p11"/>
          <p:cNvSpPr/>
          <p:nvPr/>
        </p:nvSpPr>
        <p:spPr>
          <a:xfrm>
            <a:off x="5816600" y="2971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11"/>
          <p:cNvSpPr/>
          <p:nvPr/>
        </p:nvSpPr>
        <p:spPr>
          <a:xfrm>
            <a:off x="6115050" y="2921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Повышение концентрации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необходимость контролировать технику</a:t>
            </a:r>
            <a:endParaRPr b="0" i="0" sz="1600" u="none" cap="none" strike="noStrike"/>
          </a:p>
        </p:txBody>
      </p:sp>
      <p:sp>
        <p:nvSpPr>
          <p:cNvPr id="595" name="Google Shape;595;p11"/>
          <p:cNvSpPr/>
          <p:nvPr/>
        </p:nvSpPr>
        <p:spPr>
          <a:xfrm>
            <a:off x="5816600" y="3606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6" name="Google Shape;596;p11"/>
          <p:cNvSpPr/>
          <p:nvPr/>
        </p:nvSpPr>
        <p:spPr>
          <a:xfrm>
            <a:off x="6115050" y="3556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Укрепление нервной системы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закаливание организма</a:t>
            </a:r>
            <a:endParaRPr b="0" i="0" sz="1600" u="none" cap="none" strike="noStrike"/>
          </a:p>
        </p:txBody>
      </p:sp>
      <p:sp>
        <p:nvSpPr>
          <p:cNvPr id="597" name="Google Shape;597;p11"/>
          <p:cNvSpPr/>
          <p:nvPr/>
        </p:nvSpPr>
        <p:spPr>
          <a:xfrm>
            <a:off x="5816600" y="4241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8" name="Google Shape;598;p11"/>
          <p:cNvSpPr/>
          <p:nvPr/>
        </p:nvSpPr>
        <p:spPr>
          <a:xfrm>
            <a:off x="6115050" y="4191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Снятие стресса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вода успокаивает и расслабляет</a:t>
            </a:r>
            <a:endParaRPr b="0" i="0" sz="1600" u="none" cap="none" strike="noStrike"/>
          </a:p>
        </p:txBody>
      </p:sp>
      <p:sp>
        <p:nvSpPr>
          <p:cNvPr id="599" name="Google Shape;599;p11"/>
          <p:cNvSpPr/>
          <p:nvPr/>
        </p:nvSpPr>
        <p:spPr>
          <a:xfrm>
            <a:off x="10769600" y="1397000"/>
            <a:ext cx="4978400" cy="3784600"/>
          </a:xfrm>
          <a:custGeom>
            <a:rect b="b" l="l" r="r" t="t"/>
            <a:pathLst>
              <a:path extrusionOk="0" h="37846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3632194"/>
                </a:lnTo>
                <a:cubicBezTo>
                  <a:pt x="4978400" y="3716366"/>
                  <a:pt x="4910166" y="3784600"/>
                  <a:pt x="4825994" y="3784600"/>
                </a:cubicBezTo>
                <a:lnTo>
                  <a:pt x="152406" y="3784600"/>
                </a:lnTo>
                <a:cubicBezTo>
                  <a:pt x="68234" y="3784600"/>
                  <a:pt x="0" y="3716366"/>
                  <a:pt x="0" y="3632194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0" name="Google Shape;600;p11"/>
          <p:cNvSpPr/>
          <p:nvPr/>
        </p:nvSpPr>
        <p:spPr>
          <a:xfrm>
            <a:off x="10769600" y="1397000"/>
            <a:ext cx="4978400" cy="50800"/>
          </a:xfrm>
          <a:custGeom>
            <a:rect b="b" l="l" r="r" t="t"/>
            <a:pathLst>
              <a:path extrusionOk="0" h="508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11"/>
          <p:cNvSpPr/>
          <p:nvPr/>
        </p:nvSpPr>
        <p:spPr>
          <a:xfrm>
            <a:off x="10922000" y="15748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2" name="Google Shape;602;p11"/>
          <p:cNvSpPr/>
          <p:nvPr/>
        </p:nvSpPr>
        <p:spPr>
          <a:xfrm>
            <a:off x="11068050" y="1752600"/>
            <a:ext cx="317500" cy="254000"/>
          </a:xfrm>
          <a:custGeom>
            <a:rect b="b" l="l" r="r" t="t"/>
            <a:pathLst>
              <a:path extrusionOk="0" h="254000" w="317500">
                <a:moveTo>
                  <a:pt x="158750" y="7938"/>
                </a:moveTo>
                <a:cubicBezTo>
                  <a:pt x="187225" y="7938"/>
                  <a:pt x="210344" y="31056"/>
                  <a:pt x="210344" y="59531"/>
                </a:cubicBezTo>
                <a:cubicBezTo>
                  <a:pt x="210344" y="88007"/>
                  <a:pt x="187225" y="111125"/>
                  <a:pt x="158750" y="111125"/>
                </a:cubicBezTo>
                <a:cubicBezTo>
                  <a:pt x="130275" y="111125"/>
                  <a:pt x="107156" y="88007"/>
                  <a:pt x="107156" y="59531"/>
                </a:cubicBezTo>
                <a:cubicBezTo>
                  <a:pt x="107156" y="31056"/>
                  <a:pt x="130275" y="7938"/>
                  <a:pt x="158750" y="7938"/>
                </a:cubicBezTo>
                <a:close/>
                <a:moveTo>
                  <a:pt x="47625" y="43656"/>
                </a:moveTo>
                <a:cubicBezTo>
                  <a:pt x="67339" y="43656"/>
                  <a:pt x="83344" y="59661"/>
                  <a:pt x="83344" y="79375"/>
                </a:cubicBezTo>
                <a:cubicBezTo>
                  <a:pt x="83344" y="99089"/>
                  <a:pt x="67339" y="115094"/>
                  <a:pt x="47625" y="115094"/>
                </a:cubicBezTo>
                <a:cubicBezTo>
                  <a:pt x="27911" y="115094"/>
                  <a:pt x="11906" y="99089"/>
                  <a:pt x="11906" y="79375"/>
                </a:cubicBezTo>
                <a:cubicBezTo>
                  <a:pt x="11906" y="59661"/>
                  <a:pt x="27911" y="43656"/>
                  <a:pt x="47625" y="43656"/>
                </a:cubicBezTo>
                <a:close/>
                <a:moveTo>
                  <a:pt x="0" y="206375"/>
                </a:moveTo>
                <a:cubicBezTo>
                  <a:pt x="0" y="171301"/>
                  <a:pt x="28426" y="142875"/>
                  <a:pt x="63500" y="142875"/>
                </a:cubicBezTo>
                <a:cubicBezTo>
                  <a:pt x="69850" y="142875"/>
                  <a:pt x="76002" y="143818"/>
                  <a:pt x="81806" y="145554"/>
                </a:cubicBezTo>
                <a:cubicBezTo>
                  <a:pt x="65484" y="163810"/>
                  <a:pt x="55563" y="187920"/>
                  <a:pt x="55563" y="214313"/>
                </a:cubicBezTo>
                <a:lnTo>
                  <a:pt x="55563" y="222250"/>
                </a:lnTo>
                <a:cubicBezTo>
                  <a:pt x="55563" y="227905"/>
                  <a:pt x="56753" y="233263"/>
                  <a:pt x="58886" y="238125"/>
                </a:cubicBezTo>
                <a:lnTo>
                  <a:pt x="15875" y="238125"/>
                </a:lnTo>
                <a:cubicBezTo>
                  <a:pt x="7094" y="238125"/>
                  <a:pt x="0" y="231031"/>
                  <a:pt x="0" y="222250"/>
                </a:cubicBezTo>
                <a:lnTo>
                  <a:pt x="0" y="206375"/>
                </a:lnTo>
                <a:close/>
                <a:moveTo>
                  <a:pt x="258614" y="238125"/>
                </a:moveTo>
                <a:cubicBezTo>
                  <a:pt x="260747" y="233263"/>
                  <a:pt x="261937" y="227905"/>
                  <a:pt x="261937" y="222250"/>
                </a:cubicBezTo>
                <a:lnTo>
                  <a:pt x="261937" y="214313"/>
                </a:lnTo>
                <a:cubicBezTo>
                  <a:pt x="261937" y="187920"/>
                  <a:pt x="252016" y="163810"/>
                  <a:pt x="235694" y="145554"/>
                </a:cubicBezTo>
                <a:cubicBezTo>
                  <a:pt x="241498" y="143818"/>
                  <a:pt x="247650" y="142875"/>
                  <a:pt x="254000" y="142875"/>
                </a:cubicBezTo>
                <a:cubicBezTo>
                  <a:pt x="289074" y="142875"/>
                  <a:pt x="317500" y="171301"/>
                  <a:pt x="317500" y="206375"/>
                </a:cubicBezTo>
                <a:lnTo>
                  <a:pt x="317500" y="222250"/>
                </a:lnTo>
                <a:cubicBezTo>
                  <a:pt x="317500" y="231031"/>
                  <a:pt x="310406" y="238125"/>
                  <a:pt x="301625" y="238125"/>
                </a:cubicBezTo>
                <a:lnTo>
                  <a:pt x="258614" y="238125"/>
                </a:lnTo>
                <a:close/>
                <a:moveTo>
                  <a:pt x="234156" y="79375"/>
                </a:moveTo>
                <a:cubicBezTo>
                  <a:pt x="234156" y="59661"/>
                  <a:pt x="250161" y="43656"/>
                  <a:pt x="269875" y="43656"/>
                </a:cubicBezTo>
                <a:cubicBezTo>
                  <a:pt x="289589" y="43656"/>
                  <a:pt x="305594" y="59661"/>
                  <a:pt x="305594" y="79375"/>
                </a:cubicBezTo>
                <a:cubicBezTo>
                  <a:pt x="305594" y="99089"/>
                  <a:pt x="289589" y="115094"/>
                  <a:pt x="269875" y="115094"/>
                </a:cubicBezTo>
                <a:cubicBezTo>
                  <a:pt x="250161" y="115094"/>
                  <a:pt x="234156" y="99089"/>
                  <a:pt x="234156" y="79375"/>
                </a:cubicBezTo>
                <a:close/>
                <a:moveTo>
                  <a:pt x="79375" y="214313"/>
                </a:moveTo>
                <a:cubicBezTo>
                  <a:pt x="79375" y="170458"/>
                  <a:pt x="114895" y="134938"/>
                  <a:pt x="158750" y="134938"/>
                </a:cubicBezTo>
                <a:cubicBezTo>
                  <a:pt x="202605" y="134938"/>
                  <a:pt x="238125" y="170458"/>
                  <a:pt x="238125" y="214313"/>
                </a:cubicBezTo>
                <a:lnTo>
                  <a:pt x="238125" y="222250"/>
                </a:lnTo>
                <a:cubicBezTo>
                  <a:pt x="238125" y="231031"/>
                  <a:pt x="231031" y="238125"/>
                  <a:pt x="222250" y="238125"/>
                </a:cubicBezTo>
                <a:lnTo>
                  <a:pt x="95250" y="238125"/>
                </a:lnTo>
                <a:cubicBezTo>
                  <a:pt x="86469" y="238125"/>
                  <a:pt x="79375" y="231031"/>
                  <a:pt x="79375" y="222250"/>
                </a:cubicBezTo>
                <a:lnTo>
                  <a:pt x="79375" y="214313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11"/>
          <p:cNvSpPr/>
          <p:nvPr/>
        </p:nvSpPr>
        <p:spPr>
          <a:xfrm>
            <a:off x="11684000" y="1701800"/>
            <a:ext cx="1778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Социализация</a:t>
            </a:r>
            <a:endParaRPr b="0" i="0" sz="1600" u="none" cap="none" strike="noStrike"/>
          </a:p>
        </p:txBody>
      </p:sp>
      <p:sp>
        <p:nvSpPr>
          <p:cNvPr id="604" name="Google Shape;604;p11"/>
          <p:cNvSpPr/>
          <p:nvPr/>
        </p:nvSpPr>
        <p:spPr>
          <a:xfrm>
            <a:off x="10947400" y="2336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11"/>
          <p:cNvSpPr/>
          <p:nvPr/>
        </p:nvSpPr>
        <p:spPr>
          <a:xfrm>
            <a:off x="11245850" y="2286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Работа в команде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групповые занятия учат взаимодействию</a:t>
            </a:r>
            <a:endParaRPr b="0" i="0" sz="1600" u="none" cap="none" strike="noStrike"/>
          </a:p>
        </p:txBody>
      </p:sp>
      <p:sp>
        <p:nvSpPr>
          <p:cNvPr id="606" name="Google Shape;606;p11"/>
          <p:cNvSpPr/>
          <p:nvPr/>
        </p:nvSpPr>
        <p:spPr>
          <a:xfrm>
            <a:off x="10947400" y="2971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7" name="Google Shape;607;p11"/>
          <p:cNvSpPr/>
          <p:nvPr/>
        </p:nvSpPr>
        <p:spPr>
          <a:xfrm>
            <a:off x="11245850" y="2921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Дисциплина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соблюдение расписания и правил</a:t>
            </a:r>
            <a:endParaRPr b="0" i="0" sz="1600" u="none" cap="none" strike="noStrike"/>
          </a:p>
        </p:txBody>
      </p:sp>
      <p:sp>
        <p:nvSpPr>
          <p:cNvPr id="608" name="Google Shape;608;p11"/>
          <p:cNvSpPr/>
          <p:nvPr/>
        </p:nvSpPr>
        <p:spPr>
          <a:xfrm>
            <a:off x="10947400" y="3606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9" name="Google Shape;609;p11"/>
          <p:cNvSpPr/>
          <p:nvPr/>
        </p:nvSpPr>
        <p:spPr>
          <a:xfrm>
            <a:off x="11245850" y="3556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Целеустремлённость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достижение поставленных целей</a:t>
            </a:r>
            <a:endParaRPr b="0" i="0" sz="1600" u="none" cap="none" strike="noStrike"/>
          </a:p>
        </p:txBody>
      </p:sp>
      <p:sp>
        <p:nvSpPr>
          <p:cNvPr id="610" name="Google Shape;610;p11"/>
          <p:cNvSpPr/>
          <p:nvPr/>
        </p:nvSpPr>
        <p:spPr>
          <a:xfrm>
            <a:off x="10947400" y="4241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118209" y="73863"/>
                </a:moveTo>
                <a:lnTo>
                  <a:pt x="90428" y="118313"/>
                </a:lnTo>
                <a:cubicBezTo>
                  <a:pt x="88969" y="120640"/>
                  <a:pt x="86469" y="122099"/>
                  <a:pt x="83726" y="122238"/>
                </a:cubicBezTo>
                <a:cubicBezTo>
                  <a:pt x="80982" y="122376"/>
                  <a:pt x="78343" y="121126"/>
                  <a:pt x="76711" y="118904"/>
                </a:cubicBezTo>
                <a:lnTo>
                  <a:pt x="60042" y="96679"/>
                </a:lnTo>
                <a:cubicBezTo>
                  <a:pt x="57264" y="92998"/>
                  <a:pt x="58028" y="87789"/>
                  <a:pt x="61709" y="85011"/>
                </a:cubicBezTo>
                <a:cubicBezTo>
                  <a:pt x="65390" y="82233"/>
                  <a:pt x="70599" y="82996"/>
                  <a:pt x="73377" y="86678"/>
                </a:cubicBezTo>
                <a:lnTo>
                  <a:pt x="82753" y="99179"/>
                </a:lnTo>
                <a:lnTo>
                  <a:pt x="104076" y="65043"/>
                </a:lnTo>
                <a:cubicBezTo>
                  <a:pt x="106506" y="61153"/>
                  <a:pt x="111646" y="59938"/>
                  <a:pt x="115570" y="62404"/>
                </a:cubicBezTo>
                <a:cubicBezTo>
                  <a:pt x="119494" y="64869"/>
                  <a:pt x="120675" y="69974"/>
                  <a:pt x="118209" y="7389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p11"/>
          <p:cNvSpPr/>
          <p:nvPr/>
        </p:nvSpPr>
        <p:spPr>
          <a:xfrm>
            <a:off x="11245850" y="4191000"/>
            <a:ext cx="44577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Уверенность в себе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преодоление страха и достижения</a:t>
            </a:r>
            <a:endParaRPr b="0" i="0" sz="1600" u="none" cap="none" strike="noStrike"/>
          </a:p>
        </p:txBody>
      </p:sp>
      <p:sp>
        <p:nvSpPr>
          <p:cNvPr id="612" name="Google Shape;612;p11"/>
          <p:cNvSpPr/>
          <p:nvPr/>
        </p:nvSpPr>
        <p:spPr>
          <a:xfrm>
            <a:off x="508000" y="5334000"/>
            <a:ext cx="7543800" cy="3403600"/>
          </a:xfrm>
          <a:custGeom>
            <a:rect b="b" l="l" r="r" t="t"/>
            <a:pathLst>
              <a:path extrusionOk="0" h="3403600" w="7543800">
                <a:moveTo>
                  <a:pt x="152413" y="0"/>
                </a:moveTo>
                <a:lnTo>
                  <a:pt x="7391387" y="0"/>
                </a:lnTo>
                <a:cubicBezTo>
                  <a:pt x="7475562" y="0"/>
                  <a:pt x="7543800" y="68238"/>
                  <a:pt x="7543800" y="152413"/>
                </a:cubicBezTo>
                <a:lnTo>
                  <a:pt x="7543800" y="3251187"/>
                </a:lnTo>
                <a:cubicBezTo>
                  <a:pt x="7543800" y="3335362"/>
                  <a:pt x="7475562" y="3403600"/>
                  <a:pt x="7391387" y="3403600"/>
                </a:cubicBezTo>
                <a:lnTo>
                  <a:pt x="152413" y="3403600"/>
                </a:lnTo>
                <a:cubicBezTo>
                  <a:pt x="68238" y="3403600"/>
                  <a:pt x="0" y="3335362"/>
                  <a:pt x="0" y="3251187"/>
                </a:cubicBezTo>
                <a:lnTo>
                  <a:pt x="0" y="152413"/>
                </a:lnTo>
                <a:cubicBezTo>
                  <a:pt x="0" y="68294"/>
                  <a:pt x="68294" y="0"/>
                  <a:pt x="152413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p11"/>
          <p:cNvSpPr/>
          <p:nvPr/>
        </p:nvSpPr>
        <p:spPr>
          <a:xfrm>
            <a:off x="727075" y="6057900"/>
            <a:ext cx="285750" cy="254000"/>
          </a:xfrm>
          <a:custGeom>
            <a:rect b="b" l="l" r="r" t="t"/>
            <a:pathLst>
              <a:path extrusionOk="0" h="254000" w="285750">
                <a:moveTo>
                  <a:pt x="153541" y="-9376"/>
                </a:moveTo>
                <a:cubicBezTo>
                  <a:pt x="151507" y="-13345"/>
                  <a:pt x="147389" y="-15875"/>
                  <a:pt x="142925" y="-15875"/>
                </a:cubicBezTo>
                <a:cubicBezTo>
                  <a:pt x="138460" y="-15875"/>
                  <a:pt x="134342" y="-13345"/>
                  <a:pt x="132308" y="-9376"/>
                </a:cubicBezTo>
                <a:lnTo>
                  <a:pt x="95796" y="62161"/>
                </a:lnTo>
                <a:lnTo>
                  <a:pt x="16470" y="74761"/>
                </a:lnTo>
                <a:cubicBezTo>
                  <a:pt x="12055" y="75456"/>
                  <a:pt x="8384" y="78581"/>
                  <a:pt x="6995" y="82848"/>
                </a:cubicBezTo>
                <a:cubicBezTo>
                  <a:pt x="5606" y="87114"/>
                  <a:pt x="6747" y="91777"/>
                  <a:pt x="9872" y="94952"/>
                </a:cubicBezTo>
                <a:lnTo>
                  <a:pt x="66625" y="151755"/>
                </a:lnTo>
                <a:lnTo>
                  <a:pt x="54124" y="231080"/>
                </a:lnTo>
                <a:cubicBezTo>
                  <a:pt x="53429" y="235496"/>
                  <a:pt x="55265" y="239961"/>
                  <a:pt x="58886" y="242590"/>
                </a:cubicBezTo>
                <a:cubicBezTo>
                  <a:pt x="62508" y="245219"/>
                  <a:pt x="67270" y="245616"/>
                  <a:pt x="71289" y="243582"/>
                </a:cubicBezTo>
                <a:lnTo>
                  <a:pt x="142925" y="207169"/>
                </a:lnTo>
                <a:lnTo>
                  <a:pt x="214511" y="243582"/>
                </a:lnTo>
                <a:cubicBezTo>
                  <a:pt x="218480" y="245616"/>
                  <a:pt x="223292" y="245219"/>
                  <a:pt x="226913" y="242590"/>
                </a:cubicBezTo>
                <a:cubicBezTo>
                  <a:pt x="230535" y="239961"/>
                  <a:pt x="232370" y="235545"/>
                  <a:pt x="231676" y="231080"/>
                </a:cubicBezTo>
                <a:lnTo>
                  <a:pt x="219125" y="151755"/>
                </a:lnTo>
                <a:lnTo>
                  <a:pt x="275878" y="94952"/>
                </a:lnTo>
                <a:cubicBezTo>
                  <a:pt x="279053" y="91777"/>
                  <a:pt x="280144" y="87114"/>
                  <a:pt x="278755" y="82848"/>
                </a:cubicBezTo>
                <a:cubicBezTo>
                  <a:pt x="277366" y="78581"/>
                  <a:pt x="273745" y="75456"/>
                  <a:pt x="269280" y="74761"/>
                </a:cubicBezTo>
                <a:lnTo>
                  <a:pt x="190004" y="62161"/>
                </a:lnTo>
                <a:lnTo>
                  <a:pt x="153541" y="-9376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11"/>
          <p:cNvSpPr/>
          <p:nvPr/>
        </p:nvSpPr>
        <p:spPr>
          <a:xfrm>
            <a:off x="1028700" y="6007100"/>
            <a:ext cx="69469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Комплексное воздействие</a:t>
            </a:r>
            <a:endParaRPr b="0" i="0" sz="1600" u="none" cap="none" strike="noStrike"/>
          </a:p>
        </p:txBody>
      </p:sp>
      <p:sp>
        <p:nvSpPr>
          <p:cNvPr id="615" name="Google Shape;615;p11"/>
          <p:cNvSpPr/>
          <p:nvPr/>
        </p:nvSpPr>
        <p:spPr>
          <a:xfrm>
            <a:off x="711200" y="6464300"/>
            <a:ext cx="7239000" cy="3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Плавание — единственный вид спорта, который </a:t>
            </a: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одновременно</a:t>
            </a: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b="0" i="0" sz="1600" u="none" cap="none" strike="noStrike"/>
          </a:p>
        </p:txBody>
      </p:sp>
      <p:sp>
        <p:nvSpPr>
          <p:cNvPr id="616" name="Google Shape;616;p11"/>
          <p:cNvSpPr/>
          <p:nvPr/>
        </p:nvSpPr>
        <p:spPr>
          <a:xfrm>
            <a:off x="736600" y="6997700"/>
            <a:ext cx="203200" cy="203200"/>
          </a:xfrm>
          <a:custGeom>
            <a:rect b="b" l="l" r="r" t="t"/>
            <a:pathLst>
              <a:path extrusionOk="0" h="203200" w="203200">
                <a:moveTo>
                  <a:pt x="199469" y="110569"/>
                </a:moveTo>
                <a:cubicBezTo>
                  <a:pt x="204430" y="105608"/>
                  <a:pt x="204430" y="97552"/>
                  <a:pt x="199469" y="92591"/>
                </a:cubicBezTo>
                <a:lnTo>
                  <a:pt x="135969" y="29091"/>
                </a:lnTo>
                <a:cubicBezTo>
                  <a:pt x="131008" y="24130"/>
                  <a:pt x="122952" y="24130"/>
                  <a:pt x="117991" y="29091"/>
                </a:cubicBezTo>
                <a:cubicBezTo>
                  <a:pt x="113030" y="34052"/>
                  <a:pt x="113030" y="42108"/>
                  <a:pt x="117991" y="47069"/>
                </a:cubicBezTo>
                <a:lnTo>
                  <a:pt x="159822" y="88900"/>
                </a:lnTo>
                <a:lnTo>
                  <a:pt x="12700" y="88900"/>
                </a:lnTo>
                <a:cubicBezTo>
                  <a:pt x="5675" y="88900"/>
                  <a:pt x="0" y="94575"/>
                  <a:pt x="0" y="101600"/>
                </a:cubicBezTo>
                <a:cubicBezTo>
                  <a:pt x="0" y="108625"/>
                  <a:pt x="5675" y="114300"/>
                  <a:pt x="12700" y="114300"/>
                </a:cubicBezTo>
                <a:lnTo>
                  <a:pt x="159822" y="114300"/>
                </a:lnTo>
                <a:lnTo>
                  <a:pt x="117991" y="156131"/>
                </a:lnTo>
                <a:cubicBezTo>
                  <a:pt x="113030" y="161092"/>
                  <a:pt x="113030" y="169148"/>
                  <a:pt x="117991" y="174109"/>
                </a:cubicBezTo>
                <a:cubicBezTo>
                  <a:pt x="122952" y="179070"/>
                  <a:pt x="131008" y="179070"/>
                  <a:pt x="135969" y="174109"/>
                </a:cubicBezTo>
                <a:lnTo>
                  <a:pt x="199469" y="110609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p11"/>
          <p:cNvSpPr/>
          <p:nvPr/>
        </p:nvSpPr>
        <p:spPr>
          <a:xfrm>
            <a:off x="1066800" y="6946900"/>
            <a:ext cx="2895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Укрепляет все группы мышц</a:t>
            </a:r>
            <a:endParaRPr b="0" i="0" sz="1600" u="none" cap="none" strike="noStrike"/>
          </a:p>
        </p:txBody>
      </p:sp>
      <p:sp>
        <p:nvSpPr>
          <p:cNvPr id="618" name="Google Shape;618;p11"/>
          <p:cNvSpPr/>
          <p:nvPr/>
        </p:nvSpPr>
        <p:spPr>
          <a:xfrm>
            <a:off x="4356100" y="6997700"/>
            <a:ext cx="203200" cy="203200"/>
          </a:xfrm>
          <a:custGeom>
            <a:rect b="b" l="l" r="r" t="t"/>
            <a:pathLst>
              <a:path extrusionOk="0" h="203200" w="203200">
                <a:moveTo>
                  <a:pt x="199469" y="110569"/>
                </a:moveTo>
                <a:cubicBezTo>
                  <a:pt x="204430" y="105608"/>
                  <a:pt x="204430" y="97552"/>
                  <a:pt x="199469" y="92591"/>
                </a:cubicBezTo>
                <a:lnTo>
                  <a:pt x="135969" y="29091"/>
                </a:lnTo>
                <a:cubicBezTo>
                  <a:pt x="131008" y="24130"/>
                  <a:pt x="122952" y="24130"/>
                  <a:pt x="117991" y="29091"/>
                </a:cubicBezTo>
                <a:cubicBezTo>
                  <a:pt x="113030" y="34052"/>
                  <a:pt x="113030" y="42108"/>
                  <a:pt x="117991" y="47069"/>
                </a:cubicBezTo>
                <a:lnTo>
                  <a:pt x="159822" y="88900"/>
                </a:lnTo>
                <a:lnTo>
                  <a:pt x="12700" y="88900"/>
                </a:lnTo>
                <a:cubicBezTo>
                  <a:pt x="5675" y="88900"/>
                  <a:pt x="0" y="94575"/>
                  <a:pt x="0" y="101600"/>
                </a:cubicBezTo>
                <a:cubicBezTo>
                  <a:pt x="0" y="108625"/>
                  <a:pt x="5675" y="114300"/>
                  <a:pt x="12700" y="114300"/>
                </a:cubicBezTo>
                <a:lnTo>
                  <a:pt x="159822" y="114300"/>
                </a:lnTo>
                <a:lnTo>
                  <a:pt x="117991" y="156131"/>
                </a:lnTo>
                <a:cubicBezTo>
                  <a:pt x="113030" y="161092"/>
                  <a:pt x="113030" y="169148"/>
                  <a:pt x="117991" y="174109"/>
                </a:cubicBezTo>
                <a:cubicBezTo>
                  <a:pt x="122952" y="179070"/>
                  <a:pt x="131008" y="179070"/>
                  <a:pt x="135969" y="174109"/>
                </a:cubicBezTo>
                <a:lnTo>
                  <a:pt x="199469" y="110609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9" name="Google Shape;619;p11"/>
          <p:cNvSpPr/>
          <p:nvPr/>
        </p:nvSpPr>
        <p:spPr>
          <a:xfrm>
            <a:off x="4686300" y="6946900"/>
            <a:ext cx="2514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Развивает выносливость</a:t>
            </a:r>
            <a:endParaRPr b="0" i="0" sz="1600" u="none" cap="none" strike="noStrike"/>
          </a:p>
        </p:txBody>
      </p:sp>
      <p:sp>
        <p:nvSpPr>
          <p:cNvPr id="620" name="Google Shape;620;p11"/>
          <p:cNvSpPr/>
          <p:nvPr/>
        </p:nvSpPr>
        <p:spPr>
          <a:xfrm>
            <a:off x="736600" y="7404100"/>
            <a:ext cx="203200" cy="203200"/>
          </a:xfrm>
          <a:custGeom>
            <a:rect b="b" l="l" r="r" t="t"/>
            <a:pathLst>
              <a:path extrusionOk="0" h="203200" w="203200">
                <a:moveTo>
                  <a:pt x="199469" y="110569"/>
                </a:moveTo>
                <a:cubicBezTo>
                  <a:pt x="204430" y="105608"/>
                  <a:pt x="204430" y="97552"/>
                  <a:pt x="199469" y="92591"/>
                </a:cubicBezTo>
                <a:lnTo>
                  <a:pt x="135969" y="29091"/>
                </a:lnTo>
                <a:cubicBezTo>
                  <a:pt x="131008" y="24130"/>
                  <a:pt x="122952" y="24130"/>
                  <a:pt x="117991" y="29091"/>
                </a:cubicBezTo>
                <a:cubicBezTo>
                  <a:pt x="113030" y="34052"/>
                  <a:pt x="113030" y="42108"/>
                  <a:pt x="117991" y="47069"/>
                </a:cubicBezTo>
                <a:lnTo>
                  <a:pt x="159822" y="88900"/>
                </a:lnTo>
                <a:lnTo>
                  <a:pt x="12700" y="88900"/>
                </a:lnTo>
                <a:cubicBezTo>
                  <a:pt x="5675" y="88900"/>
                  <a:pt x="0" y="94575"/>
                  <a:pt x="0" y="101600"/>
                </a:cubicBezTo>
                <a:cubicBezTo>
                  <a:pt x="0" y="108625"/>
                  <a:pt x="5675" y="114300"/>
                  <a:pt x="12700" y="114300"/>
                </a:cubicBezTo>
                <a:lnTo>
                  <a:pt x="159822" y="114300"/>
                </a:lnTo>
                <a:lnTo>
                  <a:pt x="117991" y="156131"/>
                </a:lnTo>
                <a:cubicBezTo>
                  <a:pt x="113030" y="161092"/>
                  <a:pt x="113030" y="169148"/>
                  <a:pt x="117991" y="174109"/>
                </a:cubicBezTo>
                <a:cubicBezTo>
                  <a:pt x="122952" y="179070"/>
                  <a:pt x="131008" y="179070"/>
                  <a:pt x="135969" y="174109"/>
                </a:cubicBezTo>
                <a:lnTo>
                  <a:pt x="199469" y="110609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11"/>
          <p:cNvSpPr/>
          <p:nvPr/>
        </p:nvSpPr>
        <p:spPr>
          <a:xfrm>
            <a:off x="1066800" y="7353300"/>
            <a:ext cx="1955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Улучшает гибкость</a:t>
            </a:r>
            <a:endParaRPr b="0" i="0" sz="1600" u="none" cap="none" strike="noStrike"/>
          </a:p>
        </p:txBody>
      </p:sp>
      <p:sp>
        <p:nvSpPr>
          <p:cNvPr id="622" name="Google Shape;622;p11"/>
          <p:cNvSpPr/>
          <p:nvPr/>
        </p:nvSpPr>
        <p:spPr>
          <a:xfrm>
            <a:off x="4356100" y="7404100"/>
            <a:ext cx="203200" cy="203200"/>
          </a:xfrm>
          <a:custGeom>
            <a:rect b="b" l="l" r="r" t="t"/>
            <a:pathLst>
              <a:path extrusionOk="0" h="203200" w="203200">
                <a:moveTo>
                  <a:pt x="199469" y="110569"/>
                </a:moveTo>
                <a:cubicBezTo>
                  <a:pt x="204430" y="105608"/>
                  <a:pt x="204430" y="97552"/>
                  <a:pt x="199469" y="92591"/>
                </a:cubicBezTo>
                <a:lnTo>
                  <a:pt x="135969" y="29091"/>
                </a:lnTo>
                <a:cubicBezTo>
                  <a:pt x="131008" y="24130"/>
                  <a:pt x="122952" y="24130"/>
                  <a:pt x="117991" y="29091"/>
                </a:cubicBezTo>
                <a:cubicBezTo>
                  <a:pt x="113030" y="34052"/>
                  <a:pt x="113030" y="42108"/>
                  <a:pt x="117991" y="47069"/>
                </a:cubicBezTo>
                <a:lnTo>
                  <a:pt x="159822" y="88900"/>
                </a:lnTo>
                <a:lnTo>
                  <a:pt x="12700" y="88900"/>
                </a:lnTo>
                <a:cubicBezTo>
                  <a:pt x="5675" y="88900"/>
                  <a:pt x="0" y="94575"/>
                  <a:pt x="0" y="101600"/>
                </a:cubicBezTo>
                <a:cubicBezTo>
                  <a:pt x="0" y="108625"/>
                  <a:pt x="5675" y="114300"/>
                  <a:pt x="12700" y="114300"/>
                </a:cubicBezTo>
                <a:lnTo>
                  <a:pt x="159822" y="114300"/>
                </a:lnTo>
                <a:lnTo>
                  <a:pt x="117991" y="156131"/>
                </a:lnTo>
                <a:cubicBezTo>
                  <a:pt x="113030" y="161092"/>
                  <a:pt x="113030" y="169148"/>
                  <a:pt x="117991" y="174109"/>
                </a:cubicBezTo>
                <a:cubicBezTo>
                  <a:pt x="122952" y="179070"/>
                  <a:pt x="131008" y="179070"/>
                  <a:pt x="135969" y="174109"/>
                </a:cubicBezTo>
                <a:lnTo>
                  <a:pt x="199469" y="110609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11"/>
          <p:cNvSpPr/>
          <p:nvPr/>
        </p:nvSpPr>
        <p:spPr>
          <a:xfrm>
            <a:off x="4686300" y="7353300"/>
            <a:ext cx="19431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Закаляет организм</a:t>
            </a:r>
            <a:endParaRPr b="0" i="0" sz="1600" u="none" cap="none" strike="noStrike"/>
          </a:p>
        </p:txBody>
      </p:sp>
      <p:sp>
        <p:nvSpPr>
          <p:cNvPr id="624" name="Google Shape;624;p11"/>
          <p:cNvSpPr/>
          <p:nvPr/>
        </p:nvSpPr>
        <p:spPr>
          <a:xfrm>
            <a:off x="736600" y="7810500"/>
            <a:ext cx="203200" cy="203200"/>
          </a:xfrm>
          <a:custGeom>
            <a:rect b="b" l="l" r="r" t="t"/>
            <a:pathLst>
              <a:path extrusionOk="0" h="203200" w="203200">
                <a:moveTo>
                  <a:pt x="199469" y="110569"/>
                </a:moveTo>
                <a:cubicBezTo>
                  <a:pt x="204430" y="105608"/>
                  <a:pt x="204430" y="97552"/>
                  <a:pt x="199469" y="92591"/>
                </a:cubicBezTo>
                <a:lnTo>
                  <a:pt x="135969" y="29091"/>
                </a:lnTo>
                <a:cubicBezTo>
                  <a:pt x="131008" y="24130"/>
                  <a:pt x="122952" y="24130"/>
                  <a:pt x="117991" y="29091"/>
                </a:cubicBezTo>
                <a:cubicBezTo>
                  <a:pt x="113030" y="34052"/>
                  <a:pt x="113030" y="42108"/>
                  <a:pt x="117991" y="47069"/>
                </a:cubicBezTo>
                <a:lnTo>
                  <a:pt x="159822" y="88900"/>
                </a:lnTo>
                <a:lnTo>
                  <a:pt x="12700" y="88900"/>
                </a:lnTo>
                <a:cubicBezTo>
                  <a:pt x="5675" y="88900"/>
                  <a:pt x="0" y="94575"/>
                  <a:pt x="0" y="101600"/>
                </a:cubicBezTo>
                <a:cubicBezTo>
                  <a:pt x="0" y="108625"/>
                  <a:pt x="5675" y="114300"/>
                  <a:pt x="12700" y="114300"/>
                </a:cubicBezTo>
                <a:lnTo>
                  <a:pt x="159822" y="114300"/>
                </a:lnTo>
                <a:lnTo>
                  <a:pt x="117991" y="156131"/>
                </a:lnTo>
                <a:cubicBezTo>
                  <a:pt x="113030" y="161092"/>
                  <a:pt x="113030" y="169148"/>
                  <a:pt x="117991" y="174109"/>
                </a:cubicBezTo>
                <a:cubicBezTo>
                  <a:pt x="122952" y="179070"/>
                  <a:pt x="131008" y="179070"/>
                  <a:pt x="135969" y="174109"/>
                </a:cubicBezTo>
                <a:lnTo>
                  <a:pt x="199469" y="110609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p11"/>
          <p:cNvSpPr/>
          <p:nvPr/>
        </p:nvSpPr>
        <p:spPr>
          <a:xfrm>
            <a:off x="1066800" y="7759700"/>
            <a:ext cx="1651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Снимает стресс</a:t>
            </a:r>
            <a:endParaRPr b="0" i="0" sz="1600" u="none" cap="none" strike="noStrike"/>
          </a:p>
        </p:txBody>
      </p:sp>
      <p:sp>
        <p:nvSpPr>
          <p:cNvPr id="626" name="Google Shape;626;p11"/>
          <p:cNvSpPr/>
          <p:nvPr/>
        </p:nvSpPr>
        <p:spPr>
          <a:xfrm>
            <a:off x="4356100" y="7810500"/>
            <a:ext cx="203200" cy="203200"/>
          </a:xfrm>
          <a:custGeom>
            <a:rect b="b" l="l" r="r" t="t"/>
            <a:pathLst>
              <a:path extrusionOk="0" h="203200" w="203200">
                <a:moveTo>
                  <a:pt x="199469" y="110569"/>
                </a:moveTo>
                <a:cubicBezTo>
                  <a:pt x="204430" y="105608"/>
                  <a:pt x="204430" y="97552"/>
                  <a:pt x="199469" y="92591"/>
                </a:cubicBezTo>
                <a:lnTo>
                  <a:pt x="135969" y="29091"/>
                </a:lnTo>
                <a:cubicBezTo>
                  <a:pt x="131008" y="24130"/>
                  <a:pt x="122952" y="24130"/>
                  <a:pt x="117991" y="29091"/>
                </a:cubicBezTo>
                <a:cubicBezTo>
                  <a:pt x="113030" y="34052"/>
                  <a:pt x="113030" y="42108"/>
                  <a:pt x="117991" y="47069"/>
                </a:cubicBezTo>
                <a:lnTo>
                  <a:pt x="159822" y="88900"/>
                </a:lnTo>
                <a:lnTo>
                  <a:pt x="12700" y="88900"/>
                </a:lnTo>
                <a:cubicBezTo>
                  <a:pt x="5675" y="88900"/>
                  <a:pt x="0" y="94575"/>
                  <a:pt x="0" y="101600"/>
                </a:cubicBezTo>
                <a:cubicBezTo>
                  <a:pt x="0" y="108625"/>
                  <a:pt x="5675" y="114300"/>
                  <a:pt x="12700" y="114300"/>
                </a:cubicBezTo>
                <a:lnTo>
                  <a:pt x="159822" y="114300"/>
                </a:lnTo>
                <a:lnTo>
                  <a:pt x="117991" y="156131"/>
                </a:lnTo>
                <a:cubicBezTo>
                  <a:pt x="113030" y="161092"/>
                  <a:pt x="113030" y="169148"/>
                  <a:pt x="117991" y="174109"/>
                </a:cubicBezTo>
                <a:cubicBezTo>
                  <a:pt x="122952" y="179070"/>
                  <a:pt x="131008" y="179070"/>
                  <a:pt x="135969" y="174109"/>
                </a:cubicBezTo>
                <a:lnTo>
                  <a:pt x="199469" y="110609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11"/>
          <p:cNvSpPr/>
          <p:nvPr/>
        </p:nvSpPr>
        <p:spPr>
          <a:xfrm>
            <a:off x="4686300" y="7759700"/>
            <a:ext cx="2120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Формирует характер</a:t>
            </a:r>
            <a:endParaRPr b="0" i="0" sz="1600" u="none" cap="none" strike="noStrike"/>
          </a:p>
        </p:txBody>
      </p:sp>
      <p:sp>
        <p:nvSpPr>
          <p:cNvPr id="628" name="Google Shape;628;p11"/>
          <p:cNvSpPr/>
          <p:nvPr/>
        </p:nvSpPr>
        <p:spPr>
          <a:xfrm>
            <a:off x="8204200" y="5334000"/>
            <a:ext cx="7543800" cy="3403600"/>
          </a:xfrm>
          <a:custGeom>
            <a:rect b="b" l="l" r="r" t="t"/>
            <a:pathLst>
              <a:path extrusionOk="0" h="3403600" w="7543800">
                <a:moveTo>
                  <a:pt x="152413" y="0"/>
                </a:moveTo>
                <a:lnTo>
                  <a:pt x="7391387" y="0"/>
                </a:lnTo>
                <a:cubicBezTo>
                  <a:pt x="7475562" y="0"/>
                  <a:pt x="7543800" y="68238"/>
                  <a:pt x="7543800" y="152413"/>
                </a:cubicBezTo>
                <a:lnTo>
                  <a:pt x="7543800" y="3251187"/>
                </a:lnTo>
                <a:cubicBezTo>
                  <a:pt x="7543800" y="3335362"/>
                  <a:pt x="7475562" y="3403600"/>
                  <a:pt x="7391387" y="3403600"/>
                </a:cubicBezTo>
                <a:lnTo>
                  <a:pt x="152413" y="3403600"/>
                </a:lnTo>
                <a:cubicBezTo>
                  <a:pt x="68238" y="3403600"/>
                  <a:pt x="0" y="3335362"/>
                  <a:pt x="0" y="3251187"/>
                </a:cubicBezTo>
                <a:lnTo>
                  <a:pt x="0" y="152413"/>
                </a:lnTo>
                <a:cubicBezTo>
                  <a:pt x="0" y="68294"/>
                  <a:pt x="68294" y="0"/>
                  <a:pt x="15241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11"/>
          <p:cNvSpPr/>
          <p:nvPr/>
        </p:nvSpPr>
        <p:spPr>
          <a:xfrm>
            <a:off x="8439150" y="5588000"/>
            <a:ext cx="254000" cy="254000"/>
          </a:xfrm>
          <a:custGeom>
            <a:rect b="b" l="l" r="r" t="t"/>
            <a:pathLst>
              <a:path extrusionOk="0" h="254000" w="254000">
                <a:moveTo>
                  <a:pt x="31750" y="31750"/>
                </a:moveTo>
                <a:cubicBezTo>
                  <a:pt x="31750" y="22969"/>
                  <a:pt x="24656" y="15875"/>
                  <a:pt x="15875" y="15875"/>
                </a:cubicBezTo>
                <a:cubicBezTo>
                  <a:pt x="7094" y="15875"/>
                  <a:pt x="0" y="22969"/>
                  <a:pt x="0" y="31750"/>
                </a:cubicBezTo>
                <a:lnTo>
                  <a:pt x="0" y="198438"/>
                </a:lnTo>
                <a:cubicBezTo>
                  <a:pt x="0" y="220365"/>
                  <a:pt x="17760" y="238125"/>
                  <a:pt x="39688" y="238125"/>
                </a:cubicBezTo>
                <a:lnTo>
                  <a:pt x="238125" y="238125"/>
                </a:lnTo>
                <a:cubicBezTo>
                  <a:pt x="246906" y="238125"/>
                  <a:pt x="254000" y="231031"/>
                  <a:pt x="254000" y="222250"/>
                </a:cubicBezTo>
                <a:cubicBezTo>
                  <a:pt x="254000" y="213469"/>
                  <a:pt x="246906" y="206375"/>
                  <a:pt x="238125" y="206375"/>
                </a:cubicBezTo>
                <a:lnTo>
                  <a:pt x="39688" y="206375"/>
                </a:lnTo>
                <a:cubicBezTo>
                  <a:pt x="35322" y="206375"/>
                  <a:pt x="31750" y="202803"/>
                  <a:pt x="31750" y="198438"/>
                </a:cubicBezTo>
                <a:lnTo>
                  <a:pt x="31750" y="31750"/>
                </a:lnTo>
                <a:close/>
                <a:moveTo>
                  <a:pt x="233462" y="74712"/>
                </a:moveTo>
                <a:cubicBezTo>
                  <a:pt x="239663" y="68511"/>
                  <a:pt x="239663" y="58440"/>
                  <a:pt x="233462" y="52239"/>
                </a:cubicBezTo>
                <a:cubicBezTo>
                  <a:pt x="227261" y="46037"/>
                  <a:pt x="217190" y="46037"/>
                  <a:pt x="210989" y="52239"/>
                </a:cubicBezTo>
                <a:lnTo>
                  <a:pt x="158750" y="104527"/>
                </a:lnTo>
                <a:lnTo>
                  <a:pt x="130274" y="76101"/>
                </a:lnTo>
                <a:cubicBezTo>
                  <a:pt x="124073" y="69900"/>
                  <a:pt x="114002" y="69900"/>
                  <a:pt x="107801" y="76101"/>
                </a:cubicBezTo>
                <a:lnTo>
                  <a:pt x="60176" y="123726"/>
                </a:lnTo>
                <a:cubicBezTo>
                  <a:pt x="53975" y="129927"/>
                  <a:pt x="53975" y="139998"/>
                  <a:pt x="60176" y="146199"/>
                </a:cubicBezTo>
                <a:cubicBezTo>
                  <a:pt x="66377" y="152400"/>
                  <a:pt x="76448" y="152400"/>
                  <a:pt x="82649" y="146199"/>
                </a:cubicBezTo>
                <a:lnTo>
                  <a:pt x="119063" y="109786"/>
                </a:lnTo>
                <a:lnTo>
                  <a:pt x="147538" y="138261"/>
                </a:lnTo>
                <a:cubicBezTo>
                  <a:pt x="153739" y="144463"/>
                  <a:pt x="163810" y="144463"/>
                  <a:pt x="170011" y="138261"/>
                </a:cubicBezTo>
                <a:lnTo>
                  <a:pt x="233511" y="74761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11"/>
          <p:cNvSpPr/>
          <p:nvPr/>
        </p:nvSpPr>
        <p:spPr>
          <a:xfrm>
            <a:off x="8724900" y="5537200"/>
            <a:ext cx="69469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Долгосрочные преимущества</a:t>
            </a:r>
            <a:endParaRPr b="0" i="0" sz="1600" u="none" cap="none" strike="noStrike"/>
          </a:p>
        </p:txBody>
      </p:sp>
      <p:sp>
        <p:nvSpPr>
          <p:cNvPr id="631" name="Google Shape;631;p11"/>
          <p:cNvSpPr/>
          <p:nvPr/>
        </p:nvSpPr>
        <p:spPr>
          <a:xfrm>
            <a:off x="8407400" y="59944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endParaRPr b="0" i="0" sz="1600" u="none" cap="none" strike="noStrike"/>
          </a:p>
        </p:txBody>
      </p:sp>
      <p:sp>
        <p:nvSpPr>
          <p:cNvPr id="632" name="Google Shape;632;p11"/>
          <p:cNvSpPr/>
          <p:nvPr/>
        </p:nvSpPr>
        <p:spPr>
          <a:xfrm>
            <a:off x="8717955" y="5994400"/>
            <a:ext cx="69342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Навык на всю жизнь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умение плавать не забудется и пригодится в любой ситуации</a:t>
            </a:r>
            <a:endParaRPr b="0" i="0" sz="1600" u="none" cap="none" strike="noStrike"/>
          </a:p>
        </p:txBody>
      </p:sp>
      <p:sp>
        <p:nvSpPr>
          <p:cNvPr id="633" name="Google Shape;633;p11"/>
          <p:cNvSpPr/>
          <p:nvPr/>
        </p:nvSpPr>
        <p:spPr>
          <a:xfrm>
            <a:off x="8407400" y="66548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endParaRPr b="0" i="0" sz="1600" u="none" cap="none" strike="noStrike"/>
          </a:p>
        </p:txBody>
      </p:sp>
      <p:sp>
        <p:nvSpPr>
          <p:cNvPr id="634" name="Google Shape;634;p11"/>
          <p:cNvSpPr/>
          <p:nvPr/>
        </p:nvSpPr>
        <p:spPr>
          <a:xfrm>
            <a:off x="8717955" y="6654800"/>
            <a:ext cx="69342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Фундамент для других видов спорта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плавание развивает базовые физические качества</a:t>
            </a:r>
            <a:endParaRPr b="0" i="0" sz="1600" u="none" cap="none" strike="noStrike"/>
          </a:p>
        </p:txBody>
      </p:sp>
      <p:sp>
        <p:nvSpPr>
          <p:cNvPr id="635" name="Google Shape;635;p11"/>
          <p:cNvSpPr/>
          <p:nvPr/>
        </p:nvSpPr>
        <p:spPr>
          <a:xfrm>
            <a:off x="8407400" y="73152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endParaRPr b="0" i="0" sz="1600" u="none" cap="none" strike="noStrike"/>
          </a:p>
        </p:txBody>
      </p:sp>
      <p:sp>
        <p:nvSpPr>
          <p:cNvPr id="636" name="Google Shape;636;p11"/>
          <p:cNvSpPr/>
          <p:nvPr/>
        </p:nvSpPr>
        <p:spPr>
          <a:xfrm>
            <a:off x="8717955" y="7315200"/>
            <a:ext cx="69342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Профилактика заболеваний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укрепление иммунитета и сердечно-сосудистой системы</a:t>
            </a:r>
            <a:endParaRPr b="0" i="0" sz="1600" u="none" cap="none" strike="noStrike"/>
          </a:p>
        </p:txBody>
      </p:sp>
      <p:sp>
        <p:nvSpPr>
          <p:cNvPr id="637" name="Google Shape;637;p11"/>
          <p:cNvSpPr/>
          <p:nvPr/>
        </p:nvSpPr>
        <p:spPr>
          <a:xfrm>
            <a:off x="8407400" y="7975600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endParaRPr b="0" i="0" sz="1600" u="none" cap="none" strike="noStrike"/>
          </a:p>
        </p:txBody>
      </p:sp>
      <p:sp>
        <p:nvSpPr>
          <p:cNvPr id="638" name="Google Shape;638;p11"/>
          <p:cNvSpPr/>
          <p:nvPr/>
        </p:nvSpPr>
        <p:spPr>
          <a:xfrm>
            <a:off x="8717955" y="7975600"/>
            <a:ext cx="69342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Спасение жизни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умение плавать может спасти жизнь в экстренной ситуации</a:t>
            </a:r>
            <a:endParaRPr b="0" i="0" sz="1600" u="none" cap="none" strike="noStrike"/>
          </a:p>
        </p:txBody>
      </p:sp>
      <p:sp>
        <p:nvSpPr>
          <p:cNvPr id="639" name="Google Shape;639;p11"/>
          <p:cNvSpPr/>
          <p:nvPr/>
        </p:nvSpPr>
        <p:spPr>
          <a:xfrm>
            <a:off x="508000" y="8890000"/>
            <a:ext cx="15240000" cy="1066800"/>
          </a:xfrm>
          <a:custGeom>
            <a:rect b="b" l="l" r="r" t="t"/>
            <a:pathLst>
              <a:path extrusionOk="0" h="1066800" w="15240000">
                <a:moveTo>
                  <a:pt x="152403" y="0"/>
                </a:moveTo>
                <a:lnTo>
                  <a:pt x="15087597" y="0"/>
                </a:lnTo>
                <a:cubicBezTo>
                  <a:pt x="15171767" y="0"/>
                  <a:pt x="15240000" y="68233"/>
                  <a:pt x="15240000" y="152403"/>
                </a:cubicBezTo>
                <a:lnTo>
                  <a:pt x="15240000" y="914397"/>
                </a:lnTo>
                <a:cubicBezTo>
                  <a:pt x="15240000" y="998567"/>
                  <a:pt x="15171767" y="1066800"/>
                  <a:pt x="15087597" y="1066800"/>
                </a:cubicBezTo>
                <a:lnTo>
                  <a:pt x="152403" y="1066800"/>
                </a:lnTo>
                <a:cubicBezTo>
                  <a:pt x="68233" y="1066800"/>
                  <a:pt x="0" y="998567"/>
                  <a:pt x="0" y="914397"/>
                </a:cubicBezTo>
                <a:lnTo>
                  <a:pt x="0" y="152403"/>
                </a:lnTo>
                <a:cubicBezTo>
                  <a:pt x="0" y="68290"/>
                  <a:pt x="68290" y="0"/>
                  <a:pt x="152403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0" name="Google Shape;640;p11"/>
          <p:cNvSpPr/>
          <p:nvPr/>
        </p:nvSpPr>
        <p:spPr>
          <a:xfrm>
            <a:off x="679450" y="9271000"/>
            <a:ext cx="342900" cy="304800"/>
          </a:xfrm>
          <a:custGeom>
            <a:rect b="b" l="l" r="r" t="t"/>
            <a:pathLst>
              <a:path extrusionOk="0" h="304800" w="342900">
                <a:moveTo>
                  <a:pt x="28575" y="116562"/>
                </a:moveTo>
                <a:lnTo>
                  <a:pt x="153114" y="167819"/>
                </a:lnTo>
                <a:cubicBezTo>
                  <a:pt x="158948" y="170200"/>
                  <a:pt x="165140" y="171450"/>
                  <a:pt x="171450" y="171450"/>
                </a:cubicBezTo>
                <a:cubicBezTo>
                  <a:pt x="177760" y="171450"/>
                  <a:pt x="183952" y="170200"/>
                  <a:pt x="189786" y="167819"/>
                </a:cubicBezTo>
                <a:lnTo>
                  <a:pt x="334089" y="108406"/>
                </a:lnTo>
                <a:cubicBezTo>
                  <a:pt x="339447" y="106204"/>
                  <a:pt x="342900" y="101025"/>
                  <a:pt x="342900" y="95250"/>
                </a:cubicBezTo>
                <a:cubicBezTo>
                  <a:pt x="342900" y="89475"/>
                  <a:pt x="339447" y="84296"/>
                  <a:pt x="334089" y="82094"/>
                </a:cubicBezTo>
                <a:lnTo>
                  <a:pt x="189786" y="22681"/>
                </a:lnTo>
                <a:cubicBezTo>
                  <a:pt x="183952" y="20300"/>
                  <a:pt x="177760" y="19050"/>
                  <a:pt x="171450" y="19050"/>
                </a:cubicBezTo>
                <a:cubicBezTo>
                  <a:pt x="165140" y="19050"/>
                  <a:pt x="158948" y="20300"/>
                  <a:pt x="153114" y="22681"/>
                </a:cubicBezTo>
                <a:lnTo>
                  <a:pt x="8811" y="82094"/>
                </a:lnTo>
                <a:cubicBezTo>
                  <a:pt x="3453" y="84296"/>
                  <a:pt x="0" y="89475"/>
                  <a:pt x="0" y="95250"/>
                </a:cubicBezTo>
                <a:lnTo>
                  <a:pt x="0" y="271463"/>
                </a:lnTo>
                <a:cubicBezTo>
                  <a:pt x="0" y="279380"/>
                  <a:pt x="6370" y="285750"/>
                  <a:pt x="14288" y="285750"/>
                </a:cubicBezTo>
                <a:cubicBezTo>
                  <a:pt x="22205" y="285750"/>
                  <a:pt x="28575" y="279380"/>
                  <a:pt x="28575" y="271463"/>
                </a:cubicBezTo>
                <a:lnTo>
                  <a:pt x="28575" y="116562"/>
                </a:lnTo>
                <a:close/>
                <a:moveTo>
                  <a:pt x="57150" y="159246"/>
                </a:moveTo>
                <a:lnTo>
                  <a:pt x="57150" y="228600"/>
                </a:lnTo>
                <a:cubicBezTo>
                  <a:pt x="57150" y="260152"/>
                  <a:pt x="108347" y="285750"/>
                  <a:pt x="171450" y="285750"/>
                </a:cubicBezTo>
                <a:cubicBezTo>
                  <a:pt x="234553" y="285750"/>
                  <a:pt x="285750" y="260152"/>
                  <a:pt x="285750" y="228600"/>
                </a:cubicBezTo>
                <a:lnTo>
                  <a:pt x="285750" y="159187"/>
                </a:lnTo>
                <a:lnTo>
                  <a:pt x="200680" y="194250"/>
                </a:lnTo>
                <a:cubicBezTo>
                  <a:pt x="191393" y="198060"/>
                  <a:pt x="181511" y="200025"/>
                  <a:pt x="171450" y="200025"/>
                </a:cubicBezTo>
                <a:cubicBezTo>
                  <a:pt x="161389" y="200025"/>
                  <a:pt x="151507" y="198060"/>
                  <a:pt x="142220" y="194250"/>
                </a:cubicBezTo>
                <a:lnTo>
                  <a:pt x="57150" y="15918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11"/>
          <p:cNvSpPr/>
          <p:nvPr/>
        </p:nvSpPr>
        <p:spPr>
          <a:xfrm>
            <a:off x="1244600" y="9093200"/>
            <a:ext cx="94742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Инвестиция в будущее</a:t>
            </a:r>
            <a:endParaRPr b="0" i="0" sz="1600" u="none" cap="none" strike="noStrike"/>
          </a:p>
        </p:txBody>
      </p:sp>
      <p:sp>
        <p:nvSpPr>
          <p:cNvPr id="642" name="Google Shape;642;p11"/>
          <p:cNvSpPr/>
          <p:nvPr/>
        </p:nvSpPr>
        <p:spPr>
          <a:xfrm>
            <a:off x="1244600" y="9448800"/>
            <a:ext cx="9461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Плавание с 7 лет — это инвестиция в здоровье, развитие и безопасность ребёнка на всю жизнь</a:t>
            </a:r>
            <a:endParaRPr b="0" i="0" sz="1600" u="none" cap="none" strike="noStrike"/>
          </a:p>
        </p:txBody>
      </p:sp>
      <p:sp>
        <p:nvSpPr>
          <p:cNvPr id="643" name="Google Shape;643;p11"/>
          <p:cNvSpPr/>
          <p:nvPr/>
        </p:nvSpPr>
        <p:spPr>
          <a:xfrm>
            <a:off x="14371241" y="9042400"/>
            <a:ext cx="12192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100%</a:t>
            </a:r>
            <a:endParaRPr b="0" i="0" sz="1600" u="none" cap="none" strike="noStrike"/>
          </a:p>
        </p:txBody>
      </p:sp>
      <p:sp>
        <p:nvSpPr>
          <p:cNvPr id="644" name="Google Shape;644;p11"/>
          <p:cNvSpPr/>
          <p:nvPr/>
        </p:nvSpPr>
        <p:spPr>
          <a:xfrm>
            <a:off x="14460141" y="9499600"/>
            <a:ext cx="11303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пользы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649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s://kimi-web-img.moonshot.cn/img/static.tildacdn.com/5611c3bc69b4cb5b1eb680fb9d8819721d7c11a0.jpeg" id="650" name="Google Shape;650;p12"/>
          <p:cNvPicPr preferRelativeResize="0"/>
          <p:nvPr/>
        </p:nvPicPr>
        <p:blipFill rotWithShape="1">
          <a:blip r:embed="rId3">
            <a:alphaModFix/>
          </a:blip>
          <a:srcRect b="8059" l="0" r="0" t="8059"/>
          <a:stretch/>
        </p:blipFill>
        <p:spPr>
          <a:xfrm>
            <a:off x="0" y="0"/>
            <a:ext cx="16256000" cy="9144000"/>
          </a:xfrm>
          <a:prstGeom prst="roundRect">
            <a:avLst>
              <a:gd fmla="val 0" name="adj"/>
            </a:avLst>
          </a:prstGeom>
          <a:noFill/>
          <a:ln>
            <a:noFill/>
          </a:ln>
        </p:spPr>
      </p:pic>
      <p:sp>
        <p:nvSpPr>
          <p:cNvPr id="651" name="Google Shape;651;p12"/>
          <p:cNvSpPr/>
          <p:nvPr/>
        </p:nvSpPr>
        <p:spPr>
          <a:xfrm>
            <a:off x="0" y="0"/>
            <a:ext cx="16256000" cy="9144000"/>
          </a:xfrm>
          <a:custGeom>
            <a:rect b="b" l="l" r="r" t="t"/>
            <a:pathLst>
              <a:path extrusionOk="0" h="9144000" w="16256000">
                <a:moveTo>
                  <a:pt x="0" y="0"/>
                </a:moveTo>
                <a:lnTo>
                  <a:pt x="16256000" y="0"/>
                </a:lnTo>
                <a:lnTo>
                  <a:pt x="16256000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5F6B">
                  <a:alpha val="94901"/>
                </a:srgbClr>
              </a:gs>
              <a:gs pos="50000">
                <a:srgbClr val="005F6B">
                  <a:alpha val="85098"/>
                </a:srgbClr>
              </a:gs>
              <a:gs pos="100000">
                <a:srgbClr val="005F6B">
                  <a:alpha val="70196"/>
                </a:srgbClr>
              </a:gs>
            </a:gsLst>
            <a:lin ang="2700000" scaled="0"/>
          </a:gradFill>
          <a:ln>
            <a:noFill/>
          </a:ln>
        </p:spPr>
      </p:sp>
      <p:sp>
        <p:nvSpPr>
          <p:cNvPr id="652" name="Google Shape;652;p12"/>
          <p:cNvSpPr/>
          <p:nvPr/>
        </p:nvSpPr>
        <p:spPr>
          <a:xfrm>
            <a:off x="6100961" y="-457200"/>
            <a:ext cx="4051300" cy="660400"/>
          </a:xfrm>
          <a:custGeom>
            <a:rect b="b" l="l" r="r" t="t"/>
            <a:pathLst>
              <a:path extrusionOk="0" h="660400" w="4051300">
                <a:moveTo>
                  <a:pt x="330200" y="0"/>
                </a:moveTo>
                <a:lnTo>
                  <a:pt x="3721100" y="0"/>
                </a:lnTo>
                <a:cubicBezTo>
                  <a:pt x="3903342" y="0"/>
                  <a:pt x="4051300" y="147958"/>
                  <a:pt x="4051300" y="330200"/>
                </a:cubicBezTo>
                <a:lnTo>
                  <a:pt x="4051300" y="330200"/>
                </a:lnTo>
                <a:cubicBezTo>
                  <a:pt x="4051300" y="512442"/>
                  <a:pt x="3903342" y="660400"/>
                  <a:pt x="3721100" y="660400"/>
                </a:cubicBezTo>
                <a:lnTo>
                  <a:pt x="330200" y="660400"/>
                </a:lnTo>
                <a:cubicBezTo>
                  <a:pt x="147958" y="660400"/>
                  <a:pt x="0" y="512442"/>
                  <a:pt x="0" y="330200"/>
                </a:cubicBezTo>
                <a:lnTo>
                  <a:pt x="0" y="330200"/>
                </a:lnTo>
                <a:cubicBezTo>
                  <a:pt x="0" y="147958"/>
                  <a:pt x="147958" y="0"/>
                  <a:pt x="3302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12"/>
          <p:cNvSpPr/>
          <p:nvPr/>
        </p:nvSpPr>
        <p:spPr>
          <a:xfrm>
            <a:off x="6037461" y="-457200"/>
            <a:ext cx="41783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2400" lIns="304800" spcFirstLastPara="1" rIns="304800" wrap="square" tIns="15240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Начните путь к мастерству</a:t>
            </a:r>
            <a:endParaRPr b="0" i="0" sz="1600" u="none" cap="none" strike="noStrike"/>
          </a:p>
        </p:txBody>
      </p:sp>
      <p:sp>
        <p:nvSpPr>
          <p:cNvPr id="654" name="Google Shape;654;p12"/>
          <p:cNvSpPr/>
          <p:nvPr/>
        </p:nvSpPr>
        <p:spPr>
          <a:xfrm>
            <a:off x="2222500" y="508000"/>
            <a:ext cx="11811000" cy="19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6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Плавание — это не просто спорт</a:t>
            </a:r>
            <a:endParaRPr b="0" i="0" sz="1600" u="none" cap="none" strike="noStrike"/>
          </a:p>
        </p:txBody>
      </p:sp>
      <p:sp>
        <p:nvSpPr>
          <p:cNvPr id="655" name="Google Shape;655;p12"/>
          <p:cNvSpPr/>
          <p:nvPr/>
        </p:nvSpPr>
        <p:spPr>
          <a:xfrm>
            <a:off x="2336800" y="2717800"/>
            <a:ext cx="11582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Это </a:t>
            </a:r>
            <a:r>
              <a:rPr b="1" i="0" lang="en-US" sz="2400" u="none" cap="none" strike="noStrike">
                <a:solidFill>
                  <a:srgbClr val="FF8C42"/>
                </a:solidFill>
                <a:latin typeface="Arial"/>
                <a:ea typeface="Arial"/>
                <a:cs typeface="Arial"/>
                <a:sym typeface="Arial"/>
              </a:rPr>
              <a:t>навык на всю жизнь</a:t>
            </a:r>
            <a:r>
              <a:rPr b="0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который укрепляет здоровье, развивает характер и открывает новые возможности</a:t>
            </a:r>
            <a:endParaRPr b="0" i="0" sz="1600" u="none" cap="none" strike="noStrike"/>
          </a:p>
        </p:txBody>
      </p:sp>
      <p:sp>
        <p:nvSpPr>
          <p:cNvPr id="656" name="Google Shape;656;p12"/>
          <p:cNvSpPr/>
          <p:nvPr/>
        </p:nvSpPr>
        <p:spPr>
          <a:xfrm>
            <a:off x="2413000" y="4114800"/>
            <a:ext cx="3606800" cy="2184400"/>
          </a:xfrm>
          <a:custGeom>
            <a:rect b="b" l="l" r="r" t="t"/>
            <a:pathLst>
              <a:path extrusionOk="0" h="2184400" w="3606800">
                <a:moveTo>
                  <a:pt x="152406" y="0"/>
                </a:moveTo>
                <a:lnTo>
                  <a:pt x="3454394" y="0"/>
                </a:lnTo>
                <a:cubicBezTo>
                  <a:pt x="3538566" y="0"/>
                  <a:pt x="3606800" y="68234"/>
                  <a:pt x="3606800" y="152406"/>
                </a:cubicBezTo>
                <a:lnTo>
                  <a:pt x="3606800" y="2031994"/>
                </a:lnTo>
                <a:cubicBezTo>
                  <a:pt x="3606800" y="2116166"/>
                  <a:pt x="3538566" y="2184400"/>
                  <a:pt x="3454394" y="2184400"/>
                </a:cubicBezTo>
                <a:lnTo>
                  <a:pt x="152406" y="2184400"/>
                </a:lnTo>
                <a:cubicBezTo>
                  <a:pt x="68234" y="2184400"/>
                  <a:pt x="0" y="2116166"/>
                  <a:pt x="0" y="2031994"/>
                </a:cubicBezTo>
                <a:lnTo>
                  <a:pt x="0" y="152406"/>
                </a:lnTo>
                <a:cubicBezTo>
                  <a:pt x="0" y="68291"/>
                  <a:pt x="68291" y="0"/>
                  <a:pt x="152406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12"/>
          <p:cNvSpPr/>
          <p:nvPr/>
        </p:nvSpPr>
        <p:spPr>
          <a:xfrm>
            <a:off x="3987800" y="4368800"/>
            <a:ext cx="457200" cy="457200"/>
          </a:xfrm>
          <a:custGeom>
            <a:rect b="b" l="l" r="r" t="t"/>
            <a:pathLst>
              <a:path extrusionOk="0" h="457200" w="457200">
                <a:moveTo>
                  <a:pt x="215205" y="77778"/>
                </a:moveTo>
                <a:lnTo>
                  <a:pt x="228600" y="96262"/>
                </a:lnTo>
                <a:lnTo>
                  <a:pt x="241995" y="77778"/>
                </a:lnTo>
                <a:cubicBezTo>
                  <a:pt x="264319" y="46881"/>
                  <a:pt x="300216" y="28575"/>
                  <a:pt x="338346" y="28575"/>
                </a:cubicBezTo>
                <a:cubicBezTo>
                  <a:pt x="403979" y="28575"/>
                  <a:pt x="457200" y="81796"/>
                  <a:pt x="457200" y="147429"/>
                </a:cubicBezTo>
                <a:lnTo>
                  <a:pt x="457200" y="149751"/>
                </a:lnTo>
                <a:cubicBezTo>
                  <a:pt x="457200" y="249942"/>
                  <a:pt x="332274" y="366296"/>
                  <a:pt x="267087" y="416034"/>
                </a:cubicBezTo>
                <a:cubicBezTo>
                  <a:pt x="256014" y="424428"/>
                  <a:pt x="242441" y="428625"/>
                  <a:pt x="228600" y="428625"/>
                </a:cubicBezTo>
                <a:cubicBezTo>
                  <a:pt x="214759" y="428625"/>
                  <a:pt x="201097" y="424517"/>
                  <a:pt x="190113" y="416034"/>
                </a:cubicBezTo>
                <a:cubicBezTo>
                  <a:pt x="124926" y="366296"/>
                  <a:pt x="0" y="249942"/>
                  <a:pt x="0" y="149751"/>
                </a:cubicBezTo>
                <a:lnTo>
                  <a:pt x="0" y="147429"/>
                </a:lnTo>
                <a:cubicBezTo>
                  <a:pt x="0" y="81796"/>
                  <a:pt x="53221" y="28575"/>
                  <a:pt x="118854" y="28575"/>
                </a:cubicBezTo>
                <a:cubicBezTo>
                  <a:pt x="156984" y="28575"/>
                  <a:pt x="192881" y="46881"/>
                  <a:pt x="215205" y="7777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12"/>
          <p:cNvSpPr/>
          <p:nvPr/>
        </p:nvSpPr>
        <p:spPr>
          <a:xfrm>
            <a:off x="2603500" y="4978400"/>
            <a:ext cx="3225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Здоровье</a:t>
            </a:r>
            <a:endParaRPr b="0" i="0" sz="1600" u="none" cap="none" strike="noStrike"/>
          </a:p>
        </p:txBody>
      </p:sp>
      <p:sp>
        <p:nvSpPr>
          <p:cNvPr id="659" name="Google Shape;659;p12"/>
          <p:cNvSpPr/>
          <p:nvPr/>
        </p:nvSpPr>
        <p:spPr>
          <a:xfrm>
            <a:off x="2616200" y="5435600"/>
            <a:ext cx="3200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Укрепление всех систем организма</a:t>
            </a:r>
            <a:endParaRPr b="0" i="0" sz="1600" u="none" cap="none" strike="noStrike"/>
          </a:p>
        </p:txBody>
      </p:sp>
      <p:sp>
        <p:nvSpPr>
          <p:cNvPr id="660" name="Google Shape;660;p12"/>
          <p:cNvSpPr/>
          <p:nvPr/>
        </p:nvSpPr>
        <p:spPr>
          <a:xfrm>
            <a:off x="6324600" y="4114800"/>
            <a:ext cx="3606800" cy="2184400"/>
          </a:xfrm>
          <a:custGeom>
            <a:rect b="b" l="l" r="r" t="t"/>
            <a:pathLst>
              <a:path extrusionOk="0" h="2184400" w="3606800">
                <a:moveTo>
                  <a:pt x="152406" y="0"/>
                </a:moveTo>
                <a:lnTo>
                  <a:pt x="3454394" y="0"/>
                </a:lnTo>
                <a:cubicBezTo>
                  <a:pt x="3538566" y="0"/>
                  <a:pt x="3606800" y="68234"/>
                  <a:pt x="3606800" y="152406"/>
                </a:cubicBezTo>
                <a:lnTo>
                  <a:pt x="3606800" y="2031994"/>
                </a:lnTo>
                <a:cubicBezTo>
                  <a:pt x="3606800" y="2116166"/>
                  <a:pt x="3538566" y="2184400"/>
                  <a:pt x="3454394" y="2184400"/>
                </a:cubicBezTo>
                <a:lnTo>
                  <a:pt x="152406" y="2184400"/>
                </a:lnTo>
                <a:cubicBezTo>
                  <a:pt x="68234" y="2184400"/>
                  <a:pt x="0" y="2116166"/>
                  <a:pt x="0" y="2031994"/>
                </a:cubicBezTo>
                <a:lnTo>
                  <a:pt x="0" y="152406"/>
                </a:lnTo>
                <a:cubicBezTo>
                  <a:pt x="0" y="68291"/>
                  <a:pt x="68291" y="0"/>
                  <a:pt x="152406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12"/>
          <p:cNvSpPr/>
          <p:nvPr/>
        </p:nvSpPr>
        <p:spPr>
          <a:xfrm>
            <a:off x="7899400" y="4368800"/>
            <a:ext cx="457200" cy="457200"/>
          </a:xfrm>
          <a:custGeom>
            <a:rect b="b" l="l" r="r" t="t"/>
            <a:pathLst>
              <a:path extrusionOk="0" h="457200" w="457200">
                <a:moveTo>
                  <a:pt x="107156" y="50006"/>
                </a:moveTo>
                <a:cubicBezTo>
                  <a:pt x="107156" y="22414"/>
                  <a:pt x="129570" y="0"/>
                  <a:pt x="157163" y="0"/>
                </a:cubicBezTo>
                <a:lnTo>
                  <a:pt x="178594" y="0"/>
                </a:lnTo>
                <a:cubicBezTo>
                  <a:pt x="194399" y="0"/>
                  <a:pt x="207169" y="12769"/>
                  <a:pt x="207169" y="28575"/>
                </a:cubicBezTo>
                <a:lnTo>
                  <a:pt x="207169" y="428625"/>
                </a:lnTo>
                <a:cubicBezTo>
                  <a:pt x="207169" y="444431"/>
                  <a:pt x="194399" y="457200"/>
                  <a:pt x="178594" y="457200"/>
                </a:cubicBezTo>
                <a:lnTo>
                  <a:pt x="150019" y="457200"/>
                </a:lnTo>
                <a:cubicBezTo>
                  <a:pt x="123408" y="457200"/>
                  <a:pt x="100995" y="438983"/>
                  <a:pt x="94655" y="414338"/>
                </a:cubicBezTo>
                <a:cubicBezTo>
                  <a:pt x="94030" y="414338"/>
                  <a:pt x="93494" y="414338"/>
                  <a:pt x="92869" y="414338"/>
                </a:cubicBezTo>
                <a:cubicBezTo>
                  <a:pt x="53400" y="414338"/>
                  <a:pt x="21431" y="382369"/>
                  <a:pt x="21431" y="342900"/>
                </a:cubicBezTo>
                <a:cubicBezTo>
                  <a:pt x="21431" y="326827"/>
                  <a:pt x="26789" y="312003"/>
                  <a:pt x="35719" y="300038"/>
                </a:cubicBezTo>
                <a:cubicBezTo>
                  <a:pt x="18395" y="287000"/>
                  <a:pt x="7144" y="266283"/>
                  <a:pt x="7144" y="242888"/>
                </a:cubicBezTo>
                <a:cubicBezTo>
                  <a:pt x="7144" y="215295"/>
                  <a:pt x="22860" y="191274"/>
                  <a:pt x="45720" y="179397"/>
                </a:cubicBezTo>
                <a:cubicBezTo>
                  <a:pt x="39380" y="168682"/>
                  <a:pt x="35719" y="156180"/>
                  <a:pt x="35719" y="142875"/>
                </a:cubicBezTo>
                <a:cubicBezTo>
                  <a:pt x="35719" y="103406"/>
                  <a:pt x="67687" y="71438"/>
                  <a:pt x="107156" y="71438"/>
                </a:cubicBezTo>
                <a:lnTo>
                  <a:pt x="107156" y="50006"/>
                </a:lnTo>
                <a:close/>
                <a:moveTo>
                  <a:pt x="350044" y="50006"/>
                </a:moveTo>
                <a:lnTo>
                  <a:pt x="350044" y="71438"/>
                </a:lnTo>
                <a:cubicBezTo>
                  <a:pt x="389513" y="71438"/>
                  <a:pt x="421481" y="103406"/>
                  <a:pt x="421481" y="142875"/>
                </a:cubicBezTo>
                <a:cubicBezTo>
                  <a:pt x="421481" y="156270"/>
                  <a:pt x="417820" y="168771"/>
                  <a:pt x="411480" y="179397"/>
                </a:cubicBezTo>
                <a:cubicBezTo>
                  <a:pt x="434429" y="191274"/>
                  <a:pt x="450056" y="215205"/>
                  <a:pt x="450056" y="242888"/>
                </a:cubicBezTo>
                <a:cubicBezTo>
                  <a:pt x="450056" y="266283"/>
                  <a:pt x="438805" y="287000"/>
                  <a:pt x="421481" y="300038"/>
                </a:cubicBezTo>
                <a:cubicBezTo>
                  <a:pt x="430411" y="312003"/>
                  <a:pt x="435769" y="326827"/>
                  <a:pt x="435769" y="342900"/>
                </a:cubicBezTo>
                <a:cubicBezTo>
                  <a:pt x="435769" y="382369"/>
                  <a:pt x="403800" y="414338"/>
                  <a:pt x="364331" y="414338"/>
                </a:cubicBezTo>
                <a:cubicBezTo>
                  <a:pt x="363706" y="414338"/>
                  <a:pt x="363170" y="414338"/>
                  <a:pt x="362545" y="414338"/>
                </a:cubicBezTo>
                <a:cubicBezTo>
                  <a:pt x="356205" y="438983"/>
                  <a:pt x="333792" y="457200"/>
                  <a:pt x="307181" y="457200"/>
                </a:cubicBezTo>
                <a:lnTo>
                  <a:pt x="278606" y="457200"/>
                </a:lnTo>
                <a:cubicBezTo>
                  <a:pt x="262801" y="457200"/>
                  <a:pt x="250031" y="444431"/>
                  <a:pt x="250031" y="428625"/>
                </a:cubicBezTo>
                <a:lnTo>
                  <a:pt x="250031" y="28575"/>
                </a:lnTo>
                <a:cubicBezTo>
                  <a:pt x="250031" y="12769"/>
                  <a:pt x="262801" y="0"/>
                  <a:pt x="278606" y="0"/>
                </a:cubicBezTo>
                <a:lnTo>
                  <a:pt x="300038" y="0"/>
                </a:lnTo>
                <a:cubicBezTo>
                  <a:pt x="327630" y="0"/>
                  <a:pt x="350044" y="22414"/>
                  <a:pt x="350044" y="50006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12"/>
          <p:cNvSpPr/>
          <p:nvPr/>
        </p:nvSpPr>
        <p:spPr>
          <a:xfrm>
            <a:off x="6515100" y="4978400"/>
            <a:ext cx="3225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Развитие</a:t>
            </a:r>
            <a:endParaRPr b="0" i="0" sz="1600" u="none" cap="none" strike="noStrike"/>
          </a:p>
        </p:txBody>
      </p:sp>
      <p:sp>
        <p:nvSpPr>
          <p:cNvPr id="663" name="Google Shape;663;p12"/>
          <p:cNvSpPr/>
          <p:nvPr/>
        </p:nvSpPr>
        <p:spPr>
          <a:xfrm>
            <a:off x="6527800" y="5435600"/>
            <a:ext cx="3200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Координация, дисциплина, уверенность</a:t>
            </a:r>
            <a:endParaRPr b="0" i="0" sz="1600" u="none" cap="none" strike="noStrike"/>
          </a:p>
        </p:txBody>
      </p:sp>
      <p:sp>
        <p:nvSpPr>
          <p:cNvPr id="664" name="Google Shape;664;p12"/>
          <p:cNvSpPr/>
          <p:nvPr/>
        </p:nvSpPr>
        <p:spPr>
          <a:xfrm>
            <a:off x="10236200" y="4114800"/>
            <a:ext cx="3606800" cy="2184400"/>
          </a:xfrm>
          <a:custGeom>
            <a:rect b="b" l="l" r="r" t="t"/>
            <a:pathLst>
              <a:path extrusionOk="0" h="2184400" w="3606800">
                <a:moveTo>
                  <a:pt x="152406" y="0"/>
                </a:moveTo>
                <a:lnTo>
                  <a:pt x="3454394" y="0"/>
                </a:lnTo>
                <a:cubicBezTo>
                  <a:pt x="3538566" y="0"/>
                  <a:pt x="3606800" y="68234"/>
                  <a:pt x="3606800" y="152406"/>
                </a:cubicBezTo>
                <a:lnTo>
                  <a:pt x="3606800" y="2031994"/>
                </a:lnTo>
                <a:cubicBezTo>
                  <a:pt x="3606800" y="2116166"/>
                  <a:pt x="3538566" y="2184400"/>
                  <a:pt x="3454394" y="2184400"/>
                </a:cubicBezTo>
                <a:lnTo>
                  <a:pt x="152406" y="2184400"/>
                </a:lnTo>
                <a:cubicBezTo>
                  <a:pt x="68234" y="2184400"/>
                  <a:pt x="0" y="2116166"/>
                  <a:pt x="0" y="2031994"/>
                </a:cubicBezTo>
                <a:lnTo>
                  <a:pt x="0" y="152406"/>
                </a:lnTo>
                <a:cubicBezTo>
                  <a:pt x="0" y="68291"/>
                  <a:pt x="68291" y="0"/>
                  <a:pt x="152406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12"/>
          <p:cNvSpPr/>
          <p:nvPr/>
        </p:nvSpPr>
        <p:spPr>
          <a:xfrm>
            <a:off x="11811000" y="4368800"/>
            <a:ext cx="457200" cy="457200"/>
          </a:xfrm>
          <a:custGeom>
            <a:rect b="b" l="l" r="r" t="t"/>
            <a:pathLst>
              <a:path extrusionOk="0" h="457200" w="457200">
                <a:moveTo>
                  <a:pt x="228600" y="0"/>
                </a:moveTo>
                <a:cubicBezTo>
                  <a:pt x="232708" y="0"/>
                  <a:pt x="236815" y="893"/>
                  <a:pt x="240566" y="2590"/>
                </a:cubicBezTo>
                <a:lnTo>
                  <a:pt x="408801" y="73938"/>
                </a:lnTo>
                <a:cubicBezTo>
                  <a:pt x="428446" y="82242"/>
                  <a:pt x="443091" y="101620"/>
                  <a:pt x="443002" y="125016"/>
                </a:cubicBezTo>
                <a:cubicBezTo>
                  <a:pt x="442555" y="213598"/>
                  <a:pt x="406122" y="375672"/>
                  <a:pt x="252264" y="449342"/>
                </a:cubicBezTo>
                <a:cubicBezTo>
                  <a:pt x="237351" y="456486"/>
                  <a:pt x="220028" y="456486"/>
                  <a:pt x="205115" y="449342"/>
                </a:cubicBezTo>
                <a:cubicBezTo>
                  <a:pt x="51167" y="375672"/>
                  <a:pt x="14823" y="213598"/>
                  <a:pt x="14377" y="125016"/>
                </a:cubicBezTo>
                <a:cubicBezTo>
                  <a:pt x="14287" y="101620"/>
                  <a:pt x="28932" y="82242"/>
                  <a:pt x="48577" y="73938"/>
                </a:cubicBezTo>
                <a:lnTo>
                  <a:pt x="216724" y="2590"/>
                </a:lnTo>
                <a:cubicBezTo>
                  <a:pt x="220474" y="893"/>
                  <a:pt x="224492" y="0"/>
                  <a:pt x="228600" y="0"/>
                </a:cubicBezTo>
                <a:close/>
                <a:moveTo>
                  <a:pt x="228600" y="59650"/>
                </a:moveTo>
                <a:lnTo>
                  <a:pt x="228600" y="397282"/>
                </a:lnTo>
                <a:cubicBezTo>
                  <a:pt x="351830" y="337631"/>
                  <a:pt x="384959" y="205472"/>
                  <a:pt x="385763" y="126355"/>
                </a:cubicBezTo>
                <a:lnTo>
                  <a:pt x="228600" y="59740"/>
                </a:lnTo>
                <a:lnTo>
                  <a:pt x="228600" y="5974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6" name="Google Shape;666;p12"/>
          <p:cNvSpPr/>
          <p:nvPr/>
        </p:nvSpPr>
        <p:spPr>
          <a:xfrm>
            <a:off x="10426700" y="4978400"/>
            <a:ext cx="3225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Безопасность</a:t>
            </a:r>
            <a:endParaRPr b="0" i="0" sz="1600" u="none" cap="none" strike="noStrike"/>
          </a:p>
        </p:txBody>
      </p:sp>
      <p:sp>
        <p:nvSpPr>
          <p:cNvPr id="667" name="Google Shape;667;p12"/>
          <p:cNvSpPr/>
          <p:nvPr/>
        </p:nvSpPr>
        <p:spPr>
          <a:xfrm>
            <a:off x="10439400" y="5435600"/>
            <a:ext cx="32004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Навык, который может спасти жизнь</a:t>
            </a:r>
            <a:endParaRPr b="0" i="0" sz="1600" u="none" cap="none" strike="noStrike"/>
          </a:p>
        </p:txBody>
      </p:sp>
      <p:sp>
        <p:nvSpPr>
          <p:cNvPr id="668" name="Google Shape;668;p12"/>
          <p:cNvSpPr/>
          <p:nvPr/>
        </p:nvSpPr>
        <p:spPr>
          <a:xfrm>
            <a:off x="2413000" y="6705600"/>
            <a:ext cx="11430000" cy="2235200"/>
          </a:xfrm>
          <a:custGeom>
            <a:rect b="b" l="l" r="r" t="t"/>
            <a:pathLst>
              <a:path extrusionOk="0" h="2235200" w="11430000">
                <a:moveTo>
                  <a:pt x="152396" y="0"/>
                </a:moveTo>
                <a:lnTo>
                  <a:pt x="11277604" y="0"/>
                </a:lnTo>
                <a:cubicBezTo>
                  <a:pt x="11361770" y="0"/>
                  <a:pt x="11430000" y="68230"/>
                  <a:pt x="11430000" y="152396"/>
                </a:cubicBezTo>
                <a:lnTo>
                  <a:pt x="11430000" y="2082804"/>
                </a:lnTo>
                <a:cubicBezTo>
                  <a:pt x="11430000" y="2166970"/>
                  <a:pt x="11361770" y="2235200"/>
                  <a:pt x="11277604" y="2235200"/>
                </a:cubicBezTo>
                <a:lnTo>
                  <a:pt x="152396" y="2235200"/>
                </a:lnTo>
                <a:cubicBezTo>
                  <a:pt x="68230" y="2235200"/>
                  <a:pt x="0" y="2166970"/>
                  <a:pt x="0" y="2082804"/>
                </a:cubicBezTo>
                <a:lnTo>
                  <a:pt x="0" y="152396"/>
                </a:lnTo>
                <a:cubicBezTo>
                  <a:pt x="0" y="68286"/>
                  <a:pt x="68286" y="0"/>
                  <a:pt x="152396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12"/>
          <p:cNvSpPr/>
          <p:nvPr/>
        </p:nvSpPr>
        <p:spPr>
          <a:xfrm>
            <a:off x="2654300" y="7010400"/>
            <a:ext cx="10947400" cy="162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"Начните обучение с 7 лет, следуйте методикам, обеспечивайте безопасность и помните: главное — радость ребёнка от занятий. С правильным подходом ваш ребёнок станет уверенным пловцом и получит массу преимуществ для здоровья и развития."</a:t>
            </a:r>
            <a:endParaRPr b="0" i="0" sz="1600" u="none" cap="none" strike="noStrike"/>
          </a:p>
        </p:txBody>
      </p:sp>
      <p:sp>
        <p:nvSpPr>
          <p:cNvPr id="670" name="Google Shape;670;p12"/>
          <p:cNvSpPr/>
          <p:nvPr/>
        </p:nvSpPr>
        <p:spPr>
          <a:xfrm>
            <a:off x="4614466" y="9271000"/>
            <a:ext cx="266700" cy="304800"/>
          </a:xfrm>
          <a:custGeom>
            <a:rect b="b" l="l" r="r" t="t"/>
            <a:pathLst>
              <a:path extrusionOk="0" h="304800" w="266700">
                <a:moveTo>
                  <a:pt x="76200" y="0"/>
                </a:moveTo>
                <a:cubicBezTo>
                  <a:pt x="86737" y="0"/>
                  <a:pt x="95250" y="8513"/>
                  <a:pt x="95250" y="19050"/>
                </a:cubicBezTo>
                <a:lnTo>
                  <a:pt x="95250" y="38100"/>
                </a:lnTo>
                <a:lnTo>
                  <a:pt x="171450" y="38100"/>
                </a:lnTo>
                <a:lnTo>
                  <a:pt x="171450" y="19050"/>
                </a:lnTo>
                <a:cubicBezTo>
                  <a:pt x="171450" y="8513"/>
                  <a:pt x="179963" y="0"/>
                  <a:pt x="190500" y="0"/>
                </a:cubicBezTo>
                <a:cubicBezTo>
                  <a:pt x="201037" y="0"/>
                  <a:pt x="209550" y="8513"/>
                  <a:pt x="209550" y="19050"/>
                </a:cubicBezTo>
                <a:lnTo>
                  <a:pt x="209550" y="38100"/>
                </a:lnTo>
                <a:lnTo>
                  <a:pt x="228600" y="38100"/>
                </a:lnTo>
                <a:cubicBezTo>
                  <a:pt x="249615" y="38100"/>
                  <a:pt x="266700" y="55185"/>
                  <a:pt x="266700" y="76200"/>
                </a:cubicBezTo>
                <a:lnTo>
                  <a:pt x="266700" y="247650"/>
                </a:lnTo>
                <a:cubicBezTo>
                  <a:pt x="266700" y="268665"/>
                  <a:pt x="249615" y="285750"/>
                  <a:pt x="228600" y="285750"/>
                </a:cubicBezTo>
                <a:lnTo>
                  <a:pt x="38100" y="285750"/>
                </a:lnTo>
                <a:cubicBezTo>
                  <a:pt x="17085" y="285750"/>
                  <a:pt x="0" y="268665"/>
                  <a:pt x="0" y="247650"/>
                </a:cubicBezTo>
                <a:lnTo>
                  <a:pt x="0" y="76200"/>
                </a:lnTo>
                <a:cubicBezTo>
                  <a:pt x="0" y="55185"/>
                  <a:pt x="17085" y="38100"/>
                  <a:pt x="38100" y="38100"/>
                </a:cubicBezTo>
                <a:lnTo>
                  <a:pt x="57150" y="38100"/>
                </a:lnTo>
                <a:lnTo>
                  <a:pt x="57150" y="19050"/>
                </a:lnTo>
                <a:cubicBezTo>
                  <a:pt x="57150" y="8513"/>
                  <a:pt x="65663" y="0"/>
                  <a:pt x="76200" y="0"/>
                </a:cubicBezTo>
                <a:close/>
                <a:moveTo>
                  <a:pt x="183594" y="136148"/>
                </a:moveTo>
                <a:cubicBezTo>
                  <a:pt x="187762" y="129480"/>
                  <a:pt x="185738" y="120670"/>
                  <a:pt x="179070" y="116443"/>
                </a:cubicBezTo>
                <a:cubicBezTo>
                  <a:pt x="172402" y="112216"/>
                  <a:pt x="163592" y="114300"/>
                  <a:pt x="159365" y="120967"/>
                </a:cubicBezTo>
                <a:lnTo>
                  <a:pt x="122813" y="179487"/>
                </a:lnTo>
                <a:lnTo>
                  <a:pt x="106740" y="158055"/>
                </a:lnTo>
                <a:cubicBezTo>
                  <a:pt x="101977" y="151745"/>
                  <a:pt x="93047" y="150435"/>
                  <a:pt x="86737" y="155198"/>
                </a:cubicBezTo>
                <a:cubicBezTo>
                  <a:pt x="80427" y="159960"/>
                  <a:pt x="79117" y="168890"/>
                  <a:pt x="83880" y="175200"/>
                </a:cubicBezTo>
                <a:lnTo>
                  <a:pt x="112455" y="213300"/>
                </a:lnTo>
                <a:cubicBezTo>
                  <a:pt x="115252" y="217051"/>
                  <a:pt x="119777" y="219194"/>
                  <a:pt x="124480" y="219015"/>
                </a:cubicBezTo>
                <a:cubicBezTo>
                  <a:pt x="129183" y="218837"/>
                  <a:pt x="133469" y="216337"/>
                  <a:pt x="135969" y="212288"/>
                </a:cubicBezTo>
                <a:lnTo>
                  <a:pt x="183594" y="136088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1" name="Google Shape;671;p12"/>
          <p:cNvSpPr/>
          <p:nvPr/>
        </p:nvSpPr>
        <p:spPr>
          <a:xfrm>
            <a:off x="5033566" y="9245600"/>
            <a:ext cx="2133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2-3 раза в неделю</a:t>
            </a:r>
            <a:endParaRPr b="0" i="0" sz="1600" u="none" cap="none" strike="noStrike"/>
          </a:p>
        </p:txBody>
      </p:sp>
      <p:sp>
        <p:nvSpPr>
          <p:cNvPr id="672" name="Google Shape;672;p12"/>
          <p:cNvSpPr/>
          <p:nvPr/>
        </p:nvSpPr>
        <p:spPr>
          <a:xfrm>
            <a:off x="7552730" y="92710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cubicBezTo>
                  <a:pt x="236512" y="0"/>
                  <a:pt x="304800" y="68288"/>
                  <a:pt x="304800" y="152400"/>
                </a:cubicBezTo>
                <a:cubicBezTo>
                  <a:pt x="304800" y="236512"/>
                  <a:pt x="236512" y="304800"/>
                  <a:pt x="152400" y="304800"/>
                </a:cubicBezTo>
                <a:cubicBezTo>
                  <a:pt x="68288" y="304800"/>
                  <a:pt x="0" y="236512"/>
                  <a:pt x="0" y="152400"/>
                </a:cubicBezTo>
                <a:cubicBezTo>
                  <a:pt x="0" y="68288"/>
                  <a:pt x="68288" y="0"/>
                  <a:pt x="152400" y="0"/>
                </a:cubicBezTo>
                <a:close/>
                <a:moveTo>
                  <a:pt x="138113" y="71438"/>
                </a:moveTo>
                <a:lnTo>
                  <a:pt x="138113" y="152400"/>
                </a:lnTo>
                <a:cubicBezTo>
                  <a:pt x="138113" y="157163"/>
                  <a:pt x="140494" y="161627"/>
                  <a:pt x="144482" y="164306"/>
                </a:cubicBezTo>
                <a:lnTo>
                  <a:pt x="201632" y="202406"/>
                </a:lnTo>
                <a:cubicBezTo>
                  <a:pt x="208181" y="206812"/>
                  <a:pt x="217051" y="205026"/>
                  <a:pt x="221456" y="198418"/>
                </a:cubicBezTo>
                <a:cubicBezTo>
                  <a:pt x="225862" y="191810"/>
                  <a:pt x="224076" y="182999"/>
                  <a:pt x="217468" y="178594"/>
                </a:cubicBezTo>
                <a:lnTo>
                  <a:pt x="166688" y="144780"/>
                </a:lnTo>
                <a:lnTo>
                  <a:pt x="166688" y="71438"/>
                </a:lnTo>
                <a:cubicBezTo>
                  <a:pt x="166688" y="63520"/>
                  <a:pt x="160318" y="57150"/>
                  <a:pt x="152400" y="57150"/>
                </a:cubicBezTo>
                <a:cubicBezTo>
                  <a:pt x="144482" y="57150"/>
                  <a:pt x="138113" y="63520"/>
                  <a:pt x="138113" y="7143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3" name="Google Shape;673;p12"/>
          <p:cNvSpPr/>
          <p:nvPr/>
        </p:nvSpPr>
        <p:spPr>
          <a:xfrm>
            <a:off x="7990880" y="9245600"/>
            <a:ext cx="14859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45-60 минут</a:t>
            </a:r>
            <a:endParaRPr b="0" i="0" sz="1600" u="none" cap="none" strike="noStrike"/>
          </a:p>
        </p:txBody>
      </p:sp>
      <p:sp>
        <p:nvSpPr>
          <p:cNvPr id="674" name="Google Shape;674;p12"/>
          <p:cNvSpPr/>
          <p:nvPr/>
        </p:nvSpPr>
        <p:spPr>
          <a:xfrm>
            <a:off x="9857978" y="92710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98465" y="191631"/>
                </a:moveTo>
                <a:cubicBezTo>
                  <a:pt x="110609" y="208300"/>
                  <a:pt x="130254" y="219075"/>
                  <a:pt x="152400" y="219075"/>
                </a:cubicBezTo>
                <a:cubicBezTo>
                  <a:pt x="174546" y="219075"/>
                  <a:pt x="194191" y="208300"/>
                  <a:pt x="206335" y="191631"/>
                </a:cubicBezTo>
                <a:cubicBezTo>
                  <a:pt x="210979" y="185261"/>
                  <a:pt x="219908" y="183832"/>
                  <a:pt x="226278" y="188476"/>
                </a:cubicBezTo>
                <a:cubicBezTo>
                  <a:pt x="232648" y="193119"/>
                  <a:pt x="234077" y="202049"/>
                  <a:pt x="229433" y="208419"/>
                </a:cubicBezTo>
                <a:cubicBezTo>
                  <a:pt x="212110" y="232172"/>
                  <a:pt x="184071" y="247650"/>
                  <a:pt x="152400" y="247650"/>
                </a:cubicBezTo>
                <a:cubicBezTo>
                  <a:pt x="120729" y="247650"/>
                  <a:pt x="92690" y="232172"/>
                  <a:pt x="75367" y="208419"/>
                </a:cubicBezTo>
                <a:cubicBezTo>
                  <a:pt x="70723" y="202049"/>
                  <a:pt x="72152" y="193119"/>
                  <a:pt x="78522" y="188476"/>
                </a:cubicBezTo>
                <a:cubicBezTo>
                  <a:pt x="84892" y="183833"/>
                  <a:pt x="93821" y="185261"/>
                  <a:pt x="98465" y="191631"/>
                </a:cubicBezTo>
                <a:close/>
                <a:moveTo>
                  <a:pt x="85725" y="123825"/>
                </a:moveTo>
                <a:cubicBezTo>
                  <a:pt x="85725" y="113311"/>
                  <a:pt x="94261" y="104775"/>
                  <a:pt x="104775" y="104775"/>
                </a:cubicBezTo>
                <a:cubicBezTo>
                  <a:pt x="115289" y="104775"/>
                  <a:pt x="123825" y="113311"/>
                  <a:pt x="123825" y="123825"/>
                </a:cubicBezTo>
                <a:cubicBezTo>
                  <a:pt x="123825" y="134339"/>
                  <a:pt x="115289" y="142875"/>
                  <a:pt x="104775" y="142875"/>
                </a:cubicBezTo>
                <a:cubicBezTo>
                  <a:pt x="94261" y="142875"/>
                  <a:pt x="85725" y="134339"/>
                  <a:pt x="85725" y="123825"/>
                </a:cubicBezTo>
                <a:close/>
                <a:moveTo>
                  <a:pt x="200025" y="104775"/>
                </a:moveTo>
                <a:cubicBezTo>
                  <a:pt x="210539" y="104775"/>
                  <a:pt x="219075" y="113311"/>
                  <a:pt x="219075" y="123825"/>
                </a:cubicBezTo>
                <a:cubicBezTo>
                  <a:pt x="219075" y="134339"/>
                  <a:pt x="210539" y="142875"/>
                  <a:pt x="200025" y="142875"/>
                </a:cubicBezTo>
                <a:cubicBezTo>
                  <a:pt x="189511" y="142875"/>
                  <a:pt x="180975" y="134339"/>
                  <a:pt x="180975" y="123825"/>
                </a:cubicBezTo>
                <a:cubicBezTo>
                  <a:pt x="180975" y="113311"/>
                  <a:pt x="189511" y="104775"/>
                  <a:pt x="200025" y="104775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5" name="Google Shape;675;p12"/>
          <p:cNvSpPr/>
          <p:nvPr/>
        </p:nvSpPr>
        <p:spPr>
          <a:xfrm>
            <a:off x="10296128" y="9245600"/>
            <a:ext cx="1460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 радостью!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"/>
          <p:cNvSpPr/>
          <p:nvPr/>
        </p:nvSpPr>
        <p:spPr>
          <a:xfrm>
            <a:off x="508000" y="508000"/>
            <a:ext cx="155448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Содержание</a:t>
            </a:r>
            <a:endParaRPr b="0" i="0" sz="1600" u="none" cap="none" strike="noStrike"/>
          </a:p>
        </p:txBody>
      </p:sp>
      <p:sp>
        <p:nvSpPr>
          <p:cNvPr id="40" name="Google Shape;40;p2"/>
          <p:cNvSpPr/>
          <p:nvPr/>
        </p:nvSpPr>
        <p:spPr>
          <a:xfrm>
            <a:off x="508000" y="1270000"/>
            <a:ext cx="1625600" cy="76200"/>
          </a:xfrm>
          <a:custGeom>
            <a:rect b="b" l="l" r="r" t="t"/>
            <a:pathLst>
              <a:path extrusionOk="0" h="76200" w="1625600">
                <a:moveTo>
                  <a:pt x="0" y="0"/>
                </a:moveTo>
                <a:lnTo>
                  <a:pt x="1625600" y="0"/>
                </a:lnTo>
                <a:lnTo>
                  <a:pt x="1625600" y="76200"/>
                </a:lnTo>
                <a:lnTo>
                  <a:pt x="0" y="762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41" name="Google Shape;41;p2"/>
          <p:cNvSpPr/>
          <p:nvPr/>
        </p:nvSpPr>
        <p:spPr>
          <a:xfrm>
            <a:off x="533400" y="1752600"/>
            <a:ext cx="7391400" cy="1651000"/>
          </a:xfrm>
          <a:custGeom>
            <a:rect b="b" l="l" r="r" t="t"/>
            <a:pathLst>
              <a:path extrusionOk="0" h="1651000" w="7391400">
                <a:moveTo>
                  <a:pt x="50800" y="0"/>
                </a:moveTo>
                <a:lnTo>
                  <a:pt x="7238996" y="0"/>
                </a:lnTo>
                <a:cubicBezTo>
                  <a:pt x="7323166" y="0"/>
                  <a:pt x="7391400" y="68234"/>
                  <a:pt x="7391400" y="152404"/>
                </a:cubicBezTo>
                <a:lnTo>
                  <a:pt x="7391400" y="1498596"/>
                </a:lnTo>
                <a:cubicBezTo>
                  <a:pt x="7391400" y="1582766"/>
                  <a:pt x="7323166" y="1651000"/>
                  <a:pt x="7238996" y="1651000"/>
                </a:cubicBez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2"/>
          <p:cNvSpPr/>
          <p:nvPr/>
        </p:nvSpPr>
        <p:spPr>
          <a:xfrm>
            <a:off x="533400" y="1752600"/>
            <a:ext cx="50800" cy="1651000"/>
          </a:xfrm>
          <a:custGeom>
            <a:rect b="b" l="l" r="r" t="t"/>
            <a:pathLst>
              <a:path extrusionOk="0" h="1651000" w="50800">
                <a:moveTo>
                  <a:pt x="50800" y="0"/>
                </a:moveTo>
                <a:lnTo>
                  <a:pt x="50800" y="0"/>
                </a:lnTo>
                <a:lnTo>
                  <a:pt x="50800" y="1651000"/>
                </a:ln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2"/>
          <p:cNvSpPr/>
          <p:nvPr/>
        </p:nvSpPr>
        <p:spPr>
          <a:xfrm>
            <a:off x="812800" y="20066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2"/>
          <p:cNvSpPr/>
          <p:nvPr/>
        </p:nvSpPr>
        <p:spPr>
          <a:xfrm>
            <a:off x="736600" y="20066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 b="0" i="0" sz="1600" u="none" cap="none" strike="noStrike"/>
          </a:p>
        </p:txBody>
      </p:sp>
      <p:sp>
        <p:nvSpPr>
          <p:cNvPr id="45" name="Google Shape;45;p2"/>
          <p:cNvSpPr/>
          <p:nvPr/>
        </p:nvSpPr>
        <p:spPr>
          <a:xfrm>
            <a:off x="1727200" y="2006600"/>
            <a:ext cx="6070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Почему 7 лет — оптимальный возраст</a:t>
            </a:r>
            <a:endParaRPr b="0" i="0" sz="1600" u="none" cap="none" strike="noStrike"/>
          </a:p>
        </p:txBody>
      </p:sp>
      <p:sp>
        <p:nvSpPr>
          <p:cNvPr id="46" name="Google Shape;46;p2"/>
          <p:cNvSpPr/>
          <p:nvPr/>
        </p:nvSpPr>
        <p:spPr>
          <a:xfrm>
            <a:off x="1727200" y="2463800"/>
            <a:ext cx="60452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Психологическая и физиологическая готовность ребёнка к структурированному обучению</a:t>
            </a:r>
            <a:endParaRPr b="0" i="0" sz="1600" u="none" cap="none" strike="noStrike"/>
          </a:p>
        </p:txBody>
      </p:sp>
      <p:sp>
        <p:nvSpPr>
          <p:cNvPr id="47" name="Google Shape;47;p2"/>
          <p:cNvSpPr/>
          <p:nvPr/>
        </p:nvSpPr>
        <p:spPr>
          <a:xfrm>
            <a:off x="8356600" y="1752600"/>
            <a:ext cx="7391400" cy="1651000"/>
          </a:xfrm>
          <a:custGeom>
            <a:rect b="b" l="l" r="r" t="t"/>
            <a:pathLst>
              <a:path extrusionOk="0" h="1651000" w="7391400">
                <a:moveTo>
                  <a:pt x="50800" y="0"/>
                </a:moveTo>
                <a:lnTo>
                  <a:pt x="7238996" y="0"/>
                </a:lnTo>
                <a:cubicBezTo>
                  <a:pt x="7323166" y="0"/>
                  <a:pt x="7391400" y="68234"/>
                  <a:pt x="7391400" y="152404"/>
                </a:cubicBezTo>
                <a:lnTo>
                  <a:pt x="7391400" y="1498596"/>
                </a:lnTo>
                <a:cubicBezTo>
                  <a:pt x="7391400" y="1582766"/>
                  <a:pt x="7323166" y="1651000"/>
                  <a:pt x="7238996" y="1651000"/>
                </a:cubicBez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2"/>
          <p:cNvSpPr/>
          <p:nvPr/>
        </p:nvSpPr>
        <p:spPr>
          <a:xfrm>
            <a:off x="8356600" y="1752600"/>
            <a:ext cx="50800" cy="1651000"/>
          </a:xfrm>
          <a:custGeom>
            <a:rect b="b" l="l" r="r" t="t"/>
            <a:pathLst>
              <a:path extrusionOk="0" h="1651000" w="50800">
                <a:moveTo>
                  <a:pt x="50800" y="0"/>
                </a:moveTo>
                <a:lnTo>
                  <a:pt x="50800" y="0"/>
                </a:lnTo>
                <a:lnTo>
                  <a:pt x="50800" y="1651000"/>
                </a:ln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2"/>
          <p:cNvSpPr/>
          <p:nvPr/>
        </p:nvSpPr>
        <p:spPr>
          <a:xfrm>
            <a:off x="8636000" y="20066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2"/>
          <p:cNvSpPr/>
          <p:nvPr/>
        </p:nvSpPr>
        <p:spPr>
          <a:xfrm>
            <a:off x="8559800" y="20066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 b="0" i="0" sz="1600" u="none" cap="none" strike="noStrike"/>
          </a:p>
        </p:txBody>
      </p:sp>
      <p:sp>
        <p:nvSpPr>
          <p:cNvPr id="51" name="Google Shape;51;p2"/>
          <p:cNvSpPr/>
          <p:nvPr/>
        </p:nvSpPr>
        <p:spPr>
          <a:xfrm>
            <a:off x="9550400" y="2006600"/>
            <a:ext cx="6070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Физиологические особенности</a:t>
            </a:r>
            <a:endParaRPr b="0" i="0" sz="1600" u="none" cap="none" strike="noStrike"/>
          </a:p>
        </p:txBody>
      </p:sp>
      <p:sp>
        <p:nvSpPr>
          <p:cNvPr id="52" name="Google Shape;52;p2"/>
          <p:cNvSpPr/>
          <p:nvPr/>
        </p:nvSpPr>
        <p:spPr>
          <a:xfrm>
            <a:off x="9550400" y="2463800"/>
            <a:ext cx="60452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Развитие нервной системы, координации и двигательных навыков в младшем школьном возрасте</a:t>
            </a:r>
            <a:endParaRPr b="0" i="0" sz="1600" u="none" cap="none" strike="noStrike"/>
          </a:p>
        </p:txBody>
      </p:sp>
      <p:sp>
        <p:nvSpPr>
          <p:cNvPr id="53" name="Google Shape;53;p2"/>
          <p:cNvSpPr/>
          <p:nvPr/>
        </p:nvSpPr>
        <p:spPr>
          <a:xfrm>
            <a:off x="533400" y="3606800"/>
            <a:ext cx="7391400" cy="1651000"/>
          </a:xfrm>
          <a:custGeom>
            <a:rect b="b" l="l" r="r" t="t"/>
            <a:pathLst>
              <a:path extrusionOk="0" h="1651000" w="7391400">
                <a:moveTo>
                  <a:pt x="50800" y="0"/>
                </a:moveTo>
                <a:lnTo>
                  <a:pt x="7238996" y="0"/>
                </a:lnTo>
                <a:cubicBezTo>
                  <a:pt x="7323166" y="0"/>
                  <a:pt x="7391400" y="68234"/>
                  <a:pt x="7391400" y="152404"/>
                </a:cubicBezTo>
                <a:lnTo>
                  <a:pt x="7391400" y="1498596"/>
                </a:lnTo>
                <a:cubicBezTo>
                  <a:pt x="7391400" y="1582766"/>
                  <a:pt x="7323166" y="1651000"/>
                  <a:pt x="7238996" y="1651000"/>
                </a:cubicBez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2"/>
          <p:cNvSpPr/>
          <p:nvPr/>
        </p:nvSpPr>
        <p:spPr>
          <a:xfrm>
            <a:off x="533400" y="3606800"/>
            <a:ext cx="50800" cy="1651000"/>
          </a:xfrm>
          <a:custGeom>
            <a:rect b="b" l="l" r="r" t="t"/>
            <a:pathLst>
              <a:path extrusionOk="0" h="1651000" w="50800">
                <a:moveTo>
                  <a:pt x="50800" y="0"/>
                </a:moveTo>
                <a:lnTo>
                  <a:pt x="50800" y="0"/>
                </a:lnTo>
                <a:lnTo>
                  <a:pt x="50800" y="1651000"/>
                </a:ln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2"/>
          <p:cNvSpPr/>
          <p:nvPr/>
        </p:nvSpPr>
        <p:spPr>
          <a:xfrm>
            <a:off x="812800" y="38608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2"/>
          <p:cNvSpPr/>
          <p:nvPr/>
        </p:nvSpPr>
        <p:spPr>
          <a:xfrm>
            <a:off x="736600" y="38608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 b="0" i="0" sz="1600" u="none" cap="none" strike="noStrike"/>
          </a:p>
        </p:txBody>
      </p:sp>
      <p:sp>
        <p:nvSpPr>
          <p:cNvPr id="57" name="Google Shape;57;p2"/>
          <p:cNvSpPr/>
          <p:nvPr/>
        </p:nvSpPr>
        <p:spPr>
          <a:xfrm>
            <a:off x="1727200" y="3860800"/>
            <a:ext cx="6070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Подготовка к занятиям</a:t>
            </a:r>
            <a:endParaRPr b="0" i="0" sz="1600" u="none" cap="none" strike="noStrike"/>
          </a:p>
        </p:txBody>
      </p:sp>
      <p:sp>
        <p:nvSpPr>
          <p:cNvPr id="58" name="Google Shape;58;p2"/>
          <p:cNvSpPr/>
          <p:nvPr/>
        </p:nvSpPr>
        <p:spPr>
          <a:xfrm>
            <a:off x="1727200" y="4318000"/>
            <a:ext cx="60452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Необходимая экипировка и критерии выбора бассейна для комфортных тренировок</a:t>
            </a:r>
            <a:endParaRPr b="0" i="0" sz="1600" u="none" cap="none" strike="noStrike"/>
          </a:p>
        </p:txBody>
      </p:sp>
      <p:sp>
        <p:nvSpPr>
          <p:cNvPr id="59" name="Google Shape;59;p2"/>
          <p:cNvSpPr/>
          <p:nvPr/>
        </p:nvSpPr>
        <p:spPr>
          <a:xfrm>
            <a:off x="8356600" y="3606800"/>
            <a:ext cx="7391400" cy="1651000"/>
          </a:xfrm>
          <a:custGeom>
            <a:rect b="b" l="l" r="r" t="t"/>
            <a:pathLst>
              <a:path extrusionOk="0" h="1651000" w="7391400">
                <a:moveTo>
                  <a:pt x="50800" y="0"/>
                </a:moveTo>
                <a:lnTo>
                  <a:pt x="7238996" y="0"/>
                </a:lnTo>
                <a:cubicBezTo>
                  <a:pt x="7323166" y="0"/>
                  <a:pt x="7391400" y="68234"/>
                  <a:pt x="7391400" y="152404"/>
                </a:cubicBezTo>
                <a:lnTo>
                  <a:pt x="7391400" y="1498596"/>
                </a:lnTo>
                <a:cubicBezTo>
                  <a:pt x="7391400" y="1582766"/>
                  <a:pt x="7323166" y="1651000"/>
                  <a:pt x="7238996" y="1651000"/>
                </a:cubicBez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" name="Google Shape;60;p2"/>
          <p:cNvSpPr/>
          <p:nvPr/>
        </p:nvSpPr>
        <p:spPr>
          <a:xfrm>
            <a:off x="8356600" y="3606800"/>
            <a:ext cx="50800" cy="1651000"/>
          </a:xfrm>
          <a:custGeom>
            <a:rect b="b" l="l" r="r" t="t"/>
            <a:pathLst>
              <a:path extrusionOk="0" h="1651000" w="50800">
                <a:moveTo>
                  <a:pt x="50800" y="0"/>
                </a:moveTo>
                <a:lnTo>
                  <a:pt x="50800" y="0"/>
                </a:lnTo>
                <a:lnTo>
                  <a:pt x="50800" y="1651000"/>
                </a:ln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2"/>
          <p:cNvSpPr/>
          <p:nvPr/>
        </p:nvSpPr>
        <p:spPr>
          <a:xfrm>
            <a:off x="8636000" y="38608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2"/>
          <p:cNvSpPr/>
          <p:nvPr/>
        </p:nvSpPr>
        <p:spPr>
          <a:xfrm>
            <a:off x="8559800" y="38608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b="0" i="0" sz="1600" u="none" cap="none" strike="noStrike"/>
          </a:p>
        </p:txBody>
      </p:sp>
      <p:sp>
        <p:nvSpPr>
          <p:cNvPr id="63" name="Google Shape;63;p2"/>
          <p:cNvSpPr/>
          <p:nvPr/>
        </p:nvSpPr>
        <p:spPr>
          <a:xfrm>
            <a:off x="9550400" y="3860800"/>
            <a:ext cx="6070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Базовые техники плавания</a:t>
            </a:r>
            <a:endParaRPr b="0" i="0" sz="1600" u="none" cap="none" strike="noStrike"/>
          </a:p>
        </p:txBody>
      </p:sp>
      <p:sp>
        <p:nvSpPr>
          <p:cNvPr id="64" name="Google Shape;64;p2"/>
          <p:cNvSpPr/>
          <p:nvPr/>
        </p:nvSpPr>
        <p:spPr>
          <a:xfrm>
            <a:off x="9550400" y="4318000"/>
            <a:ext cx="60452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Кроль и брасс: пошаговое освоение техники движений, дыхания и координации</a:t>
            </a:r>
            <a:endParaRPr b="0" i="0" sz="1600" u="none" cap="none" strike="noStrike"/>
          </a:p>
        </p:txBody>
      </p:sp>
      <p:sp>
        <p:nvSpPr>
          <p:cNvPr id="65" name="Google Shape;65;p2"/>
          <p:cNvSpPr/>
          <p:nvPr/>
        </p:nvSpPr>
        <p:spPr>
          <a:xfrm>
            <a:off x="533400" y="5461000"/>
            <a:ext cx="7391400" cy="1651000"/>
          </a:xfrm>
          <a:custGeom>
            <a:rect b="b" l="l" r="r" t="t"/>
            <a:pathLst>
              <a:path extrusionOk="0" h="1651000" w="7391400">
                <a:moveTo>
                  <a:pt x="50800" y="0"/>
                </a:moveTo>
                <a:lnTo>
                  <a:pt x="7238996" y="0"/>
                </a:lnTo>
                <a:cubicBezTo>
                  <a:pt x="7323166" y="0"/>
                  <a:pt x="7391400" y="68234"/>
                  <a:pt x="7391400" y="152404"/>
                </a:cubicBezTo>
                <a:lnTo>
                  <a:pt x="7391400" y="1498596"/>
                </a:lnTo>
                <a:cubicBezTo>
                  <a:pt x="7391400" y="1582766"/>
                  <a:pt x="7323166" y="1651000"/>
                  <a:pt x="7238996" y="1651000"/>
                </a:cubicBez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2"/>
          <p:cNvSpPr/>
          <p:nvPr/>
        </p:nvSpPr>
        <p:spPr>
          <a:xfrm>
            <a:off x="533400" y="5461000"/>
            <a:ext cx="50800" cy="1651000"/>
          </a:xfrm>
          <a:custGeom>
            <a:rect b="b" l="l" r="r" t="t"/>
            <a:pathLst>
              <a:path extrusionOk="0" h="1651000" w="50800">
                <a:moveTo>
                  <a:pt x="50800" y="0"/>
                </a:moveTo>
                <a:lnTo>
                  <a:pt x="50800" y="0"/>
                </a:lnTo>
                <a:lnTo>
                  <a:pt x="50800" y="1651000"/>
                </a:ln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2"/>
          <p:cNvSpPr/>
          <p:nvPr/>
        </p:nvSpPr>
        <p:spPr>
          <a:xfrm>
            <a:off x="812800" y="57150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2"/>
          <p:cNvSpPr/>
          <p:nvPr/>
        </p:nvSpPr>
        <p:spPr>
          <a:xfrm>
            <a:off x="736600" y="57150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 b="0" i="0" sz="1600" u="none" cap="none" strike="noStrike"/>
          </a:p>
        </p:txBody>
      </p:sp>
      <p:sp>
        <p:nvSpPr>
          <p:cNvPr id="69" name="Google Shape;69;p2"/>
          <p:cNvSpPr/>
          <p:nvPr/>
        </p:nvSpPr>
        <p:spPr>
          <a:xfrm>
            <a:off x="1727200" y="5715000"/>
            <a:ext cx="6070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Безопасность на воде</a:t>
            </a:r>
            <a:endParaRPr b="0" i="0" sz="1600" u="none" cap="none" strike="noStrike"/>
          </a:p>
        </p:txBody>
      </p:sp>
      <p:sp>
        <p:nvSpPr>
          <p:cNvPr id="70" name="Google Shape;70;p2"/>
          <p:cNvSpPr/>
          <p:nvPr/>
        </p:nvSpPr>
        <p:spPr>
          <a:xfrm>
            <a:off x="1727200" y="6172200"/>
            <a:ext cx="60452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Ключевые правила и меры предосторожности для защиты ребёнка в водной среде</a:t>
            </a:r>
            <a:endParaRPr b="0" i="0" sz="1600" u="none" cap="none" strike="noStrike"/>
          </a:p>
        </p:txBody>
      </p:sp>
      <p:sp>
        <p:nvSpPr>
          <p:cNvPr id="71" name="Google Shape;71;p2"/>
          <p:cNvSpPr/>
          <p:nvPr/>
        </p:nvSpPr>
        <p:spPr>
          <a:xfrm>
            <a:off x="8356600" y="5461000"/>
            <a:ext cx="7391400" cy="1651000"/>
          </a:xfrm>
          <a:custGeom>
            <a:rect b="b" l="l" r="r" t="t"/>
            <a:pathLst>
              <a:path extrusionOk="0" h="1651000" w="7391400">
                <a:moveTo>
                  <a:pt x="50800" y="0"/>
                </a:moveTo>
                <a:lnTo>
                  <a:pt x="7238996" y="0"/>
                </a:lnTo>
                <a:cubicBezTo>
                  <a:pt x="7323166" y="0"/>
                  <a:pt x="7391400" y="68234"/>
                  <a:pt x="7391400" y="152404"/>
                </a:cubicBezTo>
                <a:lnTo>
                  <a:pt x="7391400" y="1498596"/>
                </a:lnTo>
                <a:cubicBezTo>
                  <a:pt x="7391400" y="1582766"/>
                  <a:pt x="7323166" y="1651000"/>
                  <a:pt x="7238996" y="1651000"/>
                </a:cubicBez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2"/>
          <p:cNvSpPr/>
          <p:nvPr/>
        </p:nvSpPr>
        <p:spPr>
          <a:xfrm>
            <a:off x="8356600" y="5461000"/>
            <a:ext cx="50800" cy="1651000"/>
          </a:xfrm>
          <a:custGeom>
            <a:rect b="b" l="l" r="r" t="t"/>
            <a:pathLst>
              <a:path extrusionOk="0" h="1651000" w="50800">
                <a:moveTo>
                  <a:pt x="50800" y="0"/>
                </a:moveTo>
                <a:lnTo>
                  <a:pt x="50800" y="0"/>
                </a:lnTo>
                <a:lnTo>
                  <a:pt x="50800" y="1651000"/>
                </a:lnTo>
                <a:lnTo>
                  <a:pt x="50800" y="1651000"/>
                </a:lnTo>
                <a:cubicBezTo>
                  <a:pt x="22763" y="1651000"/>
                  <a:pt x="0" y="1628237"/>
                  <a:pt x="0" y="1600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"/>
          <p:cNvSpPr/>
          <p:nvPr/>
        </p:nvSpPr>
        <p:spPr>
          <a:xfrm>
            <a:off x="8636000" y="57150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2"/>
          <p:cNvSpPr/>
          <p:nvPr/>
        </p:nvSpPr>
        <p:spPr>
          <a:xfrm>
            <a:off x="8559800" y="57150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 b="0" i="0" sz="1600" u="none" cap="none" strike="noStrike"/>
          </a:p>
        </p:txBody>
      </p:sp>
      <p:sp>
        <p:nvSpPr>
          <p:cNvPr id="75" name="Google Shape;75;p2"/>
          <p:cNvSpPr/>
          <p:nvPr/>
        </p:nvSpPr>
        <p:spPr>
          <a:xfrm>
            <a:off x="9550400" y="5715000"/>
            <a:ext cx="6070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Распространённые ошибки</a:t>
            </a:r>
            <a:endParaRPr b="0" i="0" sz="1600" u="none" cap="none" strike="noStrike"/>
          </a:p>
        </p:txBody>
      </p:sp>
      <p:sp>
        <p:nvSpPr>
          <p:cNvPr id="76" name="Google Shape;76;p2"/>
          <p:cNvSpPr/>
          <p:nvPr/>
        </p:nvSpPr>
        <p:spPr>
          <a:xfrm>
            <a:off x="9550400" y="6172200"/>
            <a:ext cx="60452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Типичные ошибки родителей и тренеров и рекомендации по их предотвращению</a:t>
            </a:r>
            <a:endParaRPr b="0" i="0" sz="1600" u="none" cap="none" strike="noStrike"/>
          </a:p>
        </p:txBody>
      </p:sp>
      <p:sp>
        <p:nvSpPr>
          <p:cNvPr id="77" name="Google Shape;77;p2"/>
          <p:cNvSpPr/>
          <p:nvPr/>
        </p:nvSpPr>
        <p:spPr>
          <a:xfrm>
            <a:off x="533400" y="7315200"/>
            <a:ext cx="15214600" cy="1320800"/>
          </a:xfrm>
          <a:custGeom>
            <a:rect b="b" l="l" r="r" t="t"/>
            <a:pathLst>
              <a:path extrusionOk="0" h="1320800" w="15214600">
                <a:moveTo>
                  <a:pt x="50800" y="0"/>
                </a:moveTo>
                <a:lnTo>
                  <a:pt x="15062206" y="0"/>
                </a:lnTo>
                <a:cubicBezTo>
                  <a:pt x="15146371" y="0"/>
                  <a:pt x="15214600" y="68229"/>
                  <a:pt x="15214600" y="152394"/>
                </a:cubicBezTo>
                <a:lnTo>
                  <a:pt x="15214600" y="1168406"/>
                </a:lnTo>
                <a:cubicBezTo>
                  <a:pt x="15214600" y="1252571"/>
                  <a:pt x="15146371" y="1320800"/>
                  <a:pt x="15062206" y="1320800"/>
                </a:cubicBezTo>
                <a:lnTo>
                  <a:pt x="50800" y="1320800"/>
                </a:lnTo>
                <a:cubicBezTo>
                  <a:pt x="22763" y="1320800"/>
                  <a:pt x="0" y="1298037"/>
                  <a:pt x="0" y="1270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2"/>
          <p:cNvSpPr/>
          <p:nvPr/>
        </p:nvSpPr>
        <p:spPr>
          <a:xfrm>
            <a:off x="533400" y="7315200"/>
            <a:ext cx="50800" cy="1320800"/>
          </a:xfrm>
          <a:custGeom>
            <a:rect b="b" l="l" r="r" t="t"/>
            <a:pathLst>
              <a:path extrusionOk="0" h="1320800" w="50800">
                <a:moveTo>
                  <a:pt x="50800" y="0"/>
                </a:moveTo>
                <a:lnTo>
                  <a:pt x="50800" y="0"/>
                </a:lnTo>
                <a:lnTo>
                  <a:pt x="50800" y="1320800"/>
                </a:lnTo>
                <a:lnTo>
                  <a:pt x="50800" y="1320800"/>
                </a:lnTo>
                <a:cubicBezTo>
                  <a:pt x="22763" y="1320800"/>
                  <a:pt x="0" y="1298037"/>
                  <a:pt x="0" y="1270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2"/>
          <p:cNvSpPr/>
          <p:nvPr/>
        </p:nvSpPr>
        <p:spPr>
          <a:xfrm>
            <a:off x="812800" y="75692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736600" y="7569200"/>
            <a:ext cx="8636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07</a:t>
            </a:r>
            <a:endParaRPr b="0" i="0" sz="1600" u="none" cap="none" strike="noStrike"/>
          </a:p>
        </p:txBody>
      </p:sp>
      <p:sp>
        <p:nvSpPr>
          <p:cNvPr id="81" name="Google Shape;81;p2"/>
          <p:cNvSpPr/>
          <p:nvPr/>
        </p:nvSpPr>
        <p:spPr>
          <a:xfrm>
            <a:off x="1727200" y="7569200"/>
            <a:ext cx="85344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Преимущества плавания для развития</a:t>
            </a:r>
            <a:endParaRPr b="0" i="0" sz="1600" u="none" cap="none" strike="noStrike"/>
          </a:p>
        </p:txBody>
      </p:sp>
      <p:sp>
        <p:nvSpPr>
          <p:cNvPr id="82" name="Google Shape;82;p2"/>
          <p:cNvSpPr/>
          <p:nvPr/>
        </p:nvSpPr>
        <p:spPr>
          <a:xfrm>
            <a:off x="1727200" y="8026400"/>
            <a:ext cx="8509000" cy="330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Комплексное воздействие на физическое здоровье, психику и социализацию ребёнка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3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01</a:t>
            </a:r>
            <a:endParaRPr b="0" i="0" sz="1600" u="none" cap="none" strike="noStrike"/>
          </a:p>
        </p:txBody>
      </p:sp>
      <p:sp>
        <p:nvSpPr>
          <p:cNvPr id="90" name="Google Shape;90;p3"/>
          <p:cNvSpPr/>
          <p:nvPr/>
        </p:nvSpPr>
        <p:spPr>
          <a:xfrm>
            <a:off x="1270000" y="558800"/>
            <a:ext cx="9055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Почему 7 лет — оптимальный возраст</a:t>
            </a:r>
            <a:endParaRPr b="0" i="0" sz="1600" u="none" cap="none" strike="noStrike"/>
          </a:p>
        </p:txBody>
      </p:sp>
      <p:sp>
        <p:nvSpPr>
          <p:cNvPr id="91" name="Google Shape;91;p3"/>
          <p:cNvSpPr/>
          <p:nvPr/>
        </p:nvSpPr>
        <p:spPr>
          <a:xfrm>
            <a:off x="1270000" y="12700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92" name="Google Shape;92;p3"/>
          <p:cNvSpPr/>
          <p:nvPr/>
        </p:nvSpPr>
        <p:spPr>
          <a:xfrm>
            <a:off x="533400" y="1574800"/>
            <a:ext cx="9575800" cy="1955800"/>
          </a:xfrm>
          <a:custGeom>
            <a:rect b="b" l="l" r="r" t="t"/>
            <a:pathLst>
              <a:path extrusionOk="0" h="1955800" w="9575800">
                <a:moveTo>
                  <a:pt x="50800" y="0"/>
                </a:moveTo>
                <a:lnTo>
                  <a:pt x="9423404" y="0"/>
                </a:lnTo>
                <a:cubicBezTo>
                  <a:pt x="9507570" y="0"/>
                  <a:pt x="9575800" y="68230"/>
                  <a:pt x="9575800" y="152396"/>
                </a:cubicBezTo>
                <a:lnTo>
                  <a:pt x="9575800" y="1803404"/>
                </a:lnTo>
                <a:cubicBezTo>
                  <a:pt x="9575800" y="1887570"/>
                  <a:pt x="9507570" y="1955800"/>
                  <a:pt x="9423404" y="1955800"/>
                </a:cubicBezTo>
                <a:lnTo>
                  <a:pt x="50800" y="1955800"/>
                </a:lnTo>
                <a:cubicBezTo>
                  <a:pt x="22744" y="1955800"/>
                  <a:pt x="0" y="1933056"/>
                  <a:pt x="0" y="190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3"/>
          <p:cNvSpPr/>
          <p:nvPr/>
        </p:nvSpPr>
        <p:spPr>
          <a:xfrm>
            <a:off x="533400" y="1574800"/>
            <a:ext cx="50800" cy="1955800"/>
          </a:xfrm>
          <a:custGeom>
            <a:rect b="b" l="l" r="r" t="t"/>
            <a:pathLst>
              <a:path extrusionOk="0" h="1955800" w="50800">
                <a:moveTo>
                  <a:pt x="50800" y="0"/>
                </a:moveTo>
                <a:lnTo>
                  <a:pt x="50800" y="0"/>
                </a:lnTo>
                <a:lnTo>
                  <a:pt x="50800" y="1955800"/>
                </a:lnTo>
                <a:lnTo>
                  <a:pt x="50800" y="1955800"/>
                </a:lnTo>
                <a:cubicBezTo>
                  <a:pt x="22763" y="1955800"/>
                  <a:pt x="0" y="1933037"/>
                  <a:pt x="0" y="190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"/>
          <p:cNvSpPr/>
          <p:nvPr/>
        </p:nvSpPr>
        <p:spPr>
          <a:xfrm>
            <a:off x="812800" y="1828800"/>
            <a:ext cx="609600" cy="609600"/>
          </a:xfrm>
          <a:custGeom>
            <a:rect b="b" l="l" r="r" t="t"/>
            <a:pathLst>
              <a:path extrusionOk="0" h="609600" w="609600">
                <a:moveTo>
                  <a:pt x="101602" y="0"/>
                </a:moveTo>
                <a:lnTo>
                  <a:pt x="507998" y="0"/>
                </a:lnTo>
                <a:cubicBezTo>
                  <a:pt x="564111" y="0"/>
                  <a:pt x="609600" y="45489"/>
                  <a:pt x="609600" y="101602"/>
                </a:cubicBezTo>
                <a:lnTo>
                  <a:pt x="609600" y="507998"/>
                </a:lnTo>
                <a:cubicBezTo>
                  <a:pt x="609600" y="564111"/>
                  <a:pt x="564111" y="609600"/>
                  <a:pt x="507998" y="609600"/>
                </a:cubicBezTo>
                <a:lnTo>
                  <a:pt x="101602" y="609600"/>
                </a:lnTo>
                <a:cubicBezTo>
                  <a:pt x="45489" y="609600"/>
                  <a:pt x="0" y="564111"/>
                  <a:pt x="0" y="5079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3"/>
          <p:cNvSpPr/>
          <p:nvPr/>
        </p:nvSpPr>
        <p:spPr>
          <a:xfrm>
            <a:off x="965200" y="1981200"/>
            <a:ext cx="304800" cy="304800"/>
          </a:xfrm>
          <a:custGeom>
            <a:rect b="b" l="l" r="r" t="t"/>
            <a:pathLst>
              <a:path extrusionOk="0" h="304800" w="304800">
                <a:moveTo>
                  <a:pt x="71438" y="33338"/>
                </a:moveTo>
                <a:cubicBezTo>
                  <a:pt x="71438" y="14942"/>
                  <a:pt x="86380" y="0"/>
                  <a:pt x="104775" y="0"/>
                </a:cubicBezTo>
                <a:lnTo>
                  <a:pt x="119062" y="0"/>
                </a:lnTo>
                <a:cubicBezTo>
                  <a:pt x="129600" y="0"/>
                  <a:pt x="138113" y="8513"/>
                  <a:pt x="138113" y="19050"/>
                </a:cubicBezTo>
                <a:lnTo>
                  <a:pt x="138113" y="285750"/>
                </a:lnTo>
                <a:cubicBezTo>
                  <a:pt x="138113" y="296287"/>
                  <a:pt x="129600" y="304800"/>
                  <a:pt x="119062" y="304800"/>
                </a:cubicBezTo>
                <a:lnTo>
                  <a:pt x="100013" y="304800"/>
                </a:lnTo>
                <a:cubicBezTo>
                  <a:pt x="82272" y="304800"/>
                  <a:pt x="67330" y="292656"/>
                  <a:pt x="63103" y="276225"/>
                </a:cubicBezTo>
                <a:cubicBezTo>
                  <a:pt x="62686" y="276225"/>
                  <a:pt x="62329" y="276225"/>
                  <a:pt x="61912" y="276225"/>
                </a:cubicBezTo>
                <a:cubicBezTo>
                  <a:pt x="35600" y="276225"/>
                  <a:pt x="14288" y="254913"/>
                  <a:pt x="14288" y="228600"/>
                </a:cubicBezTo>
                <a:cubicBezTo>
                  <a:pt x="14288" y="217884"/>
                  <a:pt x="17859" y="208002"/>
                  <a:pt x="23813" y="200025"/>
                </a:cubicBezTo>
                <a:cubicBezTo>
                  <a:pt x="12263" y="191333"/>
                  <a:pt x="4763" y="177522"/>
                  <a:pt x="4763" y="161925"/>
                </a:cubicBezTo>
                <a:cubicBezTo>
                  <a:pt x="4763" y="143530"/>
                  <a:pt x="15240" y="127516"/>
                  <a:pt x="30480" y="119598"/>
                </a:cubicBezTo>
                <a:cubicBezTo>
                  <a:pt x="26253" y="112455"/>
                  <a:pt x="23813" y="104120"/>
                  <a:pt x="23813" y="95250"/>
                </a:cubicBezTo>
                <a:cubicBezTo>
                  <a:pt x="23813" y="68937"/>
                  <a:pt x="45125" y="47625"/>
                  <a:pt x="71438" y="47625"/>
                </a:cubicBezTo>
                <a:lnTo>
                  <a:pt x="71438" y="33338"/>
                </a:lnTo>
                <a:close/>
                <a:moveTo>
                  <a:pt x="233363" y="33338"/>
                </a:moveTo>
                <a:lnTo>
                  <a:pt x="233363" y="47625"/>
                </a:lnTo>
                <a:cubicBezTo>
                  <a:pt x="259675" y="47625"/>
                  <a:pt x="280987" y="68937"/>
                  <a:pt x="280987" y="95250"/>
                </a:cubicBezTo>
                <a:cubicBezTo>
                  <a:pt x="280987" y="104180"/>
                  <a:pt x="278547" y="112514"/>
                  <a:pt x="274320" y="119598"/>
                </a:cubicBezTo>
                <a:cubicBezTo>
                  <a:pt x="289620" y="127516"/>
                  <a:pt x="300038" y="143470"/>
                  <a:pt x="300038" y="161925"/>
                </a:cubicBezTo>
                <a:cubicBezTo>
                  <a:pt x="300038" y="177522"/>
                  <a:pt x="292537" y="191333"/>
                  <a:pt x="280987" y="200025"/>
                </a:cubicBezTo>
                <a:cubicBezTo>
                  <a:pt x="286941" y="208002"/>
                  <a:pt x="290513" y="217884"/>
                  <a:pt x="290513" y="228600"/>
                </a:cubicBezTo>
                <a:cubicBezTo>
                  <a:pt x="290513" y="254913"/>
                  <a:pt x="269200" y="276225"/>
                  <a:pt x="242888" y="276225"/>
                </a:cubicBezTo>
                <a:cubicBezTo>
                  <a:pt x="242471" y="276225"/>
                  <a:pt x="242114" y="276225"/>
                  <a:pt x="241697" y="276225"/>
                </a:cubicBezTo>
                <a:cubicBezTo>
                  <a:pt x="237470" y="292656"/>
                  <a:pt x="222528" y="304800"/>
                  <a:pt x="204787" y="304800"/>
                </a:cubicBezTo>
                <a:lnTo>
                  <a:pt x="185738" y="304800"/>
                </a:lnTo>
                <a:cubicBezTo>
                  <a:pt x="175200" y="304800"/>
                  <a:pt x="166688" y="296287"/>
                  <a:pt x="166688" y="285750"/>
                </a:cubicBezTo>
                <a:lnTo>
                  <a:pt x="166688" y="19050"/>
                </a:lnTo>
                <a:cubicBezTo>
                  <a:pt x="166688" y="8513"/>
                  <a:pt x="175200" y="0"/>
                  <a:pt x="185738" y="0"/>
                </a:cubicBezTo>
                <a:lnTo>
                  <a:pt x="200025" y="0"/>
                </a:lnTo>
                <a:cubicBezTo>
                  <a:pt x="218420" y="0"/>
                  <a:pt x="233363" y="14942"/>
                  <a:pt x="233363" y="33338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3"/>
          <p:cNvSpPr/>
          <p:nvPr/>
        </p:nvSpPr>
        <p:spPr>
          <a:xfrm>
            <a:off x="1625600" y="1828800"/>
            <a:ext cx="8356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Формирование рефлексии</a:t>
            </a:r>
            <a:endParaRPr b="0" i="0" sz="1600" u="none" cap="none" strike="noStrike"/>
          </a:p>
        </p:txBody>
      </p:sp>
      <p:sp>
        <p:nvSpPr>
          <p:cNvPr id="97" name="Google Shape;97;p3"/>
          <p:cNvSpPr/>
          <p:nvPr/>
        </p:nvSpPr>
        <p:spPr>
          <a:xfrm>
            <a:off x="1625600" y="2286000"/>
            <a:ext cx="8331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 детей 6-7 лет развивается способность осознавать своё социальное «я», что позволяет им понимать инструкции тренера и осознанно контролировать свои действия в воде</a:t>
            </a:r>
            <a:endParaRPr b="0" i="0" sz="1600" u="none" cap="none" strike="noStrike"/>
          </a:p>
        </p:txBody>
      </p:sp>
      <p:sp>
        <p:nvSpPr>
          <p:cNvPr id="98" name="Google Shape;98;p3"/>
          <p:cNvSpPr/>
          <p:nvPr/>
        </p:nvSpPr>
        <p:spPr>
          <a:xfrm>
            <a:off x="533400" y="3733800"/>
            <a:ext cx="9575800" cy="1955800"/>
          </a:xfrm>
          <a:custGeom>
            <a:rect b="b" l="l" r="r" t="t"/>
            <a:pathLst>
              <a:path extrusionOk="0" h="1955800" w="9575800">
                <a:moveTo>
                  <a:pt x="50800" y="0"/>
                </a:moveTo>
                <a:lnTo>
                  <a:pt x="9423404" y="0"/>
                </a:lnTo>
                <a:cubicBezTo>
                  <a:pt x="9507570" y="0"/>
                  <a:pt x="9575800" y="68230"/>
                  <a:pt x="9575800" y="152396"/>
                </a:cubicBezTo>
                <a:lnTo>
                  <a:pt x="9575800" y="1803404"/>
                </a:lnTo>
                <a:cubicBezTo>
                  <a:pt x="9575800" y="1887570"/>
                  <a:pt x="9507570" y="1955800"/>
                  <a:pt x="9423404" y="1955800"/>
                </a:cubicBezTo>
                <a:lnTo>
                  <a:pt x="50800" y="1955800"/>
                </a:lnTo>
                <a:cubicBezTo>
                  <a:pt x="22744" y="1955800"/>
                  <a:pt x="0" y="1933056"/>
                  <a:pt x="0" y="190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3"/>
          <p:cNvSpPr/>
          <p:nvPr/>
        </p:nvSpPr>
        <p:spPr>
          <a:xfrm>
            <a:off x="533400" y="3733800"/>
            <a:ext cx="50800" cy="1955800"/>
          </a:xfrm>
          <a:custGeom>
            <a:rect b="b" l="l" r="r" t="t"/>
            <a:pathLst>
              <a:path extrusionOk="0" h="1955800" w="50800">
                <a:moveTo>
                  <a:pt x="50800" y="0"/>
                </a:moveTo>
                <a:lnTo>
                  <a:pt x="50800" y="0"/>
                </a:lnTo>
                <a:lnTo>
                  <a:pt x="50800" y="1955800"/>
                </a:lnTo>
                <a:lnTo>
                  <a:pt x="50800" y="1955800"/>
                </a:lnTo>
                <a:cubicBezTo>
                  <a:pt x="22763" y="1955800"/>
                  <a:pt x="0" y="1933037"/>
                  <a:pt x="0" y="190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3"/>
          <p:cNvSpPr/>
          <p:nvPr/>
        </p:nvSpPr>
        <p:spPr>
          <a:xfrm>
            <a:off x="812800" y="3987800"/>
            <a:ext cx="609600" cy="609600"/>
          </a:xfrm>
          <a:custGeom>
            <a:rect b="b" l="l" r="r" t="t"/>
            <a:pathLst>
              <a:path extrusionOk="0" h="609600" w="609600">
                <a:moveTo>
                  <a:pt x="101602" y="0"/>
                </a:moveTo>
                <a:lnTo>
                  <a:pt x="507998" y="0"/>
                </a:lnTo>
                <a:cubicBezTo>
                  <a:pt x="564111" y="0"/>
                  <a:pt x="609600" y="45489"/>
                  <a:pt x="609600" y="101602"/>
                </a:cubicBezTo>
                <a:lnTo>
                  <a:pt x="609600" y="507998"/>
                </a:lnTo>
                <a:cubicBezTo>
                  <a:pt x="609600" y="564111"/>
                  <a:pt x="564111" y="609600"/>
                  <a:pt x="507998" y="609600"/>
                </a:cubicBezTo>
                <a:lnTo>
                  <a:pt x="101602" y="609600"/>
                </a:lnTo>
                <a:cubicBezTo>
                  <a:pt x="45489" y="609600"/>
                  <a:pt x="0" y="564111"/>
                  <a:pt x="0" y="5079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3"/>
          <p:cNvSpPr/>
          <p:nvPr/>
        </p:nvSpPr>
        <p:spPr>
          <a:xfrm>
            <a:off x="965200" y="4140200"/>
            <a:ext cx="304800" cy="304800"/>
          </a:xfrm>
          <a:custGeom>
            <a:rect b="b" l="l" r="r" t="t"/>
            <a:pathLst>
              <a:path extrusionOk="0" h="304800" w="304800">
                <a:moveTo>
                  <a:pt x="266700" y="152400"/>
                </a:moveTo>
                <a:cubicBezTo>
                  <a:pt x="266700" y="89316"/>
                  <a:pt x="215484" y="38100"/>
                  <a:pt x="152400" y="38100"/>
                </a:cubicBezTo>
                <a:cubicBezTo>
                  <a:pt x="89316" y="38100"/>
                  <a:pt x="38100" y="89316"/>
                  <a:pt x="38100" y="152400"/>
                </a:cubicBezTo>
                <a:cubicBezTo>
                  <a:pt x="38100" y="215484"/>
                  <a:pt x="89316" y="266700"/>
                  <a:pt x="152400" y="266700"/>
                </a:cubicBezTo>
                <a:cubicBezTo>
                  <a:pt x="215484" y="266700"/>
                  <a:pt x="266700" y="215484"/>
                  <a:pt x="266700" y="152400"/>
                </a:cubicBezTo>
                <a:close/>
                <a:moveTo>
                  <a:pt x="0" y="152400"/>
                </a:moveTo>
                <a:cubicBezTo>
                  <a:pt x="0" y="68288"/>
                  <a:pt x="68288" y="0"/>
                  <a:pt x="152400" y="0"/>
                </a:cubicBezTo>
                <a:cubicBezTo>
                  <a:pt x="236512" y="0"/>
                  <a:pt x="304800" y="68288"/>
                  <a:pt x="304800" y="152400"/>
                </a:cubicBezTo>
                <a:cubicBezTo>
                  <a:pt x="304800" y="236512"/>
                  <a:pt x="236512" y="304800"/>
                  <a:pt x="152400" y="304800"/>
                </a:cubicBezTo>
                <a:cubicBezTo>
                  <a:pt x="68288" y="304800"/>
                  <a:pt x="0" y="236512"/>
                  <a:pt x="0" y="152400"/>
                </a:cubicBezTo>
                <a:close/>
                <a:moveTo>
                  <a:pt x="152400" y="200025"/>
                </a:moveTo>
                <a:cubicBezTo>
                  <a:pt x="178685" y="200025"/>
                  <a:pt x="200025" y="178685"/>
                  <a:pt x="200025" y="152400"/>
                </a:cubicBezTo>
                <a:cubicBezTo>
                  <a:pt x="200025" y="126115"/>
                  <a:pt x="178685" y="104775"/>
                  <a:pt x="152400" y="104775"/>
                </a:cubicBezTo>
                <a:cubicBezTo>
                  <a:pt x="126115" y="104775"/>
                  <a:pt x="104775" y="126115"/>
                  <a:pt x="104775" y="152400"/>
                </a:cubicBezTo>
                <a:cubicBezTo>
                  <a:pt x="104775" y="178685"/>
                  <a:pt x="126115" y="200025"/>
                  <a:pt x="152400" y="200025"/>
                </a:cubicBezTo>
                <a:close/>
                <a:moveTo>
                  <a:pt x="152400" y="66675"/>
                </a:moveTo>
                <a:cubicBezTo>
                  <a:pt x="199713" y="66675"/>
                  <a:pt x="238125" y="105087"/>
                  <a:pt x="238125" y="152400"/>
                </a:cubicBezTo>
                <a:cubicBezTo>
                  <a:pt x="238125" y="199713"/>
                  <a:pt x="199713" y="238125"/>
                  <a:pt x="152400" y="238125"/>
                </a:cubicBezTo>
                <a:cubicBezTo>
                  <a:pt x="105087" y="238125"/>
                  <a:pt x="66675" y="199713"/>
                  <a:pt x="66675" y="152400"/>
                </a:cubicBezTo>
                <a:cubicBezTo>
                  <a:pt x="66675" y="105087"/>
                  <a:pt x="105087" y="66675"/>
                  <a:pt x="152400" y="66675"/>
                </a:cubicBezTo>
                <a:close/>
                <a:moveTo>
                  <a:pt x="133350" y="152400"/>
                </a:moveTo>
                <a:cubicBezTo>
                  <a:pt x="133350" y="141886"/>
                  <a:pt x="141886" y="133350"/>
                  <a:pt x="152400" y="133350"/>
                </a:cubicBezTo>
                <a:cubicBezTo>
                  <a:pt x="162914" y="133350"/>
                  <a:pt x="171450" y="141886"/>
                  <a:pt x="171450" y="152400"/>
                </a:cubicBezTo>
                <a:cubicBezTo>
                  <a:pt x="171450" y="162914"/>
                  <a:pt x="162914" y="171450"/>
                  <a:pt x="152400" y="171450"/>
                </a:cubicBezTo>
                <a:cubicBezTo>
                  <a:pt x="141886" y="171450"/>
                  <a:pt x="133350" y="162914"/>
                  <a:pt x="133350" y="1524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3"/>
          <p:cNvSpPr/>
          <p:nvPr/>
        </p:nvSpPr>
        <p:spPr>
          <a:xfrm>
            <a:off x="1625600" y="3987800"/>
            <a:ext cx="8356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Соподчинение мотивов</a:t>
            </a:r>
            <a:endParaRPr b="0" i="0" sz="1600" u="none" cap="none" strike="noStrike"/>
          </a:p>
        </p:txBody>
      </p:sp>
      <p:sp>
        <p:nvSpPr>
          <p:cNvPr id="103" name="Google Shape;103;p3"/>
          <p:cNvSpPr/>
          <p:nvPr/>
        </p:nvSpPr>
        <p:spPr>
          <a:xfrm>
            <a:off x="1625600" y="4445000"/>
            <a:ext cx="8331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Мотив «я должен», «я смогу» начинает преобладать над «я хочу». Ребёнок способен ставить цели и достигать их, что критически важно для освоения сложных плавательных навыков</a:t>
            </a:r>
            <a:endParaRPr b="0" i="0" sz="1600" u="none" cap="none" strike="noStrike"/>
          </a:p>
        </p:txBody>
      </p:sp>
      <p:sp>
        <p:nvSpPr>
          <p:cNvPr id="104" name="Google Shape;104;p3"/>
          <p:cNvSpPr/>
          <p:nvPr/>
        </p:nvSpPr>
        <p:spPr>
          <a:xfrm>
            <a:off x="533400" y="5892800"/>
            <a:ext cx="9575800" cy="1955800"/>
          </a:xfrm>
          <a:custGeom>
            <a:rect b="b" l="l" r="r" t="t"/>
            <a:pathLst>
              <a:path extrusionOk="0" h="1955800" w="9575800">
                <a:moveTo>
                  <a:pt x="50800" y="0"/>
                </a:moveTo>
                <a:lnTo>
                  <a:pt x="9423404" y="0"/>
                </a:lnTo>
                <a:cubicBezTo>
                  <a:pt x="9507570" y="0"/>
                  <a:pt x="9575800" y="68230"/>
                  <a:pt x="9575800" y="152396"/>
                </a:cubicBezTo>
                <a:lnTo>
                  <a:pt x="9575800" y="1803404"/>
                </a:lnTo>
                <a:cubicBezTo>
                  <a:pt x="9575800" y="1887570"/>
                  <a:pt x="9507570" y="1955800"/>
                  <a:pt x="9423404" y="1955800"/>
                </a:cubicBezTo>
                <a:lnTo>
                  <a:pt x="50800" y="1955800"/>
                </a:lnTo>
                <a:cubicBezTo>
                  <a:pt x="22744" y="1955800"/>
                  <a:pt x="0" y="1933056"/>
                  <a:pt x="0" y="190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3"/>
          <p:cNvSpPr/>
          <p:nvPr/>
        </p:nvSpPr>
        <p:spPr>
          <a:xfrm>
            <a:off x="533400" y="5892800"/>
            <a:ext cx="50800" cy="1955800"/>
          </a:xfrm>
          <a:custGeom>
            <a:rect b="b" l="l" r="r" t="t"/>
            <a:pathLst>
              <a:path extrusionOk="0" h="1955800" w="50800">
                <a:moveTo>
                  <a:pt x="50800" y="0"/>
                </a:moveTo>
                <a:lnTo>
                  <a:pt x="50800" y="0"/>
                </a:lnTo>
                <a:lnTo>
                  <a:pt x="50800" y="1955800"/>
                </a:lnTo>
                <a:lnTo>
                  <a:pt x="50800" y="1955800"/>
                </a:lnTo>
                <a:cubicBezTo>
                  <a:pt x="22763" y="1955800"/>
                  <a:pt x="0" y="1933037"/>
                  <a:pt x="0" y="190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3"/>
          <p:cNvSpPr/>
          <p:nvPr/>
        </p:nvSpPr>
        <p:spPr>
          <a:xfrm>
            <a:off x="812800" y="6146800"/>
            <a:ext cx="609600" cy="609600"/>
          </a:xfrm>
          <a:custGeom>
            <a:rect b="b" l="l" r="r" t="t"/>
            <a:pathLst>
              <a:path extrusionOk="0" h="609600" w="609600">
                <a:moveTo>
                  <a:pt x="101602" y="0"/>
                </a:moveTo>
                <a:lnTo>
                  <a:pt x="507998" y="0"/>
                </a:lnTo>
                <a:cubicBezTo>
                  <a:pt x="564111" y="0"/>
                  <a:pt x="609600" y="45489"/>
                  <a:pt x="609600" y="101602"/>
                </a:cubicBezTo>
                <a:lnTo>
                  <a:pt x="609600" y="507998"/>
                </a:lnTo>
                <a:cubicBezTo>
                  <a:pt x="609600" y="564111"/>
                  <a:pt x="564111" y="609600"/>
                  <a:pt x="507998" y="609600"/>
                </a:cubicBezTo>
                <a:lnTo>
                  <a:pt x="101602" y="609600"/>
                </a:lnTo>
                <a:cubicBezTo>
                  <a:pt x="45489" y="609600"/>
                  <a:pt x="0" y="564111"/>
                  <a:pt x="0" y="5079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3"/>
          <p:cNvSpPr/>
          <p:nvPr/>
        </p:nvSpPr>
        <p:spPr>
          <a:xfrm>
            <a:off x="946150" y="6299200"/>
            <a:ext cx="342900" cy="304800"/>
          </a:xfrm>
          <a:custGeom>
            <a:rect b="b" l="l" r="r" t="t"/>
            <a:pathLst>
              <a:path extrusionOk="0" h="304800" w="342900">
                <a:moveTo>
                  <a:pt x="28575" y="116562"/>
                </a:moveTo>
                <a:lnTo>
                  <a:pt x="153114" y="167819"/>
                </a:lnTo>
                <a:cubicBezTo>
                  <a:pt x="158948" y="170200"/>
                  <a:pt x="165140" y="171450"/>
                  <a:pt x="171450" y="171450"/>
                </a:cubicBezTo>
                <a:cubicBezTo>
                  <a:pt x="177760" y="171450"/>
                  <a:pt x="183952" y="170200"/>
                  <a:pt x="189786" y="167819"/>
                </a:cubicBezTo>
                <a:lnTo>
                  <a:pt x="334089" y="108406"/>
                </a:lnTo>
                <a:cubicBezTo>
                  <a:pt x="339447" y="106204"/>
                  <a:pt x="342900" y="101025"/>
                  <a:pt x="342900" y="95250"/>
                </a:cubicBezTo>
                <a:cubicBezTo>
                  <a:pt x="342900" y="89475"/>
                  <a:pt x="339447" y="84296"/>
                  <a:pt x="334089" y="82094"/>
                </a:cubicBezTo>
                <a:lnTo>
                  <a:pt x="189786" y="22681"/>
                </a:lnTo>
                <a:cubicBezTo>
                  <a:pt x="183952" y="20300"/>
                  <a:pt x="177760" y="19050"/>
                  <a:pt x="171450" y="19050"/>
                </a:cubicBezTo>
                <a:cubicBezTo>
                  <a:pt x="165140" y="19050"/>
                  <a:pt x="158948" y="20300"/>
                  <a:pt x="153114" y="22681"/>
                </a:cubicBezTo>
                <a:lnTo>
                  <a:pt x="8811" y="82094"/>
                </a:lnTo>
                <a:cubicBezTo>
                  <a:pt x="3453" y="84296"/>
                  <a:pt x="0" y="89475"/>
                  <a:pt x="0" y="95250"/>
                </a:cubicBezTo>
                <a:lnTo>
                  <a:pt x="0" y="271463"/>
                </a:lnTo>
                <a:cubicBezTo>
                  <a:pt x="0" y="279380"/>
                  <a:pt x="6370" y="285750"/>
                  <a:pt x="14288" y="285750"/>
                </a:cubicBezTo>
                <a:cubicBezTo>
                  <a:pt x="22205" y="285750"/>
                  <a:pt x="28575" y="279380"/>
                  <a:pt x="28575" y="271463"/>
                </a:cubicBezTo>
                <a:lnTo>
                  <a:pt x="28575" y="116562"/>
                </a:lnTo>
                <a:close/>
                <a:moveTo>
                  <a:pt x="57150" y="159246"/>
                </a:moveTo>
                <a:lnTo>
                  <a:pt x="57150" y="228600"/>
                </a:lnTo>
                <a:cubicBezTo>
                  <a:pt x="57150" y="260152"/>
                  <a:pt x="108347" y="285750"/>
                  <a:pt x="171450" y="285750"/>
                </a:cubicBezTo>
                <a:cubicBezTo>
                  <a:pt x="234553" y="285750"/>
                  <a:pt x="285750" y="260152"/>
                  <a:pt x="285750" y="228600"/>
                </a:cubicBezTo>
                <a:lnTo>
                  <a:pt x="285750" y="159187"/>
                </a:lnTo>
                <a:lnTo>
                  <a:pt x="200680" y="194250"/>
                </a:lnTo>
                <a:cubicBezTo>
                  <a:pt x="191393" y="198060"/>
                  <a:pt x="181511" y="200025"/>
                  <a:pt x="171450" y="200025"/>
                </a:cubicBezTo>
                <a:cubicBezTo>
                  <a:pt x="161389" y="200025"/>
                  <a:pt x="151507" y="198060"/>
                  <a:pt x="142220" y="194250"/>
                </a:cubicBezTo>
                <a:lnTo>
                  <a:pt x="57150" y="159187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3"/>
          <p:cNvSpPr/>
          <p:nvPr/>
        </p:nvSpPr>
        <p:spPr>
          <a:xfrm>
            <a:off x="1625600" y="6146800"/>
            <a:ext cx="83566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Готовность к учебной деятельности</a:t>
            </a:r>
            <a:endParaRPr b="0" i="0" sz="1600" u="none" cap="none" strike="noStrike"/>
          </a:p>
        </p:txBody>
      </p:sp>
      <p:sp>
        <p:nvSpPr>
          <p:cNvPr id="109" name="Google Shape;109;p3"/>
          <p:cNvSpPr/>
          <p:nvPr/>
        </p:nvSpPr>
        <p:spPr>
          <a:xfrm>
            <a:off x="1625600" y="6604000"/>
            <a:ext cx="8331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Дети способны к произвольной регуляции внимания, выполнению последовательных действий с прогнозированием результата и оперативной коррекцией — ключевые навыки для обучения технике плавания</a:t>
            </a:r>
            <a:endParaRPr b="0" i="0" sz="1600" u="none" cap="none" strike="noStrike"/>
          </a:p>
        </p:txBody>
      </p:sp>
      <p:sp>
        <p:nvSpPr>
          <p:cNvPr id="110" name="Google Shape;110;p3"/>
          <p:cNvSpPr/>
          <p:nvPr/>
        </p:nvSpPr>
        <p:spPr>
          <a:xfrm>
            <a:off x="10414000" y="1574800"/>
            <a:ext cx="5334000" cy="4546600"/>
          </a:xfrm>
          <a:custGeom>
            <a:rect b="b" l="l" r="r" t="t"/>
            <a:pathLst>
              <a:path extrusionOk="0" h="4546600" w="5334000">
                <a:moveTo>
                  <a:pt x="152402" y="0"/>
                </a:moveTo>
                <a:lnTo>
                  <a:pt x="5181598" y="0"/>
                </a:lnTo>
                <a:cubicBezTo>
                  <a:pt x="5265767" y="0"/>
                  <a:pt x="5334000" y="68233"/>
                  <a:pt x="5334000" y="152402"/>
                </a:cubicBezTo>
                <a:lnTo>
                  <a:pt x="5334000" y="4394198"/>
                </a:lnTo>
                <a:cubicBezTo>
                  <a:pt x="5334000" y="4478367"/>
                  <a:pt x="5265767" y="4546600"/>
                  <a:pt x="5181598" y="4546600"/>
                </a:cubicBezTo>
                <a:lnTo>
                  <a:pt x="152402" y="4546600"/>
                </a:lnTo>
                <a:cubicBezTo>
                  <a:pt x="68233" y="4546600"/>
                  <a:pt x="0" y="4478367"/>
                  <a:pt x="0" y="4394198"/>
                </a:cubicBezTo>
                <a:lnTo>
                  <a:pt x="0" y="152402"/>
                </a:lnTo>
                <a:cubicBezTo>
                  <a:pt x="0" y="68289"/>
                  <a:pt x="68289" y="0"/>
                  <a:pt x="152402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731500" y="1879600"/>
            <a:ext cx="190500" cy="254000"/>
          </a:xfrm>
          <a:custGeom>
            <a:rect b="b" l="l" r="r" t="t"/>
            <a:pathLst>
              <a:path extrusionOk="0" h="254000" w="190500">
                <a:moveTo>
                  <a:pt x="145306" y="190500"/>
                </a:moveTo>
                <a:cubicBezTo>
                  <a:pt x="148927" y="179437"/>
                  <a:pt x="156170" y="169416"/>
                  <a:pt x="164356" y="160784"/>
                </a:cubicBezTo>
                <a:cubicBezTo>
                  <a:pt x="180578" y="143718"/>
                  <a:pt x="190500" y="120650"/>
                  <a:pt x="190500" y="95250"/>
                </a:cubicBezTo>
                <a:cubicBezTo>
                  <a:pt x="190500" y="42664"/>
                  <a:pt x="147836" y="0"/>
                  <a:pt x="95250" y="0"/>
                </a:cubicBezTo>
                <a:cubicBezTo>
                  <a:pt x="42664" y="0"/>
                  <a:pt x="0" y="42664"/>
                  <a:pt x="0" y="95250"/>
                </a:cubicBezTo>
                <a:cubicBezTo>
                  <a:pt x="0" y="120650"/>
                  <a:pt x="9922" y="143718"/>
                  <a:pt x="26144" y="160784"/>
                </a:cubicBezTo>
                <a:cubicBezTo>
                  <a:pt x="34330" y="169416"/>
                  <a:pt x="41622" y="179437"/>
                  <a:pt x="45194" y="190500"/>
                </a:cubicBezTo>
                <a:lnTo>
                  <a:pt x="145256" y="190500"/>
                </a:lnTo>
                <a:close/>
                <a:moveTo>
                  <a:pt x="142875" y="214313"/>
                </a:moveTo>
                <a:lnTo>
                  <a:pt x="47625" y="214313"/>
                </a:lnTo>
                <a:lnTo>
                  <a:pt x="47625" y="222250"/>
                </a:lnTo>
                <a:cubicBezTo>
                  <a:pt x="47625" y="244177"/>
                  <a:pt x="65385" y="261937"/>
                  <a:pt x="87313" y="261937"/>
                </a:cubicBezTo>
                <a:lnTo>
                  <a:pt x="103188" y="261937"/>
                </a:lnTo>
                <a:cubicBezTo>
                  <a:pt x="125115" y="261937"/>
                  <a:pt x="142875" y="244177"/>
                  <a:pt x="142875" y="222250"/>
                </a:cubicBezTo>
                <a:lnTo>
                  <a:pt x="142875" y="214313"/>
                </a:lnTo>
                <a:close/>
                <a:moveTo>
                  <a:pt x="91281" y="55563"/>
                </a:moveTo>
                <a:cubicBezTo>
                  <a:pt x="71537" y="55563"/>
                  <a:pt x="55563" y="71537"/>
                  <a:pt x="55563" y="91281"/>
                </a:cubicBezTo>
                <a:cubicBezTo>
                  <a:pt x="55563" y="97879"/>
                  <a:pt x="50254" y="103188"/>
                  <a:pt x="43656" y="103188"/>
                </a:cubicBezTo>
                <a:cubicBezTo>
                  <a:pt x="37058" y="103188"/>
                  <a:pt x="31750" y="97879"/>
                  <a:pt x="31750" y="91281"/>
                </a:cubicBezTo>
                <a:cubicBezTo>
                  <a:pt x="31750" y="58390"/>
                  <a:pt x="58390" y="31750"/>
                  <a:pt x="91281" y="31750"/>
                </a:cubicBezTo>
                <a:cubicBezTo>
                  <a:pt x="97879" y="31750"/>
                  <a:pt x="103188" y="37058"/>
                  <a:pt x="103188" y="43656"/>
                </a:cubicBezTo>
                <a:cubicBezTo>
                  <a:pt x="103188" y="50254"/>
                  <a:pt x="97879" y="55563"/>
                  <a:pt x="91281" y="55563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10985500" y="1828800"/>
            <a:ext cx="4635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Ключевой инсайт</a:t>
            </a:r>
            <a:endParaRPr b="0" i="0" sz="1600" u="none" cap="none" strike="noStrike"/>
          </a:p>
        </p:txBody>
      </p:sp>
      <p:sp>
        <p:nvSpPr>
          <p:cNvPr id="113" name="Google Shape;113;p3"/>
          <p:cNvSpPr/>
          <p:nvPr/>
        </p:nvSpPr>
        <p:spPr>
          <a:xfrm>
            <a:off x="10668000" y="2387600"/>
            <a:ext cx="4927600" cy="165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Возраст 7 лет — период, когда ребёнок уже не играет в воде бессистемно, но ещё не имеет застывших двигательных стереотипов. Это «золотое окно» для формирования правильной техники плавания с нуля.</a:t>
            </a:r>
            <a:endParaRPr b="0" i="0" sz="1600" u="none" cap="none" strike="noStrike"/>
          </a:p>
        </p:txBody>
      </p:sp>
      <p:sp>
        <p:nvSpPr>
          <p:cNvPr id="114" name="Google Shape;114;p3"/>
          <p:cNvSpPr/>
          <p:nvPr/>
        </p:nvSpPr>
        <p:spPr>
          <a:xfrm>
            <a:off x="10668000" y="4241800"/>
            <a:ext cx="4826000" cy="1625600"/>
          </a:xfrm>
          <a:custGeom>
            <a:rect b="b" l="l" r="r" t="t"/>
            <a:pathLst>
              <a:path extrusionOk="0" h="1625600" w="4826000">
                <a:moveTo>
                  <a:pt x="101600" y="0"/>
                </a:moveTo>
                <a:lnTo>
                  <a:pt x="4724400" y="0"/>
                </a:lnTo>
                <a:cubicBezTo>
                  <a:pt x="4780475" y="0"/>
                  <a:pt x="4826000" y="45525"/>
                  <a:pt x="4826000" y="101600"/>
                </a:cubicBezTo>
                <a:lnTo>
                  <a:pt x="4826000" y="1524000"/>
                </a:lnTo>
                <a:cubicBezTo>
                  <a:pt x="4826000" y="1580075"/>
                  <a:pt x="4780475" y="1625600"/>
                  <a:pt x="4724400" y="1625600"/>
                </a:cubicBezTo>
                <a:lnTo>
                  <a:pt x="101600" y="1625600"/>
                </a:lnTo>
                <a:cubicBezTo>
                  <a:pt x="45525" y="1625600"/>
                  <a:pt x="0" y="1580075"/>
                  <a:pt x="0" y="15240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3"/>
          <p:cNvSpPr/>
          <p:nvPr/>
        </p:nvSpPr>
        <p:spPr>
          <a:xfrm>
            <a:off x="10871200" y="4445000"/>
            <a:ext cx="4521200" cy="1219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"Произвольные движения в наибольшей степени обеспечивают формирование последовательности действий с прогнозированием результата"</a:t>
            </a:r>
            <a:endParaRPr b="0" i="0" sz="1600" u="none" cap="none" strike="noStrike"/>
          </a:p>
        </p:txBody>
      </p:sp>
      <p:sp>
        <p:nvSpPr>
          <p:cNvPr id="116" name="Google Shape;116;p3"/>
          <p:cNvSpPr/>
          <p:nvPr/>
        </p:nvSpPr>
        <p:spPr>
          <a:xfrm>
            <a:off x="10414000" y="6324600"/>
            <a:ext cx="5334000" cy="3505200"/>
          </a:xfrm>
          <a:custGeom>
            <a:rect b="b" l="l" r="r" t="t"/>
            <a:pathLst>
              <a:path extrusionOk="0" h="3505200" w="5334000">
                <a:moveTo>
                  <a:pt x="152406" y="0"/>
                </a:moveTo>
                <a:lnTo>
                  <a:pt x="5181594" y="0"/>
                </a:lnTo>
                <a:cubicBezTo>
                  <a:pt x="5265765" y="0"/>
                  <a:pt x="5334000" y="68235"/>
                  <a:pt x="5334000" y="152406"/>
                </a:cubicBezTo>
                <a:lnTo>
                  <a:pt x="5334000" y="3352794"/>
                </a:lnTo>
                <a:cubicBezTo>
                  <a:pt x="5334000" y="3436965"/>
                  <a:pt x="5265765" y="3505200"/>
                  <a:pt x="5181594" y="3505200"/>
                </a:cubicBezTo>
                <a:lnTo>
                  <a:pt x="152406" y="3505200"/>
                </a:lnTo>
                <a:cubicBezTo>
                  <a:pt x="68235" y="3505200"/>
                  <a:pt x="0" y="3436965"/>
                  <a:pt x="0" y="3352794"/>
                </a:cubicBezTo>
                <a:lnTo>
                  <a:pt x="0" y="152406"/>
                </a:lnTo>
                <a:cubicBezTo>
                  <a:pt x="0" y="68291"/>
                  <a:pt x="68291" y="0"/>
                  <a:pt x="15240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3"/>
          <p:cNvSpPr/>
          <p:nvPr/>
        </p:nvSpPr>
        <p:spPr>
          <a:xfrm>
            <a:off x="10699750" y="6642100"/>
            <a:ext cx="228600" cy="228600"/>
          </a:xfrm>
          <a:custGeom>
            <a:rect b="b" l="l" r="r" t="t"/>
            <a:pathLst>
              <a:path extrusionOk="0" h="228600" w="228600">
                <a:moveTo>
                  <a:pt x="28575" y="28575"/>
                </a:moveTo>
                <a:cubicBezTo>
                  <a:pt x="28575" y="20672"/>
                  <a:pt x="22190" y="14288"/>
                  <a:pt x="14288" y="14288"/>
                </a:cubicBezTo>
                <a:cubicBezTo>
                  <a:pt x="6385" y="14288"/>
                  <a:pt x="0" y="20672"/>
                  <a:pt x="0" y="28575"/>
                </a:cubicBezTo>
                <a:lnTo>
                  <a:pt x="0" y="178594"/>
                </a:lnTo>
                <a:cubicBezTo>
                  <a:pt x="0" y="198328"/>
                  <a:pt x="15984" y="214313"/>
                  <a:pt x="35719" y="214313"/>
                </a:cubicBezTo>
                <a:lnTo>
                  <a:pt x="214313" y="214313"/>
                </a:lnTo>
                <a:cubicBezTo>
                  <a:pt x="222215" y="214313"/>
                  <a:pt x="228600" y="207928"/>
                  <a:pt x="228600" y="200025"/>
                </a:cubicBezTo>
                <a:cubicBezTo>
                  <a:pt x="228600" y="192122"/>
                  <a:pt x="222215" y="185738"/>
                  <a:pt x="214313" y="185738"/>
                </a:cubicBezTo>
                <a:lnTo>
                  <a:pt x="35719" y="185738"/>
                </a:lnTo>
                <a:cubicBezTo>
                  <a:pt x="31790" y="185738"/>
                  <a:pt x="28575" y="182523"/>
                  <a:pt x="28575" y="178594"/>
                </a:cubicBezTo>
                <a:lnTo>
                  <a:pt x="28575" y="28575"/>
                </a:lnTo>
                <a:close/>
                <a:moveTo>
                  <a:pt x="210116" y="67241"/>
                </a:moveTo>
                <a:cubicBezTo>
                  <a:pt x="215697" y="61659"/>
                  <a:pt x="215697" y="52596"/>
                  <a:pt x="210116" y="47015"/>
                </a:cubicBezTo>
                <a:cubicBezTo>
                  <a:pt x="204534" y="41434"/>
                  <a:pt x="195471" y="41434"/>
                  <a:pt x="189890" y="47015"/>
                </a:cubicBezTo>
                <a:lnTo>
                  <a:pt x="142875" y="94074"/>
                </a:lnTo>
                <a:lnTo>
                  <a:pt x="117247" y="68491"/>
                </a:lnTo>
                <a:cubicBezTo>
                  <a:pt x="111666" y="62910"/>
                  <a:pt x="102602" y="62910"/>
                  <a:pt x="97021" y="68491"/>
                </a:cubicBezTo>
                <a:lnTo>
                  <a:pt x="54159" y="111353"/>
                </a:lnTo>
                <a:cubicBezTo>
                  <a:pt x="48578" y="116934"/>
                  <a:pt x="48578" y="125998"/>
                  <a:pt x="54159" y="131579"/>
                </a:cubicBezTo>
                <a:cubicBezTo>
                  <a:pt x="59740" y="137160"/>
                  <a:pt x="68803" y="137160"/>
                  <a:pt x="74384" y="131579"/>
                </a:cubicBezTo>
                <a:lnTo>
                  <a:pt x="107156" y="98807"/>
                </a:lnTo>
                <a:lnTo>
                  <a:pt x="132784" y="124435"/>
                </a:lnTo>
                <a:cubicBezTo>
                  <a:pt x="138366" y="130016"/>
                  <a:pt x="147429" y="130016"/>
                  <a:pt x="153010" y="124435"/>
                </a:cubicBezTo>
                <a:lnTo>
                  <a:pt x="210160" y="67285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3"/>
          <p:cNvSpPr/>
          <p:nvPr/>
        </p:nvSpPr>
        <p:spPr>
          <a:xfrm>
            <a:off x="10960100" y="6578600"/>
            <a:ext cx="46482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Почему не раньше и не позже?</a:t>
            </a:r>
            <a:endParaRPr b="0" i="0" sz="1600" u="none" cap="none" strike="noStrike"/>
          </a:p>
        </p:txBody>
      </p:sp>
      <p:sp>
        <p:nvSpPr>
          <p:cNvPr id="119" name="Google Shape;119;p3"/>
          <p:cNvSpPr/>
          <p:nvPr/>
        </p:nvSpPr>
        <p:spPr>
          <a:xfrm>
            <a:off x="10668000" y="7137400"/>
            <a:ext cx="6604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8C42"/>
                </a:solidFill>
                <a:latin typeface="Arial"/>
                <a:ea typeface="Arial"/>
                <a:cs typeface="Arial"/>
                <a:sym typeface="Arial"/>
              </a:rPr>
              <a:t>4-6 лет</a:t>
            </a:r>
            <a:endParaRPr b="0" i="0" sz="1600" u="none" cap="none" strike="noStrike"/>
          </a:p>
        </p:txBody>
      </p:sp>
      <p:sp>
        <p:nvSpPr>
          <p:cNvPr id="120" name="Google Shape;120;p3"/>
          <p:cNvSpPr/>
          <p:nvPr/>
        </p:nvSpPr>
        <p:spPr>
          <a:xfrm>
            <a:off x="11364516" y="7137400"/>
            <a:ext cx="42291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Игровой метод, нет системности, сложно контролировать технику</a:t>
            </a:r>
            <a:endParaRPr b="0" i="0" sz="1600" u="none" cap="none" strike="noStrike"/>
          </a:p>
        </p:txBody>
      </p:sp>
      <p:sp>
        <p:nvSpPr>
          <p:cNvPr id="121" name="Google Shape;121;p3"/>
          <p:cNvSpPr/>
          <p:nvPr/>
        </p:nvSpPr>
        <p:spPr>
          <a:xfrm>
            <a:off x="10668000" y="8001000"/>
            <a:ext cx="6604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7-10 лет</a:t>
            </a:r>
            <a:endParaRPr b="0" i="0" sz="1600" u="none" cap="none" strike="noStrike"/>
          </a:p>
        </p:txBody>
      </p:sp>
      <p:sp>
        <p:nvSpPr>
          <p:cNvPr id="122" name="Google Shape;122;p3"/>
          <p:cNvSpPr/>
          <p:nvPr/>
        </p:nvSpPr>
        <p:spPr>
          <a:xfrm>
            <a:off x="11367294" y="8001000"/>
            <a:ext cx="42291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Оптимально: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системное обучение, контроль техники, быстрое усвоение</a:t>
            </a:r>
            <a:endParaRPr b="0" i="0" sz="1600" u="none" cap="none" strike="noStrike"/>
          </a:p>
        </p:txBody>
      </p:sp>
      <p:sp>
        <p:nvSpPr>
          <p:cNvPr id="123" name="Google Shape;123;p3"/>
          <p:cNvSpPr/>
          <p:nvPr/>
        </p:nvSpPr>
        <p:spPr>
          <a:xfrm>
            <a:off x="10668000" y="8864600"/>
            <a:ext cx="635000" cy="71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8C42"/>
                </a:solidFill>
                <a:latin typeface="Arial"/>
                <a:ea typeface="Arial"/>
                <a:cs typeface="Arial"/>
                <a:sym typeface="Arial"/>
              </a:rPr>
              <a:t>11+ лет</a:t>
            </a:r>
            <a:endParaRPr b="0" i="0" sz="1600" u="none" cap="none" strike="noStrike"/>
          </a:p>
        </p:txBody>
      </p:sp>
      <p:sp>
        <p:nvSpPr>
          <p:cNvPr id="124" name="Google Shape;124;p3"/>
          <p:cNvSpPr/>
          <p:nvPr/>
        </p:nvSpPr>
        <p:spPr>
          <a:xfrm>
            <a:off x="11341100" y="8864600"/>
            <a:ext cx="42545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Могут быть застывшие неправильные двигательные стереотипы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4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02</a:t>
            </a:r>
            <a:endParaRPr b="0" i="0" sz="1600" u="none" cap="none" strike="noStrike"/>
          </a:p>
        </p:txBody>
      </p:sp>
      <p:sp>
        <p:nvSpPr>
          <p:cNvPr id="132" name="Google Shape;132;p4"/>
          <p:cNvSpPr/>
          <p:nvPr/>
        </p:nvSpPr>
        <p:spPr>
          <a:xfrm>
            <a:off x="1270000" y="558800"/>
            <a:ext cx="104394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Физиологические особенности детей 7+ лет</a:t>
            </a:r>
            <a:endParaRPr b="0" i="0" sz="1600" u="none" cap="none" strike="noStrike"/>
          </a:p>
        </p:txBody>
      </p:sp>
      <p:sp>
        <p:nvSpPr>
          <p:cNvPr id="133" name="Google Shape;133;p4"/>
          <p:cNvSpPr/>
          <p:nvPr/>
        </p:nvSpPr>
        <p:spPr>
          <a:xfrm>
            <a:off x="1270000" y="12700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134" name="Google Shape;134;p4"/>
          <p:cNvSpPr/>
          <p:nvPr/>
        </p:nvSpPr>
        <p:spPr>
          <a:xfrm>
            <a:off x="508000" y="1574800"/>
            <a:ext cx="4914900" cy="4292600"/>
          </a:xfrm>
          <a:custGeom>
            <a:rect b="b" l="l" r="r" t="t"/>
            <a:pathLst>
              <a:path extrusionOk="0" h="4292600" w="4914900">
                <a:moveTo>
                  <a:pt x="152387" y="0"/>
                </a:moveTo>
                <a:lnTo>
                  <a:pt x="4762513" y="0"/>
                </a:lnTo>
                <a:cubicBezTo>
                  <a:pt x="4846674" y="0"/>
                  <a:pt x="4914900" y="68226"/>
                  <a:pt x="4914900" y="152387"/>
                </a:cubicBezTo>
                <a:lnTo>
                  <a:pt x="4914900" y="4140213"/>
                </a:lnTo>
                <a:cubicBezTo>
                  <a:pt x="4914900" y="4224374"/>
                  <a:pt x="4846674" y="4292600"/>
                  <a:pt x="4762513" y="4292600"/>
                </a:cubicBezTo>
                <a:lnTo>
                  <a:pt x="152387" y="4292600"/>
                </a:lnTo>
                <a:cubicBezTo>
                  <a:pt x="68226" y="4292600"/>
                  <a:pt x="0" y="4224374"/>
                  <a:pt x="0" y="4140213"/>
                </a:cubicBezTo>
                <a:lnTo>
                  <a:pt x="0" y="152387"/>
                </a:lnTo>
                <a:cubicBezTo>
                  <a:pt x="0" y="68282"/>
                  <a:pt x="68282" y="0"/>
                  <a:pt x="1523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4"/>
          <p:cNvSpPr/>
          <p:nvPr/>
        </p:nvSpPr>
        <p:spPr>
          <a:xfrm>
            <a:off x="762000" y="18288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4"/>
          <p:cNvSpPr/>
          <p:nvPr/>
        </p:nvSpPr>
        <p:spPr>
          <a:xfrm>
            <a:off x="946150" y="2032000"/>
            <a:ext cx="342900" cy="304800"/>
          </a:xfrm>
          <a:custGeom>
            <a:rect b="b" l="l" r="r" t="t"/>
            <a:pathLst>
              <a:path extrusionOk="0" h="304800" w="342900">
                <a:moveTo>
                  <a:pt x="147638" y="52388"/>
                </a:moveTo>
                <a:lnTo>
                  <a:pt x="195263" y="52388"/>
                </a:lnTo>
                <a:lnTo>
                  <a:pt x="195263" y="80962"/>
                </a:lnTo>
                <a:lnTo>
                  <a:pt x="147638" y="80962"/>
                </a:lnTo>
                <a:lnTo>
                  <a:pt x="147638" y="52388"/>
                </a:lnTo>
                <a:close/>
                <a:moveTo>
                  <a:pt x="142875" y="19050"/>
                </a:moveTo>
                <a:cubicBezTo>
                  <a:pt x="127099" y="19050"/>
                  <a:pt x="114300" y="31849"/>
                  <a:pt x="114300" y="47625"/>
                </a:cubicBezTo>
                <a:lnTo>
                  <a:pt x="114300" y="85725"/>
                </a:lnTo>
                <a:cubicBezTo>
                  <a:pt x="114300" y="101501"/>
                  <a:pt x="127099" y="114300"/>
                  <a:pt x="142875" y="114300"/>
                </a:cubicBezTo>
                <a:lnTo>
                  <a:pt x="152400" y="114300"/>
                </a:lnTo>
                <a:lnTo>
                  <a:pt x="152400" y="133350"/>
                </a:lnTo>
                <a:lnTo>
                  <a:pt x="19050" y="133350"/>
                </a:lnTo>
                <a:cubicBezTo>
                  <a:pt x="8513" y="133350"/>
                  <a:pt x="0" y="141863"/>
                  <a:pt x="0" y="152400"/>
                </a:cubicBezTo>
                <a:cubicBezTo>
                  <a:pt x="0" y="162937"/>
                  <a:pt x="8513" y="171450"/>
                  <a:pt x="19050" y="171450"/>
                </a:cubicBezTo>
                <a:lnTo>
                  <a:pt x="76200" y="171450"/>
                </a:lnTo>
                <a:lnTo>
                  <a:pt x="76200" y="190500"/>
                </a:lnTo>
                <a:lnTo>
                  <a:pt x="66675" y="190500"/>
                </a:lnTo>
                <a:cubicBezTo>
                  <a:pt x="50899" y="190500"/>
                  <a:pt x="38100" y="203299"/>
                  <a:pt x="38100" y="219075"/>
                </a:cubicBezTo>
                <a:lnTo>
                  <a:pt x="38100" y="257175"/>
                </a:lnTo>
                <a:cubicBezTo>
                  <a:pt x="38100" y="272951"/>
                  <a:pt x="50899" y="285750"/>
                  <a:pt x="66675" y="285750"/>
                </a:cubicBezTo>
                <a:lnTo>
                  <a:pt x="123825" y="285750"/>
                </a:lnTo>
                <a:cubicBezTo>
                  <a:pt x="139601" y="285750"/>
                  <a:pt x="152400" y="272951"/>
                  <a:pt x="152400" y="257175"/>
                </a:cubicBezTo>
                <a:lnTo>
                  <a:pt x="152400" y="219075"/>
                </a:lnTo>
                <a:cubicBezTo>
                  <a:pt x="152400" y="203299"/>
                  <a:pt x="139601" y="190500"/>
                  <a:pt x="123825" y="190500"/>
                </a:cubicBezTo>
                <a:lnTo>
                  <a:pt x="114300" y="190500"/>
                </a:lnTo>
                <a:lnTo>
                  <a:pt x="114300" y="171450"/>
                </a:lnTo>
                <a:lnTo>
                  <a:pt x="228600" y="171450"/>
                </a:lnTo>
                <a:lnTo>
                  <a:pt x="228600" y="190500"/>
                </a:lnTo>
                <a:lnTo>
                  <a:pt x="219075" y="190500"/>
                </a:lnTo>
                <a:cubicBezTo>
                  <a:pt x="203299" y="190500"/>
                  <a:pt x="190500" y="203299"/>
                  <a:pt x="190500" y="219075"/>
                </a:cubicBezTo>
                <a:lnTo>
                  <a:pt x="190500" y="257175"/>
                </a:lnTo>
                <a:cubicBezTo>
                  <a:pt x="190500" y="272951"/>
                  <a:pt x="203299" y="285750"/>
                  <a:pt x="219075" y="285750"/>
                </a:cubicBezTo>
                <a:lnTo>
                  <a:pt x="276225" y="285750"/>
                </a:lnTo>
                <a:cubicBezTo>
                  <a:pt x="292001" y="285750"/>
                  <a:pt x="304800" y="272951"/>
                  <a:pt x="304800" y="257175"/>
                </a:cubicBezTo>
                <a:lnTo>
                  <a:pt x="304800" y="219075"/>
                </a:lnTo>
                <a:cubicBezTo>
                  <a:pt x="304800" y="203299"/>
                  <a:pt x="292001" y="190500"/>
                  <a:pt x="276225" y="190500"/>
                </a:cubicBezTo>
                <a:lnTo>
                  <a:pt x="266700" y="190500"/>
                </a:lnTo>
                <a:lnTo>
                  <a:pt x="266700" y="171450"/>
                </a:lnTo>
                <a:lnTo>
                  <a:pt x="323850" y="171450"/>
                </a:lnTo>
                <a:cubicBezTo>
                  <a:pt x="334387" y="171450"/>
                  <a:pt x="342900" y="162937"/>
                  <a:pt x="342900" y="152400"/>
                </a:cubicBezTo>
                <a:cubicBezTo>
                  <a:pt x="342900" y="141863"/>
                  <a:pt x="334387" y="133350"/>
                  <a:pt x="323850" y="133350"/>
                </a:cubicBezTo>
                <a:lnTo>
                  <a:pt x="190500" y="133350"/>
                </a:lnTo>
                <a:lnTo>
                  <a:pt x="190500" y="114300"/>
                </a:lnTo>
                <a:lnTo>
                  <a:pt x="200025" y="114300"/>
                </a:lnTo>
                <a:cubicBezTo>
                  <a:pt x="215801" y="114300"/>
                  <a:pt x="228600" y="101501"/>
                  <a:pt x="228600" y="85725"/>
                </a:cubicBezTo>
                <a:lnTo>
                  <a:pt x="228600" y="47625"/>
                </a:lnTo>
                <a:cubicBezTo>
                  <a:pt x="228600" y="31849"/>
                  <a:pt x="215801" y="19050"/>
                  <a:pt x="200025" y="19050"/>
                </a:cubicBezTo>
                <a:lnTo>
                  <a:pt x="142875" y="19050"/>
                </a:lnTo>
                <a:close/>
                <a:moveTo>
                  <a:pt x="266700" y="223838"/>
                </a:moveTo>
                <a:lnTo>
                  <a:pt x="271463" y="223838"/>
                </a:lnTo>
                <a:lnTo>
                  <a:pt x="271463" y="252413"/>
                </a:lnTo>
                <a:lnTo>
                  <a:pt x="223838" y="252413"/>
                </a:lnTo>
                <a:lnTo>
                  <a:pt x="223838" y="223838"/>
                </a:lnTo>
                <a:lnTo>
                  <a:pt x="266700" y="223838"/>
                </a:lnTo>
                <a:close/>
                <a:moveTo>
                  <a:pt x="114300" y="223838"/>
                </a:moveTo>
                <a:lnTo>
                  <a:pt x="119062" y="223838"/>
                </a:lnTo>
                <a:lnTo>
                  <a:pt x="119062" y="252413"/>
                </a:lnTo>
                <a:lnTo>
                  <a:pt x="71438" y="252413"/>
                </a:lnTo>
                <a:lnTo>
                  <a:pt x="71438" y="223838"/>
                </a:lnTo>
                <a:lnTo>
                  <a:pt x="114300" y="223838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4"/>
          <p:cNvSpPr/>
          <p:nvPr/>
        </p:nvSpPr>
        <p:spPr>
          <a:xfrm>
            <a:off x="1625600" y="2006600"/>
            <a:ext cx="23114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Нервная система</a:t>
            </a:r>
            <a:endParaRPr b="0" i="0" sz="1600" u="none" cap="none" strike="noStrike"/>
          </a:p>
        </p:txBody>
      </p:sp>
      <p:sp>
        <p:nvSpPr>
          <p:cNvPr id="138" name="Google Shape;138;p4"/>
          <p:cNvSpPr/>
          <p:nvPr/>
        </p:nvSpPr>
        <p:spPr>
          <a:xfrm>
            <a:off x="762000" y="2743200"/>
            <a:ext cx="4508500" cy="165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Адаптивное состояние организма требует контроля специфической чувствительности к внешним воздействиям. Темп усвоения плавательных упражнений достаточно высок.</a:t>
            </a:r>
            <a:endParaRPr b="0" i="0" sz="1600" u="none" cap="none" strike="noStrike"/>
          </a:p>
        </p:txBody>
      </p:sp>
      <p:sp>
        <p:nvSpPr>
          <p:cNvPr id="139" name="Google Shape;139;p4"/>
          <p:cNvSpPr/>
          <p:nvPr/>
        </p:nvSpPr>
        <p:spPr>
          <a:xfrm>
            <a:off x="762000" y="4546600"/>
            <a:ext cx="4406900" cy="1066800"/>
          </a:xfrm>
          <a:custGeom>
            <a:rect b="b" l="l" r="r" t="t"/>
            <a:pathLst>
              <a:path extrusionOk="0" h="1066800" w="4406900">
                <a:moveTo>
                  <a:pt x="101602" y="0"/>
                </a:moveTo>
                <a:lnTo>
                  <a:pt x="4305298" y="0"/>
                </a:lnTo>
                <a:cubicBezTo>
                  <a:pt x="4361411" y="0"/>
                  <a:pt x="4406900" y="45489"/>
                  <a:pt x="4406900" y="101602"/>
                </a:cubicBezTo>
                <a:lnTo>
                  <a:pt x="4406900" y="965198"/>
                </a:lnTo>
                <a:cubicBezTo>
                  <a:pt x="4406900" y="1021311"/>
                  <a:pt x="4361411" y="1066800"/>
                  <a:pt x="4305298" y="1066800"/>
                </a:cubicBezTo>
                <a:lnTo>
                  <a:pt x="101602" y="1066800"/>
                </a:lnTo>
                <a:cubicBezTo>
                  <a:pt x="45489" y="1066800"/>
                  <a:pt x="0" y="1021311"/>
                  <a:pt x="0" y="9651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4"/>
          <p:cNvSpPr/>
          <p:nvPr/>
        </p:nvSpPr>
        <p:spPr>
          <a:xfrm>
            <a:off x="914400" y="4699000"/>
            <a:ext cx="4191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Ключевой момент: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Мозг активно формирует нейронные связи, обеспечивая быстрое обучение новым двигательным навыкам</a:t>
            </a:r>
            <a:endParaRPr b="0" i="0" sz="1600" u="none" cap="none" strike="noStrike"/>
          </a:p>
        </p:txBody>
      </p:sp>
      <p:sp>
        <p:nvSpPr>
          <p:cNvPr id="141" name="Google Shape;141;p4"/>
          <p:cNvSpPr/>
          <p:nvPr/>
        </p:nvSpPr>
        <p:spPr>
          <a:xfrm>
            <a:off x="5672534" y="1574800"/>
            <a:ext cx="4914900" cy="4292600"/>
          </a:xfrm>
          <a:custGeom>
            <a:rect b="b" l="l" r="r" t="t"/>
            <a:pathLst>
              <a:path extrusionOk="0" h="4292600" w="4914900">
                <a:moveTo>
                  <a:pt x="152387" y="0"/>
                </a:moveTo>
                <a:lnTo>
                  <a:pt x="4762513" y="0"/>
                </a:lnTo>
                <a:cubicBezTo>
                  <a:pt x="4846674" y="0"/>
                  <a:pt x="4914900" y="68226"/>
                  <a:pt x="4914900" y="152387"/>
                </a:cubicBezTo>
                <a:lnTo>
                  <a:pt x="4914900" y="4140213"/>
                </a:lnTo>
                <a:cubicBezTo>
                  <a:pt x="4914900" y="4224374"/>
                  <a:pt x="4846674" y="4292600"/>
                  <a:pt x="4762513" y="4292600"/>
                </a:cubicBezTo>
                <a:lnTo>
                  <a:pt x="152387" y="4292600"/>
                </a:lnTo>
                <a:cubicBezTo>
                  <a:pt x="68226" y="4292600"/>
                  <a:pt x="0" y="4224374"/>
                  <a:pt x="0" y="4140213"/>
                </a:cubicBezTo>
                <a:lnTo>
                  <a:pt x="0" y="152387"/>
                </a:lnTo>
                <a:cubicBezTo>
                  <a:pt x="0" y="68282"/>
                  <a:pt x="68282" y="0"/>
                  <a:pt x="1523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4"/>
          <p:cNvSpPr/>
          <p:nvPr/>
        </p:nvSpPr>
        <p:spPr>
          <a:xfrm>
            <a:off x="5926534" y="18288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4"/>
          <p:cNvSpPr/>
          <p:nvPr/>
        </p:nvSpPr>
        <p:spPr>
          <a:xfrm>
            <a:off x="6148784" y="2032000"/>
            <a:ext cx="266700" cy="304800"/>
          </a:xfrm>
          <a:custGeom>
            <a:rect b="b" l="l" r="r" t="t"/>
            <a:pathLst>
              <a:path extrusionOk="0" h="304800" w="266700">
                <a:moveTo>
                  <a:pt x="152698" y="-19050"/>
                </a:moveTo>
                <a:cubicBezTo>
                  <a:pt x="171097" y="-19050"/>
                  <a:pt x="186035" y="-4112"/>
                  <a:pt x="186035" y="14288"/>
                </a:cubicBezTo>
                <a:cubicBezTo>
                  <a:pt x="186035" y="32687"/>
                  <a:pt x="171097" y="47625"/>
                  <a:pt x="152698" y="47625"/>
                </a:cubicBezTo>
                <a:cubicBezTo>
                  <a:pt x="134298" y="47625"/>
                  <a:pt x="119360" y="32687"/>
                  <a:pt x="119360" y="14288"/>
                </a:cubicBezTo>
                <a:cubicBezTo>
                  <a:pt x="119360" y="-4112"/>
                  <a:pt x="134298" y="-19050"/>
                  <a:pt x="152698" y="-19050"/>
                </a:cubicBezTo>
                <a:close/>
                <a:moveTo>
                  <a:pt x="73581" y="104775"/>
                </a:moveTo>
                <a:cubicBezTo>
                  <a:pt x="71616" y="104775"/>
                  <a:pt x="69890" y="105966"/>
                  <a:pt x="69175" y="107752"/>
                </a:cubicBezTo>
                <a:lnTo>
                  <a:pt x="56078" y="140434"/>
                </a:lnTo>
                <a:cubicBezTo>
                  <a:pt x="52149" y="150197"/>
                  <a:pt x="41077" y="154960"/>
                  <a:pt x="31313" y="151031"/>
                </a:cubicBezTo>
                <a:cubicBezTo>
                  <a:pt x="21550" y="147102"/>
                  <a:pt x="16788" y="136029"/>
                  <a:pt x="20717" y="126266"/>
                </a:cubicBezTo>
                <a:lnTo>
                  <a:pt x="33754" y="93583"/>
                </a:lnTo>
                <a:cubicBezTo>
                  <a:pt x="40303" y="77331"/>
                  <a:pt x="56019" y="66675"/>
                  <a:pt x="73581" y="66675"/>
                </a:cubicBezTo>
                <a:lnTo>
                  <a:pt x="131505" y="66675"/>
                </a:lnTo>
                <a:cubicBezTo>
                  <a:pt x="148471" y="66675"/>
                  <a:pt x="164128" y="75664"/>
                  <a:pt x="172641" y="90309"/>
                </a:cubicBezTo>
                <a:lnTo>
                  <a:pt x="192167" y="123825"/>
                </a:lnTo>
                <a:lnTo>
                  <a:pt x="228838" y="123825"/>
                </a:lnTo>
                <a:cubicBezTo>
                  <a:pt x="239375" y="123825"/>
                  <a:pt x="247888" y="132338"/>
                  <a:pt x="247888" y="142875"/>
                </a:cubicBezTo>
                <a:cubicBezTo>
                  <a:pt x="247888" y="153412"/>
                  <a:pt x="239375" y="161925"/>
                  <a:pt x="228838" y="161925"/>
                </a:cubicBezTo>
                <a:lnTo>
                  <a:pt x="192167" y="161925"/>
                </a:lnTo>
                <a:cubicBezTo>
                  <a:pt x="178594" y="161925"/>
                  <a:pt x="166092" y="154722"/>
                  <a:pt x="159246" y="142994"/>
                </a:cubicBezTo>
                <a:lnTo>
                  <a:pt x="153293" y="132814"/>
                </a:lnTo>
                <a:lnTo>
                  <a:pt x="140970" y="174724"/>
                </a:lnTo>
                <a:lnTo>
                  <a:pt x="185857" y="188178"/>
                </a:lnTo>
                <a:cubicBezTo>
                  <a:pt x="202347" y="193119"/>
                  <a:pt x="210741" y="211395"/>
                  <a:pt x="203775" y="227171"/>
                </a:cubicBezTo>
                <a:lnTo>
                  <a:pt x="170081" y="303014"/>
                </a:lnTo>
                <a:cubicBezTo>
                  <a:pt x="165795" y="312658"/>
                  <a:pt x="154543" y="316944"/>
                  <a:pt x="144959" y="312658"/>
                </a:cubicBezTo>
                <a:cubicBezTo>
                  <a:pt x="135374" y="308372"/>
                  <a:pt x="131028" y="297120"/>
                  <a:pt x="135315" y="287536"/>
                </a:cubicBezTo>
                <a:lnTo>
                  <a:pt x="164604" y="221575"/>
                </a:lnTo>
                <a:lnTo>
                  <a:pt x="107513" y="204430"/>
                </a:lnTo>
                <a:cubicBezTo>
                  <a:pt x="88047" y="198596"/>
                  <a:pt x="76557" y="178415"/>
                  <a:pt x="81498" y="158710"/>
                </a:cubicBezTo>
                <a:lnTo>
                  <a:pt x="95012" y="104775"/>
                </a:lnTo>
                <a:lnTo>
                  <a:pt x="73640" y="104775"/>
                </a:lnTo>
                <a:close/>
                <a:moveTo>
                  <a:pt x="68818" y="212527"/>
                </a:moveTo>
                <a:cubicBezTo>
                  <a:pt x="76736" y="221397"/>
                  <a:pt x="87094" y="228183"/>
                  <a:pt x="99298" y="231815"/>
                </a:cubicBezTo>
                <a:lnTo>
                  <a:pt x="102096" y="232648"/>
                </a:lnTo>
                <a:lnTo>
                  <a:pt x="97988" y="244138"/>
                </a:lnTo>
                <a:cubicBezTo>
                  <a:pt x="94536" y="253841"/>
                  <a:pt x="88463" y="262473"/>
                  <a:pt x="80546" y="269022"/>
                </a:cubicBezTo>
                <a:lnTo>
                  <a:pt x="31492" y="309443"/>
                </a:lnTo>
                <a:cubicBezTo>
                  <a:pt x="23396" y="316111"/>
                  <a:pt x="11370" y="314980"/>
                  <a:pt x="4703" y="306884"/>
                </a:cubicBezTo>
                <a:cubicBezTo>
                  <a:pt x="-1965" y="298787"/>
                  <a:pt x="-833" y="286762"/>
                  <a:pt x="7263" y="280095"/>
                </a:cubicBezTo>
                <a:lnTo>
                  <a:pt x="56317" y="239673"/>
                </a:lnTo>
                <a:cubicBezTo>
                  <a:pt x="58995" y="237470"/>
                  <a:pt x="60960" y="234613"/>
                  <a:pt x="62151" y="231398"/>
                </a:cubicBezTo>
                <a:lnTo>
                  <a:pt x="68818" y="212527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4"/>
          <p:cNvSpPr/>
          <p:nvPr/>
        </p:nvSpPr>
        <p:spPr>
          <a:xfrm>
            <a:off x="6790134" y="2006600"/>
            <a:ext cx="32131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Координация движений</a:t>
            </a:r>
            <a:endParaRPr b="0" i="0" sz="1600" u="none" cap="none" strike="noStrike"/>
          </a:p>
        </p:txBody>
      </p:sp>
      <p:sp>
        <p:nvSpPr>
          <p:cNvPr id="145" name="Google Shape;145;p4"/>
          <p:cNvSpPr/>
          <p:nvPr/>
        </p:nvSpPr>
        <p:spPr>
          <a:xfrm>
            <a:off x="5926534" y="2743200"/>
            <a:ext cx="4508500" cy="165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Развитие структурно-функциональной организации мозговой и двигательной активности. Произвольные движения обеспечивают формирование последовательности действий.</a:t>
            </a:r>
            <a:endParaRPr b="0" i="0" sz="1600" u="none" cap="none" strike="noStrike"/>
          </a:p>
        </p:txBody>
      </p:sp>
      <p:sp>
        <p:nvSpPr>
          <p:cNvPr id="146" name="Google Shape;146;p4"/>
          <p:cNvSpPr/>
          <p:nvPr/>
        </p:nvSpPr>
        <p:spPr>
          <a:xfrm>
            <a:off x="5926534" y="4546600"/>
            <a:ext cx="4406900" cy="1066800"/>
          </a:xfrm>
          <a:custGeom>
            <a:rect b="b" l="l" r="r" t="t"/>
            <a:pathLst>
              <a:path extrusionOk="0" h="1066800" w="4406900">
                <a:moveTo>
                  <a:pt x="101602" y="0"/>
                </a:moveTo>
                <a:lnTo>
                  <a:pt x="4305298" y="0"/>
                </a:lnTo>
                <a:cubicBezTo>
                  <a:pt x="4361411" y="0"/>
                  <a:pt x="4406900" y="45489"/>
                  <a:pt x="4406900" y="101602"/>
                </a:cubicBezTo>
                <a:lnTo>
                  <a:pt x="4406900" y="965198"/>
                </a:lnTo>
                <a:cubicBezTo>
                  <a:pt x="4406900" y="1021311"/>
                  <a:pt x="4361411" y="1066800"/>
                  <a:pt x="4305298" y="1066800"/>
                </a:cubicBezTo>
                <a:lnTo>
                  <a:pt x="101602" y="1066800"/>
                </a:lnTo>
                <a:cubicBezTo>
                  <a:pt x="45489" y="1066800"/>
                  <a:pt x="0" y="1021311"/>
                  <a:pt x="0" y="9651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FF8C42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4"/>
          <p:cNvSpPr/>
          <p:nvPr/>
        </p:nvSpPr>
        <p:spPr>
          <a:xfrm>
            <a:off x="6078934" y="4699000"/>
            <a:ext cx="4191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Возможности: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Способность к синхронизации движений рук и ног, контроль положения тела в воде</a:t>
            </a:r>
            <a:endParaRPr b="0" i="0" sz="1600" u="none" cap="none" strike="noStrike"/>
          </a:p>
        </p:txBody>
      </p:sp>
      <p:sp>
        <p:nvSpPr>
          <p:cNvPr id="148" name="Google Shape;148;p4"/>
          <p:cNvSpPr/>
          <p:nvPr/>
        </p:nvSpPr>
        <p:spPr>
          <a:xfrm>
            <a:off x="10837267" y="1574800"/>
            <a:ext cx="4914900" cy="4292600"/>
          </a:xfrm>
          <a:custGeom>
            <a:rect b="b" l="l" r="r" t="t"/>
            <a:pathLst>
              <a:path extrusionOk="0" h="4292600" w="4914900">
                <a:moveTo>
                  <a:pt x="152387" y="0"/>
                </a:moveTo>
                <a:lnTo>
                  <a:pt x="4762513" y="0"/>
                </a:lnTo>
                <a:cubicBezTo>
                  <a:pt x="4846674" y="0"/>
                  <a:pt x="4914900" y="68226"/>
                  <a:pt x="4914900" y="152387"/>
                </a:cubicBezTo>
                <a:lnTo>
                  <a:pt x="4914900" y="4140213"/>
                </a:lnTo>
                <a:cubicBezTo>
                  <a:pt x="4914900" y="4224374"/>
                  <a:pt x="4846674" y="4292600"/>
                  <a:pt x="4762513" y="4292600"/>
                </a:cubicBezTo>
                <a:lnTo>
                  <a:pt x="152387" y="4292600"/>
                </a:lnTo>
                <a:cubicBezTo>
                  <a:pt x="68226" y="4292600"/>
                  <a:pt x="0" y="4224374"/>
                  <a:pt x="0" y="4140213"/>
                </a:cubicBezTo>
                <a:lnTo>
                  <a:pt x="0" y="152387"/>
                </a:lnTo>
                <a:cubicBezTo>
                  <a:pt x="0" y="68282"/>
                  <a:pt x="68282" y="0"/>
                  <a:pt x="15238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4"/>
          <p:cNvSpPr/>
          <p:nvPr/>
        </p:nvSpPr>
        <p:spPr>
          <a:xfrm>
            <a:off x="11091267" y="18288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4"/>
          <p:cNvSpPr/>
          <p:nvPr/>
        </p:nvSpPr>
        <p:spPr>
          <a:xfrm>
            <a:off x="11275417" y="2032000"/>
            <a:ext cx="342900" cy="304800"/>
          </a:xfrm>
          <a:custGeom>
            <a:rect b="b" l="l" r="r" t="t"/>
            <a:pathLst>
              <a:path extrusionOk="0" h="304800" w="342900">
                <a:moveTo>
                  <a:pt x="190500" y="19050"/>
                </a:moveTo>
                <a:cubicBezTo>
                  <a:pt x="190500" y="8513"/>
                  <a:pt x="181987" y="0"/>
                  <a:pt x="171450" y="0"/>
                </a:cubicBezTo>
                <a:cubicBezTo>
                  <a:pt x="160913" y="0"/>
                  <a:pt x="152400" y="8513"/>
                  <a:pt x="152400" y="19050"/>
                </a:cubicBezTo>
                <a:lnTo>
                  <a:pt x="152400" y="103525"/>
                </a:lnTo>
                <a:lnTo>
                  <a:pt x="133350" y="114955"/>
                </a:lnTo>
                <a:lnTo>
                  <a:pt x="133350" y="45482"/>
                </a:lnTo>
                <a:cubicBezTo>
                  <a:pt x="133350" y="30897"/>
                  <a:pt x="121503" y="19050"/>
                  <a:pt x="106918" y="19050"/>
                </a:cubicBezTo>
                <a:cubicBezTo>
                  <a:pt x="99477" y="19050"/>
                  <a:pt x="92393" y="22205"/>
                  <a:pt x="87392" y="27682"/>
                </a:cubicBezTo>
                <a:lnTo>
                  <a:pt x="71676" y="44946"/>
                </a:lnTo>
                <a:cubicBezTo>
                  <a:pt x="25539" y="95726"/>
                  <a:pt x="0" y="161806"/>
                  <a:pt x="0" y="230386"/>
                </a:cubicBezTo>
                <a:lnTo>
                  <a:pt x="0" y="248543"/>
                </a:lnTo>
                <a:cubicBezTo>
                  <a:pt x="0" y="279618"/>
                  <a:pt x="25182" y="304800"/>
                  <a:pt x="56257" y="304800"/>
                </a:cubicBezTo>
                <a:cubicBezTo>
                  <a:pt x="69354" y="304800"/>
                  <a:pt x="82272" y="301764"/>
                  <a:pt x="94000" y="295870"/>
                </a:cubicBezTo>
                <a:lnTo>
                  <a:pt x="96976" y="294382"/>
                </a:lnTo>
                <a:cubicBezTo>
                  <a:pt x="119241" y="283250"/>
                  <a:pt x="133290" y="260509"/>
                  <a:pt x="133290" y="235565"/>
                </a:cubicBezTo>
                <a:lnTo>
                  <a:pt x="133290" y="159365"/>
                </a:lnTo>
                <a:lnTo>
                  <a:pt x="171390" y="136505"/>
                </a:lnTo>
                <a:lnTo>
                  <a:pt x="209490" y="159365"/>
                </a:lnTo>
                <a:lnTo>
                  <a:pt x="209490" y="235565"/>
                </a:lnTo>
                <a:cubicBezTo>
                  <a:pt x="209490" y="260449"/>
                  <a:pt x="223540" y="283250"/>
                  <a:pt x="245805" y="294382"/>
                </a:cubicBezTo>
                <a:lnTo>
                  <a:pt x="248781" y="295870"/>
                </a:lnTo>
                <a:cubicBezTo>
                  <a:pt x="260509" y="301704"/>
                  <a:pt x="273427" y="304800"/>
                  <a:pt x="286524" y="304800"/>
                </a:cubicBezTo>
                <a:cubicBezTo>
                  <a:pt x="317599" y="304800"/>
                  <a:pt x="342781" y="279618"/>
                  <a:pt x="342781" y="248543"/>
                </a:cubicBezTo>
                <a:lnTo>
                  <a:pt x="342781" y="244852"/>
                </a:lnTo>
                <a:cubicBezTo>
                  <a:pt x="342781" y="178713"/>
                  <a:pt x="320933" y="114479"/>
                  <a:pt x="280630" y="62091"/>
                </a:cubicBezTo>
                <a:lnTo>
                  <a:pt x="255330" y="28992"/>
                </a:lnTo>
                <a:cubicBezTo>
                  <a:pt x="250507" y="22681"/>
                  <a:pt x="243007" y="19050"/>
                  <a:pt x="235089" y="19050"/>
                </a:cubicBezTo>
                <a:cubicBezTo>
                  <a:pt x="220980" y="19050"/>
                  <a:pt x="209550" y="30480"/>
                  <a:pt x="209550" y="44589"/>
                </a:cubicBezTo>
                <a:lnTo>
                  <a:pt x="209550" y="114955"/>
                </a:lnTo>
                <a:lnTo>
                  <a:pt x="190500" y="103525"/>
                </a:lnTo>
                <a:lnTo>
                  <a:pt x="190500" y="19050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4"/>
          <p:cNvSpPr/>
          <p:nvPr/>
        </p:nvSpPr>
        <p:spPr>
          <a:xfrm>
            <a:off x="11954867" y="2006600"/>
            <a:ext cx="29337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Дыхательная система</a:t>
            </a:r>
            <a:endParaRPr b="0" i="0" sz="1600" u="none" cap="none" strike="noStrike"/>
          </a:p>
        </p:txBody>
      </p:sp>
      <p:sp>
        <p:nvSpPr>
          <p:cNvPr id="152" name="Google Shape;152;p4"/>
          <p:cNvSpPr/>
          <p:nvPr/>
        </p:nvSpPr>
        <p:spPr>
          <a:xfrm>
            <a:off x="11091267" y="2743200"/>
            <a:ext cx="4508500" cy="165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Формирование навыков управления дыханием. Ребёнок способен освоить ритмичное дыхание, задержку дыхания под водой и координацию дыхания с движениями.</a:t>
            </a:r>
            <a:endParaRPr b="0" i="0" sz="1600" u="none" cap="none" strike="noStrike"/>
          </a:p>
        </p:txBody>
      </p:sp>
      <p:sp>
        <p:nvSpPr>
          <p:cNvPr id="153" name="Google Shape;153;p4"/>
          <p:cNvSpPr/>
          <p:nvPr/>
        </p:nvSpPr>
        <p:spPr>
          <a:xfrm>
            <a:off x="11091267" y="4546600"/>
            <a:ext cx="4406900" cy="1066800"/>
          </a:xfrm>
          <a:custGeom>
            <a:rect b="b" l="l" r="r" t="t"/>
            <a:pathLst>
              <a:path extrusionOk="0" h="1066800" w="4406900">
                <a:moveTo>
                  <a:pt x="101602" y="0"/>
                </a:moveTo>
                <a:lnTo>
                  <a:pt x="4305298" y="0"/>
                </a:lnTo>
                <a:cubicBezTo>
                  <a:pt x="4361411" y="0"/>
                  <a:pt x="4406900" y="45489"/>
                  <a:pt x="4406900" y="101602"/>
                </a:cubicBezTo>
                <a:lnTo>
                  <a:pt x="4406900" y="965198"/>
                </a:lnTo>
                <a:cubicBezTo>
                  <a:pt x="4406900" y="1021311"/>
                  <a:pt x="4361411" y="1066800"/>
                  <a:pt x="4305298" y="1066800"/>
                </a:cubicBezTo>
                <a:lnTo>
                  <a:pt x="101602" y="1066800"/>
                </a:lnTo>
                <a:cubicBezTo>
                  <a:pt x="45489" y="1066800"/>
                  <a:pt x="0" y="1021311"/>
                  <a:pt x="0" y="9651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4"/>
          <p:cNvSpPr/>
          <p:nvPr/>
        </p:nvSpPr>
        <p:spPr>
          <a:xfrm>
            <a:off x="11243667" y="4699000"/>
            <a:ext cx="41910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Важно: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Объём лёгких достаточен для поддержания плавучести и выполнения плавательных циклов</a:t>
            </a:r>
            <a:endParaRPr b="0" i="0" sz="1600" u="none" cap="none" strike="noStrike"/>
          </a:p>
        </p:txBody>
      </p:sp>
      <p:sp>
        <p:nvSpPr>
          <p:cNvPr id="155" name="Google Shape;155;p4"/>
          <p:cNvSpPr/>
          <p:nvPr/>
        </p:nvSpPr>
        <p:spPr>
          <a:xfrm>
            <a:off x="508000" y="6121400"/>
            <a:ext cx="7493000" cy="4267200"/>
          </a:xfrm>
          <a:custGeom>
            <a:rect b="b" l="l" r="r" t="t"/>
            <a:pathLst>
              <a:path extrusionOk="0" h="4267200" w="7493000">
                <a:moveTo>
                  <a:pt x="152382" y="0"/>
                </a:moveTo>
                <a:lnTo>
                  <a:pt x="7340618" y="0"/>
                </a:lnTo>
                <a:cubicBezTo>
                  <a:pt x="7424720" y="0"/>
                  <a:pt x="7493000" y="68280"/>
                  <a:pt x="7493000" y="152382"/>
                </a:cubicBezTo>
                <a:lnTo>
                  <a:pt x="7493000" y="4114818"/>
                </a:lnTo>
                <a:cubicBezTo>
                  <a:pt x="7493000" y="4198920"/>
                  <a:pt x="7424720" y="4267200"/>
                  <a:pt x="7340618" y="4267200"/>
                </a:cubicBezTo>
                <a:lnTo>
                  <a:pt x="152382" y="4267200"/>
                </a:lnTo>
                <a:cubicBezTo>
                  <a:pt x="68280" y="4267200"/>
                  <a:pt x="0" y="4198920"/>
                  <a:pt x="0" y="4114818"/>
                </a:cubicBezTo>
                <a:lnTo>
                  <a:pt x="0" y="152382"/>
                </a:lnTo>
                <a:cubicBezTo>
                  <a:pt x="0" y="68280"/>
                  <a:pt x="68280" y="0"/>
                  <a:pt x="152382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4"/>
          <p:cNvSpPr/>
          <p:nvPr/>
        </p:nvSpPr>
        <p:spPr>
          <a:xfrm>
            <a:off x="825500" y="6426200"/>
            <a:ext cx="190500" cy="254000"/>
          </a:xfrm>
          <a:custGeom>
            <a:rect b="b" l="l" r="r" t="t"/>
            <a:pathLst>
              <a:path extrusionOk="0" h="254000" w="190500">
                <a:moveTo>
                  <a:pt x="174625" y="0"/>
                </a:moveTo>
                <a:cubicBezTo>
                  <a:pt x="183406" y="0"/>
                  <a:pt x="190500" y="7094"/>
                  <a:pt x="190500" y="15875"/>
                </a:cubicBezTo>
                <a:cubicBezTo>
                  <a:pt x="190500" y="44549"/>
                  <a:pt x="178395" y="67866"/>
                  <a:pt x="162024" y="87561"/>
                </a:cubicBezTo>
                <a:cubicBezTo>
                  <a:pt x="150068" y="101898"/>
                  <a:pt x="135334" y="114895"/>
                  <a:pt x="120551" y="127000"/>
                </a:cubicBezTo>
                <a:cubicBezTo>
                  <a:pt x="135334" y="139154"/>
                  <a:pt x="150068" y="152102"/>
                  <a:pt x="162024" y="166439"/>
                </a:cubicBezTo>
                <a:cubicBezTo>
                  <a:pt x="178395" y="186085"/>
                  <a:pt x="190500" y="209451"/>
                  <a:pt x="190500" y="238125"/>
                </a:cubicBezTo>
                <a:cubicBezTo>
                  <a:pt x="190500" y="246906"/>
                  <a:pt x="183406" y="254000"/>
                  <a:pt x="174625" y="254000"/>
                </a:cubicBezTo>
                <a:cubicBezTo>
                  <a:pt x="165844" y="254000"/>
                  <a:pt x="158750" y="246906"/>
                  <a:pt x="158750" y="238125"/>
                </a:cubicBezTo>
                <a:lnTo>
                  <a:pt x="31750" y="238125"/>
                </a:lnTo>
                <a:cubicBezTo>
                  <a:pt x="31750" y="246906"/>
                  <a:pt x="24656" y="254000"/>
                  <a:pt x="15875" y="254000"/>
                </a:cubicBezTo>
                <a:cubicBezTo>
                  <a:pt x="7094" y="254000"/>
                  <a:pt x="0" y="246906"/>
                  <a:pt x="0" y="238125"/>
                </a:cubicBezTo>
                <a:cubicBezTo>
                  <a:pt x="0" y="209451"/>
                  <a:pt x="12105" y="186134"/>
                  <a:pt x="28476" y="166439"/>
                </a:cubicBezTo>
                <a:cubicBezTo>
                  <a:pt x="40432" y="152102"/>
                  <a:pt x="55166" y="139154"/>
                  <a:pt x="69949" y="127000"/>
                </a:cubicBezTo>
                <a:cubicBezTo>
                  <a:pt x="55166" y="114846"/>
                  <a:pt x="40432" y="101898"/>
                  <a:pt x="28476" y="87561"/>
                </a:cubicBezTo>
                <a:cubicBezTo>
                  <a:pt x="12105" y="67866"/>
                  <a:pt x="0" y="44549"/>
                  <a:pt x="0" y="15875"/>
                </a:cubicBezTo>
                <a:cubicBezTo>
                  <a:pt x="0" y="7094"/>
                  <a:pt x="7094" y="0"/>
                  <a:pt x="15875" y="0"/>
                </a:cubicBezTo>
                <a:cubicBezTo>
                  <a:pt x="24656" y="0"/>
                  <a:pt x="31750" y="7094"/>
                  <a:pt x="31750" y="15875"/>
                </a:cubicBezTo>
                <a:lnTo>
                  <a:pt x="158750" y="15875"/>
                </a:lnTo>
                <a:cubicBezTo>
                  <a:pt x="158750" y="7094"/>
                  <a:pt x="165844" y="0"/>
                  <a:pt x="174625" y="0"/>
                </a:cubicBezTo>
                <a:close/>
                <a:moveTo>
                  <a:pt x="140643" y="190500"/>
                </a:moveTo>
                <a:lnTo>
                  <a:pt x="49907" y="190500"/>
                </a:lnTo>
                <a:cubicBezTo>
                  <a:pt x="45839" y="195709"/>
                  <a:pt x="42416" y="200968"/>
                  <a:pt x="39688" y="206375"/>
                </a:cubicBezTo>
                <a:lnTo>
                  <a:pt x="150912" y="206375"/>
                </a:lnTo>
                <a:cubicBezTo>
                  <a:pt x="148134" y="200968"/>
                  <a:pt x="144711" y="195709"/>
                  <a:pt x="140692" y="190500"/>
                </a:cubicBezTo>
                <a:close/>
                <a:moveTo>
                  <a:pt x="118070" y="166688"/>
                </a:moveTo>
                <a:cubicBezTo>
                  <a:pt x="110976" y="160238"/>
                  <a:pt x="103287" y="153888"/>
                  <a:pt x="95250" y="147340"/>
                </a:cubicBezTo>
                <a:cubicBezTo>
                  <a:pt x="87213" y="153839"/>
                  <a:pt x="79524" y="160238"/>
                  <a:pt x="72430" y="166688"/>
                </a:cubicBezTo>
                <a:lnTo>
                  <a:pt x="118070" y="166688"/>
                </a:lnTo>
                <a:close/>
                <a:moveTo>
                  <a:pt x="49857" y="63500"/>
                </a:moveTo>
                <a:lnTo>
                  <a:pt x="140593" y="63500"/>
                </a:lnTo>
                <a:cubicBezTo>
                  <a:pt x="144661" y="58291"/>
                  <a:pt x="148084" y="53032"/>
                  <a:pt x="150813" y="47625"/>
                </a:cubicBezTo>
                <a:lnTo>
                  <a:pt x="39638" y="47625"/>
                </a:lnTo>
                <a:cubicBezTo>
                  <a:pt x="42416" y="53032"/>
                  <a:pt x="45839" y="58291"/>
                  <a:pt x="49857" y="63500"/>
                </a:cubicBezTo>
                <a:close/>
                <a:moveTo>
                  <a:pt x="72430" y="87313"/>
                </a:moveTo>
                <a:cubicBezTo>
                  <a:pt x="79524" y="93762"/>
                  <a:pt x="87213" y="100112"/>
                  <a:pt x="95250" y="106660"/>
                </a:cubicBezTo>
                <a:cubicBezTo>
                  <a:pt x="103287" y="100161"/>
                  <a:pt x="110976" y="93762"/>
                  <a:pt x="118070" y="87313"/>
                </a:cubicBezTo>
                <a:lnTo>
                  <a:pt x="72430" y="87313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"/>
          <p:cNvSpPr/>
          <p:nvPr/>
        </p:nvSpPr>
        <p:spPr>
          <a:xfrm>
            <a:off x="1079500" y="6375400"/>
            <a:ext cx="6794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Биодинамика движений</a:t>
            </a:r>
            <a:endParaRPr b="0" i="0" sz="1600" u="none" cap="none" strike="noStrike"/>
          </a:p>
        </p:txBody>
      </p:sp>
      <p:sp>
        <p:nvSpPr>
          <p:cNvPr id="158" name="Google Shape;158;p4"/>
          <p:cNvSpPr/>
          <p:nvPr/>
        </p:nvSpPr>
        <p:spPr>
          <a:xfrm>
            <a:off x="762000" y="6934200"/>
            <a:ext cx="708660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Современная концепция оптимального развития детей основана на управляющей деятельности мозга. Внимание специалистов акцентируется на биологических и физиологических закономерностях развития детей младшего школьного возраста.</a:t>
            </a:r>
            <a:endParaRPr b="0" i="0" sz="1600" u="none" cap="none" strike="noStrike"/>
          </a:p>
        </p:txBody>
      </p:sp>
      <p:sp>
        <p:nvSpPr>
          <p:cNvPr id="159" name="Google Shape;159;p4"/>
          <p:cNvSpPr/>
          <p:nvPr/>
        </p:nvSpPr>
        <p:spPr>
          <a:xfrm>
            <a:off x="762000" y="8813800"/>
            <a:ext cx="6985000" cy="1320800"/>
          </a:xfrm>
          <a:custGeom>
            <a:rect b="b" l="l" r="r" t="t"/>
            <a:pathLst>
              <a:path extrusionOk="0" h="1320800" w="6985000">
                <a:moveTo>
                  <a:pt x="101596" y="0"/>
                </a:moveTo>
                <a:lnTo>
                  <a:pt x="6883404" y="0"/>
                </a:lnTo>
                <a:cubicBezTo>
                  <a:pt x="6939514" y="0"/>
                  <a:pt x="6985000" y="45486"/>
                  <a:pt x="6985000" y="101596"/>
                </a:cubicBezTo>
                <a:lnTo>
                  <a:pt x="6985000" y="1219204"/>
                </a:lnTo>
                <a:cubicBezTo>
                  <a:pt x="6985000" y="1275314"/>
                  <a:pt x="6939514" y="1320800"/>
                  <a:pt x="6883404" y="1320800"/>
                </a:cubicBezTo>
                <a:lnTo>
                  <a:pt x="101596" y="1320800"/>
                </a:lnTo>
                <a:cubicBezTo>
                  <a:pt x="45486" y="1320800"/>
                  <a:pt x="0" y="1275314"/>
                  <a:pt x="0" y="1219204"/>
                </a:cubicBezTo>
                <a:lnTo>
                  <a:pt x="0" y="101596"/>
                </a:lnTo>
                <a:cubicBezTo>
                  <a:pt x="0" y="45524"/>
                  <a:pt x="45524" y="0"/>
                  <a:pt x="101596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4"/>
          <p:cNvSpPr/>
          <p:nvPr/>
        </p:nvSpPr>
        <p:spPr>
          <a:xfrm>
            <a:off x="965200" y="9017000"/>
            <a:ext cx="6680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"Развитие, обучение и физическая активность детей 7-8 лет формируют структурно-функциональную организацию мозговой, познавательной и двигательной активности"</a:t>
            </a:r>
            <a:endParaRPr b="0" i="0" sz="1600" u="none" cap="none" strike="noStrike"/>
          </a:p>
        </p:txBody>
      </p:sp>
      <p:sp>
        <p:nvSpPr>
          <p:cNvPr id="161" name="Google Shape;161;p4"/>
          <p:cNvSpPr/>
          <p:nvPr/>
        </p:nvSpPr>
        <p:spPr>
          <a:xfrm>
            <a:off x="8255000" y="6121400"/>
            <a:ext cx="7493000" cy="4267200"/>
          </a:xfrm>
          <a:custGeom>
            <a:rect b="b" l="l" r="r" t="t"/>
            <a:pathLst>
              <a:path extrusionOk="0" h="4267200" w="7493000">
                <a:moveTo>
                  <a:pt x="152382" y="0"/>
                </a:moveTo>
                <a:lnTo>
                  <a:pt x="7340618" y="0"/>
                </a:lnTo>
                <a:cubicBezTo>
                  <a:pt x="7424720" y="0"/>
                  <a:pt x="7493000" y="68280"/>
                  <a:pt x="7493000" y="152382"/>
                </a:cubicBezTo>
                <a:lnTo>
                  <a:pt x="7493000" y="4114818"/>
                </a:lnTo>
                <a:cubicBezTo>
                  <a:pt x="7493000" y="4198920"/>
                  <a:pt x="7424720" y="4267200"/>
                  <a:pt x="7340618" y="4267200"/>
                </a:cubicBezTo>
                <a:lnTo>
                  <a:pt x="152382" y="4267200"/>
                </a:lnTo>
                <a:cubicBezTo>
                  <a:pt x="68280" y="4267200"/>
                  <a:pt x="0" y="4198920"/>
                  <a:pt x="0" y="4114818"/>
                </a:cubicBezTo>
                <a:lnTo>
                  <a:pt x="0" y="152382"/>
                </a:lnTo>
                <a:cubicBezTo>
                  <a:pt x="0" y="68280"/>
                  <a:pt x="68280" y="0"/>
                  <a:pt x="15238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4"/>
          <p:cNvSpPr/>
          <p:nvPr/>
        </p:nvSpPr>
        <p:spPr>
          <a:xfrm>
            <a:off x="8556625" y="6426200"/>
            <a:ext cx="222250" cy="254000"/>
          </a:xfrm>
          <a:custGeom>
            <a:rect b="b" l="l" r="r" t="t"/>
            <a:pathLst>
              <a:path extrusionOk="0" h="254000" w="222250">
                <a:moveTo>
                  <a:pt x="83592" y="0"/>
                </a:moveTo>
                <a:cubicBezTo>
                  <a:pt x="76994" y="0"/>
                  <a:pt x="71686" y="5308"/>
                  <a:pt x="71686" y="11906"/>
                </a:cubicBezTo>
                <a:cubicBezTo>
                  <a:pt x="71686" y="18504"/>
                  <a:pt x="76994" y="23812"/>
                  <a:pt x="83592" y="23812"/>
                </a:cubicBezTo>
                <a:lnTo>
                  <a:pt x="99467" y="23812"/>
                </a:lnTo>
                <a:lnTo>
                  <a:pt x="99467" y="36364"/>
                </a:lnTo>
                <a:cubicBezTo>
                  <a:pt x="45889" y="42267"/>
                  <a:pt x="4217" y="87709"/>
                  <a:pt x="4217" y="142875"/>
                </a:cubicBezTo>
                <a:cubicBezTo>
                  <a:pt x="4217" y="202059"/>
                  <a:pt x="52189" y="250031"/>
                  <a:pt x="111373" y="250031"/>
                </a:cubicBezTo>
                <a:cubicBezTo>
                  <a:pt x="170557" y="250031"/>
                  <a:pt x="218529" y="202059"/>
                  <a:pt x="218529" y="142875"/>
                </a:cubicBezTo>
                <a:cubicBezTo>
                  <a:pt x="218529" y="123130"/>
                  <a:pt x="213171" y="104626"/>
                  <a:pt x="203845" y="88702"/>
                </a:cubicBezTo>
                <a:lnTo>
                  <a:pt x="217835" y="74712"/>
                </a:lnTo>
                <a:cubicBezTo>
                  <a:pt x="224036" y="68511"/>
                  <a:pt x="224036" y="58440"/>
                  <a:pt x="217835" y="52239"/>
                </a:cubicBezTo>
                <a:cubicBezTo>
                  <a:pt x="211634" y="46038"/>
                  <a:pt x="201563" y="46038"/>
                  <a:pt x="195362" y="52239"/>
                </a:cubicBezTo>
                <a:lnTo>
                  <a:pt x="183753" y="63847"/>
                </a:lnTo>
                <a:cubicBezTo>
                  <a:pt x="167432" y="48865"/>
                  <a:pt x="146447" y="38894"/>
                  <a:pt x="123230" y="36314"/>
                </a:cubicBezTo>
                <a:lnTo>
                  <a:pt x="123230" y="23763"/>
                </a:lnTo>
                <a:lnTo>
                  <a:pt x="139105" y="23763"/>
                </a:lnTo>
                <a:cubicBezTo>
                  <a:pt x="145703" y="23763"/>
                  <a:pt x="151011" y="18455"/>
                  <a:pt x="151011" y="11857"/>
                </a:cubicBezTo>
                <a:cubicBezTo>
                  <a:pt x="151011" y="5259"/>
                  <a:pt x="145703" y="-50"/>
                  <a:pt x="139105" y="-50"/>
                </a:cubicBezTo>
                <a:lnTo>
                  <a:pt x="83542" y="-50"/>
                </a:lnTo>
                <a:close/>
                <a:moveTo>
                  <a:pt x="123279" y="91281"/>
                </a:moveTo>
                <a:lnTo>
                  <a:pt x="123279" y="142875"/>
                </a:lnTo>
                <a:cubicBezTo>
                  <a:pt x="123279" y="149473"/>
                  <a:pt x="117971" y="154781"/>
                  <a:pt x="111373" y="154781"/>
                </a:cubicBezTo>
                <a:cubicBezTo>
                  <a:pt x="104775" y="154781"/>
                  <a:pt x="99467" y="149473"/>
                  <a:pt x="99467" y="142875"/>
                </a:cubicBezTo>
                <a:lnTo>
                  <a:pt x="99467" y="91281"/>
                </a:lnTo>
                <a:cubicBezTo>
                  <a:pt x="99467" y="84683"/>
                  <a:pt x="104775" y="79375"/>
                  <a:pt x="111373" y="79375"/>
                </a:cubicBezTo>
                <a:cubicBezTo>
                  <a:pt x="117971" y="79375"/>
                  <a:pt x="123279" y="84683"/>
                  <a:pt x="123279" y="91281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4"/>
          <p:cNvSpPr/>
          <p:nvPr/>
        </p:nvSpPr>
        <p:spPr>
          <a:xfrm>
            <a:off x="8826500" y="6375400"/>
            <a:ext cx="6794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Периоды обучения</a:t>
            </a:r>
            <a:endParaRPr b="0" i="0" sz="1600" u="none" cap="none" strike="noStrike"/>
          </a:p>
        </p:txBody>
      </p:sp>
      <p:sp>
        <p:nvSpPr>
          <p:cNvPr id="164" name="Google Shape;164;p4"/>
          <p:cNvSpPr/>
          <p:nvPr/>
        </p:nvSpPr>
        <p:spPr>
          <a:xfrm>
            <a:off x="8509000" y="6934200"/>
            <a:ext cx="6985000" cy="965200"/>
          </a:xfrm>
          <a:custGeom>
            <a:rect b="b" l="l" r="r" t="t"/>
            <a:pathLst>
              <a:path extrusionOk="0" h="965200" w="6985000">
                <a:moveTo>
                  <a:pt x="101597" y="0"/>
                </a:moveTo>
                <a:lnTo>
                  <a:pt x="6883403" y="0"/>
                </a:lnTo>
                <a:cubicBezTo>
                  <a:pt x="6939513" y="0"/>
                  <a:pt x="6985000" y="45487"/>
                  <a:pt x="6985000" y="101597"/>
                </a:cubicBezTo>
                <a:lnTo>
                  <a:pt x="6985000" y="863603"/>
                </a:lnTo>
                <a:cubicBezTo>
                  <a:pt x="6985000" y="919713"/>
                  <a:pt x="6939513" y="965200"/>
                  <a:pt x="6883403" y="965200"/>
                </a:cubicBezTo>
                <a:lnTo>
                  <a:pt x="101597" y="965200"/>
                </a:lnTo>
                <a:cubicBezTo>
                  <a:pt x="45487" y="965200"/>
                  <a:pt x="0" y="919713"/>
                  <a:pt x="0" y="8636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4"/>
          <p:cNvSpPr/>
          <p:nvPr/>
        </p:nvSpPr>
        <p:spPr>
          <a:xfrm>
            <a:off x="8693150" y="71374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27000" y="254000"/>
                </a:moveTo>
                <a:cubicBezTo>
                  <a:pt x="197093" y="254000"/>
                  <a:pt x="254000" y="197093"/>
                  <a:pt x="254000" y="127000"/>
                </a:cubicBezTo>
                <a:cubicBezTo>
                  <a:pt x="254000" y="56907"/>
                  <a:pt x="197093" y="0"/>
                  <a:pt x="127000" y="0"/>
                </a:cubicBezTo>
                <a:cubicBezTo>
                  <a:pt x="56907" y="0"/>
                  <a:pt x="0" y="56907"/>
                  <a:pt x="0" y="127000"/>
                </a:cubicBezTo>
                <a:cubicBezTo>
                  <a:pt x="0" y="197093"/>
                  <a:pt x="56907" y="254000"/>
                  <a:pt x="127000" y="254000"/>
                </a:cubicBezTo>
                <a:close/>
                <a:moveTo>
                  <a:pt x="168870" y="105519"/>
                </a:moveTo>
                <a:lnTo>
                  <a:pt x="129183" y="169019"/>
                </a:lnTo>
                <a:cubicBezTo>
                  <a:pt x="127099" y="172343"/>
                  <a:pt x="123527" y="174427"/>
                  <a:pt x="119608" y="174625"/>
                </a:cubicBezTo>
                <a:cubicBezTo>
                  <a:pt x="115689" y="174823"/>
                  <a:pt x="111919" y="173038"/>
                  <a:pt x="109587" y="169863"/>
                </a:cubicBezTo>
                <a:lnTo>
                  <a:pt x="85775" y="138113"/>
                </a:lnTo>
                <a:cubicBezTo>
                  <a:pt x="81806" y="132854"/>
                  <a:pt x="82897" y="125413"/>
                  <a:pt x="88156" y="121444"/>
                </a:cubicBezTo>
                <a:cubicBezTo>
                  <a:pt x="93414" y="117475"/>
                  <a:pt x="100856" y="118566"/>
                  <a:pt x="104825" y="123825"/>
                </a:cubicBezTo>
                <a:lnTo>
                  <a:pt x="118219" y="141684"/>
                </a:lnTo>
                <a:lnTo>
                  <a:pt x="148679" y="92918"/>
                </a:lnTo>
                <a:cubicBezTo>
                  <a:pt x="152152" y="87362"/>
                  <a:pt x="159494" y="85626"/>
                  <a:pt x="165100" y="89148"/>
                </a:cubicBezTo>
                <a:cubicBezTo>
                  <a:pt x="170706" y="92670"/>
                  <a:pt x="172393" y="99963"/>
                  <a:pt x="168870" y="10556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4"/>
          <p:cNvSpPr/>
          <p:nvPr/>
        </p:nvSpPr>
        <p:spPr>
          <a:xfrm>
            <a:off x="9131300" y="7086600"/>
            <a:ext cx="63119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Первый этап (1-2 мес.):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Адаптация к воде, преодоление страха, базовые навыки плавучести</a:t>
            </a:r>
            <a:endParaRPr b="0" i="0" sz="1600" u="none" cap="none" strike="noStrike"/>
          </a:p>
        </p:txBody>
      </p:sp>
      <p:sp>
        <p:nvSpPr>
          <p:cNvPr id="167" name="Google Shape;167;p4"/>
          <p:cNvSpPr/>
          <p:nvPr/>
        </p:nvSpPr>
        <p:spPr>
          <a:xfrm>
            <a:off x="8509000" y="8051800"/>
            <a:ext cx="6985000" cy="965200"/>
          </a:xfrm>
          <a:custGeom>
            <a:rect b="b" l="l" r="r" t="t"/>
            <a:pathLst>
              <a:path extrusionOk="0" h="965200" w="6985000">
                <a:moveTo>
                  <a:pt x="101597" y="0"/>
                </a:moveTo>
                <a:lnTo>
                  <a:pt x="6883403" y="0"/>
                </a:lnTo>
                <a:cubicBezTo>
                  <a:pt x="6939513" y="0"/>
                  <a:pt x="6985000" y="45487"/>
                  <a:pt x="6985000" y="101597"/>
                </a:cubicBezTo>
                <a:lnTo>
                  <a:pt x="6985000" y="863603"/>
                </a:lnTo>
                <a:cubicBezTo>
                  <a:pt x="6985000" y="919713"/>
                  <a:pt x="6939513" y="965200"/>
                  <a:pt x="6883403" y="965200"/>
                </a:cubicBezTo>
                <a:lnTo>
                  <a:pt x="101597" y="965200"/>
                </a:lnTo>
                <a:cubicBezTo>
                  <a:pt x="45487" y="965200"/>
                  <a:pt x="0" y="919713"/>
                  <a:pt x="0" y="8636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4"/>
          <p:cNvSpPr/>
          <p:nvPr/>
        </p:nvSpPr>
        <p:spPr>
          <a:xfrm>
            <a:off x="8693150" y="82550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27000" y="254000"/>
                </a:moveTo>
                <a:cubicBezTo>
                  <a:pt x="197093" y="254000"/>
                  <a:pt x="254000" y="197093"/>
                  <a:pt x="254000" y="127000"/>
                </a:cubicBezTo>
                <a:cubicBezTo>
                  <a:pt x="254000" y="56907"/>
                  <a:pt x="197093" y="0"/>
                  <a:pt x="127000" y="0"/>
                </a:cubicBezTo>
                <a:cubicBezTo>
                  <a:pt x="56907" y="0"/>
                  <a:pt x="0" y="56907"/>
                  <a:pt x="0" y="127000"/>
                </a:cubicBezTo>
                <a:cubicBezTo>
                  <a:pt x="0" y="197093"/>
                  <a:pt x="56907" y="254000"/>
                  <a:pt x="127000" y="254000"/>
                </a:cubicBezTo>
                <a:close/>
                <a:moveTo>
                  <a:pt x="168870" y="105519"/>
                </a:moveTo>
                <a:lnTo>
                  <a:pt x="129183" y="169019"/>
                </a:lnTo>
                <a:cubicBezTo>
                  <a:pt x="127099" y="172343"/>
                  <a:pt x="123527" y="174427"/>
                  <a:pt x="119608" y="174625"/>
                </a:cubicBezTo>
                <a:cubicBezTo>
                  <a:pt x="115689" y="174823"/>
                  <a:pt x="111919" y="173038"/>
                  <a:pt x="109587" y="169863"/>
                </a:cubicBezTo>
                <a:lnTo>
                  <a:pt x="85775" y="138113"/>
                </a:lnTo>
                <a:cubicBezTo>
                  <a:pt x="81806" y="132854"/>
                  <a:pt x="82897" y="125413"/>
                  <a:pt x="88156" y="121444"/>
                </a:cubicBezTo>
                <a:cubicBezTo>
                  <a:pt x="93414" y="117475"/>
                  <a:pt x="100856" y="118566"/>
                  <a:pt x="104825" y="123825"/>
                </a:cubicBezTo>
                <a:lnTo>
                  <a:pt x="118219" y="141684"/>
                </a:lnTo>
                <a:lnTo>
                  <a:pt x="148679" y="92918"/>
                </a:lnTo>
                <a:cubicBezTo>
                  <a:pt x="152152" y="87362"/>
                  <a:pt x="159494" y="85626"/>
                  <a:pt x="165100" y="89148"/>
                </a:cubicBezTo>
                <a:cubicBezTo>
                  <a:pt x="170706" y="92670"/>
                  <a:pt x="172393" y="99963"/>
                  <a:pt x="168870" y="10556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p4"/>
          <p:cNvSpPr/>
          <p:nvPr/>
        </p:nvSpPr>
        <p:spPr>
          <a:xfrm>
            <a:off x="9131300" y="8204200"/>
            <a:ext cx="63119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Второй этап (2-4 мес.):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Освоение техники кроля, координация движений рук и ног</a:t>
            </a:r>
            <a:endParaRPr b="0" i="0" sz="1600" u="none" cap="none" strike="noStrike"/>
          </a:p>
        </p:txBody>
      </p:sp>
      <p:sp>
        <p:nvSpPr>
          <p:cNvPr id="170" name="Google Shape;170;p4"/>
          <p:cNvSpPr/>
          <p:nvPr/>
        </p:nvSpPr>
        <p:spPr>
          <a:xfrm>
            <a:off x="8509000" y="9169400"/>
            <a:ext cx="6985000" cy="965200"/>
          </a:xfrm>
          <a:custGeom>
            <a:rect b="b" l="l" r="r" t="t"/>
            <a:pathLst>
              <a:path extrusionOk="0" h="965200" w="6985000">
                <a:moveTo>
                  <a:pt x="101597" y="0"/>
                </a:moveTo>
                <a:lnTo>
                  <a:pt x="6883403" y="0"/>
                </a:lnTo>
                <a:cubicBezTo>
                  <a:pt x="6939513" y="0"/>
                  <a:pt x="6985000" y="45487"/>
                  <a:pt x="6985000" y="101597"/>
                </a:cubicBezTo>
                <a:lnTo>
                  <a:pt x="6985000" y="863603"/>
                </a:lnTo>
                <a:cubicBezTo>
                  <a:pt x="6985000" y="919713"/>
                  <a:pt x="6939513" y="965200"/>
                  <a:pt x="6883403" y="965200"/>
                </a:cubicBezTo>
                <a:lnTo>
                  <a:pt x="101597" y="965200"/>
                </a:lnTo>
                <a:cubicBezTo>
                  <a:pt x="45487" y="965200"/>
                  <a:pt x="0" y="919713"/>
                  <a:pt x="0" y="8636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"/>
          <p:cNvSpPr/>
          <p:nvPr/>
        </p:nvSpPr>
        <p:spPr>
          <a:xfrm>
            <a:off x="8693150" y="93726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27000" y="254000"/>
                </a:moveTo>
                <a:cubicBezTo>
                  <a:pt x="197093" y="254000"/>
                  <a:pt x="254000" y="197093"/>
                  <a:pt x="254000" y="127000"/>
                </a:cubicBezTo>
                <a:cubicBezTo>
                  <a:pt x="254000" y="56907"/>
                  <a:pt x="197093" y="0"/>
                  <a:pt x="127000" y="0"/>
                </a:cubicBezTo>
                <a:cubicBezTo>
                  <a:pt x="56907" y="0"/>
                  <a:pt x="0" y="56907"/>
                  <a:pt x="0" y="127000"/>
                </a:cubicBezTo>
                <a:cubicBezTo>
                  <a:pt x="0" y="197093"/>
                  <a:pt x="56907" y="254000"/>
                  <a:pt x="127000" y="254000"/>
                </a:cubicBezTo>
                <a:close/>
                <a:moveTo>
                  <a:pt x="168870" y="105519"/>
                </a:moveTo>
                <a:lnTo>
                  <a:pt x="129183" y="169019"/>
                </a:lnTo>
                <a:cubicBezTo>
                  <a:pt x="127099" y="172343"/>
                  <a:pt x="123527" y="174427"/>
                  <a:pt x="119608" y="174625"/>
                </a:cubicBezTo>
                <a:cubicBezTo>
                  <a:pt x="115689" y="174823"/>
                  <a:pt x="111919" y="173038"/>
                  <a:pt x="109587" y="169863"/>
                </a:cubicBezTo>
                <a:lnTo>
                  <a:pt x="85775" y="138113"/>
                </a:lnTo>
                <a:cubicBezTo>
                  <a:pt x="81806" y="132854"/>
                  <a:pt x="82897" y="125413"/>
                  <a:pt x="88156" y="121444"/>
                </a:cubicBezTo>
                <a:cubicBezTo>
                  <a:pt x="93414" y="117475"/>
                  <a:pt x="100856" y="118566"/>
                  <a:pt x="104825" y="123825"/>
                </a:cubicBezTo>
                <a:lnTo>
                  <a:pt x="118219" y="141684"/>
                </a:lnTo>
                <a:lnTo>
                  <a:pt x="148679" y="92918"/>
                </a:lnTo>
                <a:cubicBezTo>
                  <a:pt x="152152" y="87362"/>
                  <a:pt x="159494" y="85626"/>
                  <a:pt x="165100" y="89148"/>
                </a:cubicBezTo>
                <a:cubicBezTo>
                  <a:pt x="170706" y="92670"/>
                  <a:pt x="172393" y="99963"/>
                  <a:pt x="168870" y="10556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4"/>
          <p:cNvSpPr/>
          <p:nvPr/>
        </p:nvSpPr>
        <p:spPr>
          <a:xfrm>
            <a:off x="9131300" y="9321800"/>
            <a:ext cx="63119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Третий этап (4-6 мес.):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Совершенствование техники, увеличение дистанции, изучение брасса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5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5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03</a:t>
            </a:r>
            <a:endParaRPr b="0" i="0" sz="1600" u="none" cap="none" strike="noStrike"/>
          </a:p>
        </p:txBody>
      </p:sp>
      <p:sp>
        <p:nvSpPr>
          <p:cNvPr id="180" name="Google Shape;180;p5"/>
          <p:cNvSpPr/>
          <p:nvPr/>
        </p:nvSpPr>
        <p:spPr>
          <a:xfrm>
            <a:off x="1270000" y="558800"/>
            <a:ext cx="86995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Подготовка к занятиям: экипировка</a:t>
            </a:r>
            <a:endParaRPr b="0" i="0" sz="1600" u="none" cap="none" strike="noStrike"/>
          </a:p>
        </p:txBody>
      </p:sp>
      <p:sp>
        <p:nvSpPr>
          <p:cNvPr id="181" name="Google Shape;181;p5"/>
          <p:cNvSpPr/>
          <p:nvPr/>
        </p:nvSpPr>
        <p:spPr>
          <a:xfrm>
            <a:off x="1270000" y="12192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182" name="Google Shape;182;p5"/>
          <p:cNvSpPr/>
          <p:nvPr/>
        </p:nvSpPr>
        <p:spPr>
          <a:xfrm>
            <a:off x="508000" y="1498600"/>
            <a:ext cx="7467600" cy="5308600"/>
          </a:xfrm>
          <a:custGeom>
            <a:rect b="b" l="l" r="r" t="t"/>
            <a:pathLst>
              <a:path extrusionOk="0" h="5308600" w="7467600">
                <a:moveTo>
                  <a:pt x="50800" y="0"/>
                </a:moveTo>
                <a:lnTo>
                  <a:pt x="7416800" y="0"/>
                </a:lnTo>
                <a:cubicBezTo>
                  <a:pt x="7444837" y="0"/>
                  <a:pt x="7467600" y="22763"/>
                  <a:pt x="7467600" y="50800"/>
                </a:cubicBezTo>
                <a:lnTo>
                  <a:pt x="7467600" y="5156190"/>
                </a:lnTo>
                <a:cubicBezTo>
                  <a:pt x="7467600" y="5240364"/>
                  <a:pt x="7399364" y="5308600"/>
                  <a:pt x="7315190" y="5308600"/>
                </a:cubicBezTo>
                <a:lnTo>
                  <a:pt x="152410" y="5308600"/>
                </a:lnTo>
                <a:cubicBezTo>
                  <a:pt x="68236" y="5308600"/>
                  <a:pt x="0" y="5240364"/>
                  <a:pt x="0" y="515619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5"/>
          <p:cNvSpPr/>
          <p:nvPr/>
        </p:nvSpPr>
        <p:spPr>
          <a:xfrm>
            <a:off x="508000" y="1498600"/>
            <a:ext cx="7467600" cy="50800"/>
          </a:xfrm>
          <a:custGeom>
            <a:rect b="b" l="l" r="r" t="t"/>
            <a:pathLst>
              <a:path extrusionOk="0" h="50800" w="7467600">
                <a:moveTo>
                  <a:pt x="50800" y="0"/>
                </a:moveTo>
                <a:lnTo>
                  <a:pt x="7416800" y="0"/>
                </a:lnTo>
                <a:cubicBezTo>
                  <a:pt x="7444837" y="0"/>
                  <a:pt x="7467600" y="22763"/>
                  <a:pt x="7467600" y="50800"/>
                </a:cubicBezTo>
                <a:lnTo>
                  <a:pt x="74676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5"/>
          <p:cNvSpPr/>
          <p:nvPr/>
        </p:nvSpPr>
        <p:spPr>
          <a:xfrm>
            <a:off x="742950" y="1778000"/>
            <a:ext cx="254000" cy="254000"/>
          </a:xfrm>
          <a:custGeom>
            <a:rect b="b" l="l" r="r" t="t"/>
            <a:pathLst>
              <a:path extrusionOk="0" h="254000" w="254000">
                <a:moveTo>
                  <a:pt x="87313" y="27781"/>
                </a:moveTo>
                <a:lnTo>
                  <a:pt x="87313" y="47625"/>
                </a:lnTo>
                <a:lnTo>
                  <a:pt x="166688" y="47625"/>
                </a:lnTo>
                <a:lnTo>
                  <a:pt x="166688" y="27781"/>
                </a:lnTo>
                <a:cubicBezTo>
                  <a:pt x="166688" y="25598"/>
                  <a:pt x="164902" y="23812"/>
                  <a:pt x="162719" y="23812"/>
                </a:cubicBezTo>
                <a:lnTo>
                  <a:pt x="91281" y="23812"/>
                </a:lnTo>
                <a:cubicBezTo>
                  <a:pt x="89098" y="23812"/>
                  <a:pt x="87313" y="25598"/>
                  <a:pt x="87313" y="27781"/>
                </a:cubicBezTo>
                <a:close/>
                <a:moveTo>
                  <a:pt x="63500" y="47625"/>
                </a:moveTo>
                <a:lnTo>
                  <a:pt x="63500" y="27781"/>
                </a:lnTo>
                <a:cubicBezTo>
                  <a:pt x="63500" y="12452"/>
                  <a:pt x="75952" y="0"/>
                  <a:pt x="91281" y="0"/>
                </a:cubicBezTo>
                <a:lnTo>
                  <a:pt x="162719" y="0"/>
                </a:lnTo>
                <a:cubicBezTo>
                  <a:pt x="178048" y="0"/>
                  <a:pt x="190500" y="12452"/>
                  <a:pt x="190500" y="27781"/>
                </a:cubicBezTo>
                <a:lnTo>
                  <a:pt x="190500" y="47625"/>
                </a:lnTo>
                <a:lnTo>
                  <a:pt x="204440" y="47625"/>
                </a:lnTo>
                <a:cubicBezTo>
                  <a:pt x="210741" y="47625"/>
                  <a:pt x="216793" y="50155"/>
                  <a:pt x="221258" y="54620"/>
                </a:cubicBezTo>
                <a:lnTo>
                  <a:pt x="247005" y="80367"/>
                </a:lnTo>
                <a:cubicBezTo>
                  <a:pt x="251470" y="84832"/>
                  <a:pt x="254000" y="90884"/>
                  <a:pt x="254000" y="97185"/>
                </a:cubicBezTo>
                <a:lnTo>
                  <a:pt x="254000" y="134938"/>
                </a:lnTo>
                <a:lnTo>
                  <a:pt x="186531" y="134938"/>
                </a:lnTo>
                <a:lnTo>
                  <a:pt x="186531" y="127000"/>
                </a:lnTo>
                <a:cubicBezTo>
                  <a:pt x="186531" y="120402"/>
                  <a:pt x="181223" y="115094"/>
                  <a:pt x="174625" y="115094"/>
                </a:cubicBezTo>
                <a:cubicBezTo>
                  <a:pt x="168027" y="115094"/>
                  <a:pt x="162719" y="120402"/>
                  <a:pt x="162719" y="127000"/>
                </a:cubicBezTo>
                <a:lnTo>
                  <a:pt x="162719" y="134938"/>
                </a:lnTo>
                <a:lnTo>
                  <a:pt x="91281" y="134938"/>
                </a:lnTo>
                <a:lnTo>
                  <a:pt x="91281" y="127000"/>
                </a:lnTo>
                <a:cubicBezTo>
                  <a:pt x="91281" y="120402"/>
                  <a:pt x="85973" y="115094"/>
                  <a:pt x="79375" y="115094"/>
                </a:cubicBezTo>
                <a:cubicBezTo>
                  <a:pt x="72777" y="115094"/>
                  <a:pt x="67469" y="120402"/>
                  <a:pt x="67469" y="127000"/>
                </a:cubicBezTo>
                <a:lnTo>
                  <a:pt x="67469" y="134938"/>
                </a:lnTo>
                <a:lnTo>
                  <a:pt x="0" y="134938"/>
                </a:lnTo>
                <a:lnTo>
                  <a:pt x="0" y="97185"/>
                </a:lnTo>
                <a:cubicBezTo>
                  <a:pt x="0" y="90884"/>
                  <a:pt x="2530" y="84832"/>
                  <a:pt x="6995" y="80367"/>
                </a:cubicBezTo>
                <a:lnTo>
                  <a:pt x="32742" y="54620"/>
                </a:lnTo>
                <a:cubicBezTo>
                  <a:pt x="37207" y="50155"/>
                  <a:pt x="43259" y="47625"/>
                  <a:pt x="49560" y="47625"/>
                </a:cubicBezTo>
                <a:lnTo>
                  <a:pt x="63500" y="47625"/>
                </a:lnTo>
                <a:close/>
                <a:moveTo>
                  <a:pt x="0" y="206375"/>
                </a:moveTo>
                <a:lnTo>
                  <a:pt x="0" y="158750"/>
                </a:lnTo>
                <a:lnTo>
                  <a:pt x="67469" y="158750"/>
                </a:lnTo>
                <a:lnTo>
                  <a:pt x="67469" y="166688"/>
                </a:lnTo>
                <a:cubicBezTo>
                  <a:pt x="67469" y="173286"/>
                  <a:pt x="72777" y="178594"/>
                  <a:pt x="79375" y="178594"/>
                </a:cubicBezTo>
                <a:cubicBezTo>
                  <a:pt x="85973" y="178594"/>
                  <a:pt x="91281" y="173286"/>
                  <a:pt x="91281" y="166688"/>
                </a:cubicBezTo>
                <a:lnTo>
                  <a:pt x="91281" y="158750"/>
                </a:lnTo>
                <a:lnTo>
                  <a:pt x="162719" y="158750"/>
                </a:lnTo>
                <a:lnTo>
                  <a:pt x="162719" y="166688"/>
                </a:lnTo>
                <a:cubicBezTo>
                  <a:pt x="162719" y="173286"/>
                  <a:pt x="168027" y="178594"/>
                  <a:pt x="174625" y="178594"/>
                </a:cubicBezTo>
                <a:cubicBezTo>
                  <a:pt x="181223" y="178594"/>
                  <a:pt x="186531" y="173286"/>
                  <a:pt x="186531" y="166688"/>
                </a:cubicBezTo>
                <a:lnTo>
                  <a:pt x="186531" y="158750"/>
                </a:lnTo>
                <a:lnTo>
                  <a:pt x="254000" y="158750"/>
                </a:lnTo>
                <a:lnTo>
                  <a:pt x="254000" y="206375"/>
                </a:lnTo>
                <a:cubicBezTo>
                  <a:pt x="254000" y="223887"/>
                  <a:pt x="239762" y="238125"/>
                  <a:pt x="222250" y="238125"/>
                </a:cubicBezTo>
                <a:lnTo>
                  <a:pt x="31750" y="238125"/>
                </a:lnTo>
                <a:cubicBezTo>
                  <a:pt x="14238" y="238125"/>
                  <a:pt x="0" y="223887"/>
                  <a:pt x="0" y="206375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5"/>
          <p:cNvSpPr/>
          <p:nvPr/>
        </p:nvSpPr>
        <p:spPr>
          <a:xfrm>
            <a:off x="1028700" y="1727200"/>
            <a:ext cx="68707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Необходимая экипировка</a:t>
            </a:r>
            <a:endParaRPr b="0" i="0" sz="1600" u="none" cap="none" strike="noStrike"/>
          </a:p>
        </p:txBody>
      </p:sp>
      <p:sp>
        <p:nvSpPr>
          <p:cNvPr id="186" name="Google Shape;186;p5"/>
          <p:cNvSpPr/>
          <p:nvPr/>
        </p:nvSpPr>
        <p:spPr>
          <a:xfrm>
            <a:off x="711200" y="2235200"/>
            <a:ext cx="7061200" cy="1016000"/>
          </a:xfrm>
          <a:custGeom>
            <a:rect b="b" l="l" r="r" t="t"/>
            <a:pathLst>
              <a:path extrusionOk="0" h="1016000" w="7061200">
                <a:moveTo>
                  <a:pt x="101600" y="0"/>
                </a:moveTo>
                <a:lnTo>
                  <a:pt x="6959600" y="0"/>
                </a:lnTo>
                <a:cubicBezTo>
                  <a:pt x="7015675" y="0"/>
                  <a:pt x="7061200" y="45525"/>
                  <a:pt x="7061200" y="101600"/>
                </a:cubicBezTo>
                <a:lnTo>
                  <a:pt x="7061200" y="914400"/>
                </a:lnTo>
                <a:cubicBezTo>
                  <a:pt x="7061200" y="970475"/>
                  <a:pt x="7015675" y="1016000"/>
                  <a:pt x="69596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5"/>
          <p:cNvSpPr/>
          <p:nvPr/>
        </p:nvSpPr>
        <p:spPr>
          <a:xfrm>
            <a:off x="812800" y="2336800"/>
            <a:ext cx="508000" cy="508000"/>
          </a:xfrm>
          <a:custGeom>
            <a:rect b="b" l="l" r="r" t="t"/>
            <a:pathLst>
              <a:path extrusionOk="0" h="508000" w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5"/>
          <p:cNvSpPr/>
          <p:nvPr/>
        </p:nvSpPr>
        <p:spPr>
          <a:xfrm>
            <a:off x="969963" y="2501900"/>
            <a:ext cx="200025" cy="177800"/>
          </a:xfrm>
          <a:custGeom>
            <a:rect b="b" l="l" r="r" t="t"/>
            <a:pathLst>
              <a:path extrusionOk="0" h="177800" w="200025">
                <a:moveTo>
                  <a:pt x="49763" y="33337"/>
                </a:moveTo>
                <a:cubicBezTo>
                  <a:pt x="44901" y="33337"/>
                  <a:pt x="40561" y="36532"/>
                  <a:pt x="39137" y="41186"/>
                </a:cubicBezTo>
                <a:lnTo>
                  <a:pt x="24448" y="88900"/>
                </a:lnTo>
                <a:lnTo>
                  <a:pt x="77788" y="88900"/>
                </a:lnTo>
                <a:cubicBezTo>
                  <a:pt x="83934" y="88900"/>
                  <a:pt x="88900" y="93866"/>
                  <a:pt x="88900" y="100013"/>
                </a:cubicBezTo>
                <a:lnTo>
                  <a:pt x="111125" y="100013"/>
                </a:lnTo>
                <a:cubicBezTo>
                  <a:pt x="111125" y="93866"/>
                  <a:pt x="116091" y="88900"/>
                  <a:pt x="122238" y="88900"/>
                </a:cubicBezTo>
                <a:lnTo>
                  <a:pt x="175577" y="88900"/>
                </a:lnTo>
                <a:lnTo>
                  <a:pt x="160888" y="41186"/>
                </a:lnTo>
                <a:cubicBezTo>
                  <a:pt x="159464" y="36532"/>
                  <a:pt x="155158" y="33337"/>
                  <a:pt x="150262" y="33337"/>
                </a:cubicBezTo>
                <a:lnTo>
                  <a:pt x="138906" y="33337"/>
                </a:lnTo>
                <a:cubicBezTo>
                  <a:pt x="132760" y="33337"/>
                  <a:pt x="127794" y="28372"/>
                  <a:pt x="127794" y="22225"/>
                </a:cubicBezTo>
                <a:cubicBezTo>
                  <a:pt x="127794" y="16078"/>
                  <a:pt x="132760" y="11112"/>
                  <a:pt x="138906" y="11112"/>
                </a:cubicBezTo>
                <a:lnTo>
                  <a:pt x="150262" y="11112"/>
                </a:lnTo>
                <a:cubicBezTo>
                  <a:pt x="164882" y="11112"/>
                  <a:pt x="177835" y="20662"/>
                  <a:pt x="182141" y="34657"/>
                </a:cubicBezTo>
                <a:lnTo>
                  <a:pt x="197907" y="85879"/>
                </a:lnTo>
                <a:cubicBezTo>
                  <a:pt x="199330" y="90463"/>
                  <a:pt x="200025" y="95220"/>
                  <a:pt x="200025" y="100013"/>
                </a:cubicBezTo>
                <a:lnTo>
                  <a:pt x="200025" y="133350"/>
                </a:lnTo>
                <a:cubicBezTo>
                  <a:pt x="200025" y="151755"/>
                  <a:pt x="185093" y="166688"/>
                  <a:pt x="166688" y="166688"/>
                </a:cubicBezTo>
                <a:lnTo>
                  <a:pt x="144463" y="166688"/>
                </a:lnTo>
                <a:cubicBezTo>
                  <a:pt x="126057" y="166688"/>
                  <a:pt x="111125" y="151755"/>
                  <a:pt x="111125" y="133350"/>
                </a:cubicBezTo>
                <a:lnTo>
                  <a:pt x="111125" y="122238"/>
                </a:lnTo>
                <a:lnTo>
                  <a:pt x="88900" y="122238"/>
                </a:lnTo>
                <a:lnTo>
                  <a:pt x="88900" y="133350"/>
                </a:lnTo>
                <a:cubicBezTo>
                  <a:pt x="88900" y="151755"/>
                  <a:pt x="73968" y="166688"/>
                  <a:pt x="55563" y="166688"/>
                </a:cubicBezTo>
                <a:lnTo>
                  <a:pt x="33337" y="166688"/>
                </a:lnTo>
                <a:cubicBezTo>
                  <a:pt x="14932" y="166688"/>
                  <a:pt x="0" y="151755"/>
                  <a:pt x="0" y="133350"/>
                </a:cubicBezTo>
                <a:lnTo>
                  <a:pt x="0" y="100013"/>
                </a:lnTo>
                <a:cubicBezTo>
                  <a:pt x="0" y="95220"/>
                  <a:pt x="729" y="90463"/>
                  <a:pt x="2118" y="85879"/>
                </a:cubicBezTo>
                <a:lnTo>
                  <a:pt x="17884" y="34657"/>
                </a:lnTo>
                <a:cubicBezTo>
                  <a:pt x="22190" y="20662"/>
                  <a:pt x="35109" y="11112"/>
                  <a:pt x="49763" y="11112"/>
                </a:cubicBezTo>
                <a:lnTo>
                  <a:pt x="61119" y="11112"/>
                </a:lnTo>
                <a:cubicBezTo>
                  <a:pt x="67265" y="11112"/>
                  <a:pt x="72231" y="16078"/>
                  <a:pt x="72231" y="22225"/>
                </a:cubicBezTo>
                <a:cubicBezTo>
                  <a:pt x="72231" y="28372"/>
                  <a:pt x="67265" y="33337"/>
                  <a:pt x="61119" y="33337"/>
                </a:cubicBezTo>
                <a:lnTo>
                  <a:pt x="49763" y="33337"/>
                </a:lnTo>
                <a:close/>
                <a:moveTo>
                  <a:pt x="22225" y="111125"/>
                </a:moveTo>
                <a:lnTo>
                  <a:pt x="22225" y="133350"/>
                </a:lnTo>
                <a:cubicBezTo>
                  <a:pt x="22225" y="139497"/>
                  <a:pt x="27191" y="144463"/>
                  <a:pt x="33337" y="144463"/>
                </a:cubicBezTo>
                <a:lnTo>
                  <a:pt x="55563" y="144463"/>
                </a:lnTo>
                <a:cubicBezTo>
                  <a:pt x="61709" y="144463"/>
                  <a:pt x="66675" y="139497"/>
                  <a:pt x="66675" y="133350"/>
                </a:cubicBezTo>
                <a:lnTo>
                  <a:pt x="66675" y="111125"/>
                </a:lnTo>
                <a:lnTo>
                  <a:pt x="22225" y="111125"/>
                </a:lnTo>
                <a:close/>
                <a:moveTo>
                  <a:pt x="166688" y="144463"/>
                </a:moveTo>
                <a:cubicBezTo>
                  <a:pt x="172834" y="144463"/>
                  <a:pt x="177800" y="139497"/>
                  <a:pt x="177800" y="133350"/>
                </a:cubicBezTo>
                <a:lnTo>
                  <a:pt x="177800" y="111125"/>
                </a:lnTo>
                <a:lnTo>
                  <a:pt x="133350" y="111125"/>
                </a:lnTo>
                <a:lnTo>
                  <a:pt x="133350" y="133350"/>
                </a:lnTo>
                <a:cubicBezTo>
                  <a:pt x="133350" y="139497"/>
                  <a:pt x="138316" y="144463"/>
                  <a:pt x="144463" y="144463"/>
                </a:cubicBezTo>
                <a:lnTo>
                  <a:pt x="166688" y="14446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5"/>
          <p:cNvSpPr/>
          <p:nvPr/>
        </p:nvSpPr>
        <p:spPr>
          <a:xfrm>
            <a:off x="1473200" y="2336800"/>
            <a:ext cx="6299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Плавательные очки</a:t>
            </a:r>
            <a:endParaRPr b="0" i="0" sz="1600" u="none" cap="none" strike="noStrike"/>
          </a:p>
        </p:txBody>
      </p:sp>
      <p:sp>
        <p:nvSpPr>
          <p:cNvPr id="190" name="Google Shape;190;p5"/>
          <p:cNvSpPr/>
          <p:nvPr/>
        </p:nvSpPr>
        <p:spPr>
          <a:xfrm>
            <a:off x="1473200" y="2667000"/>
            <a:ext cx="62865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Комфортная посадка, антифог покрытие, защита от UV. Правильно подобранные очки не пропускают воду и не давят на переносицу</a:t>
            </a:r>
            <a:endParaRPr b="0" i="0" sz="1600" u="none" cap="none" strike="noStrike"/>
          </a:p>
        </p:txBody>
      </p:sp>
      <p:sp>
        <p:nvSpPr>
          <p:cNvPr id="191" name="Google Shape;191;p5"/>
          <p:cNvSpPr/>
          <p:nvPr/>
        </p:nvSpPr>
        <p:spPr>
          <a:xfrm>
            <a:off x="711200" y="3352800"/>
            <a:ext cx="7061200" cy="1016000"/>
          </a:xfrm>
          <a:custGeom>
            <a:rect b="b" l="l" r="r" t="t"/>
            <a:pathLst>
              <a:path extrusionOk="0" h="1016000" w="7061200">
                <a:moveTo>
                  <a:pt x="101600" y="0"/>
                </a:moveTo>
                <a:lnTo>
                  <a:pt x="6959600" y="0"/>
                </a:lnTo>
                <a:cubicBezTo>
                  <a:pt x="7015675" y="0"/>
                  <a:pt x="7061200" y="45525"/>
                  <a:pt x="7061200" y="101600"/>
                </a:cubicBezTo>
                <a:lnTo>
                  <a:pt x="7061200" y="914400"/>
                </a:lnTo>
                <a:cubicBezTo>
                  <a:pt x="7061200" y="970475"/>
                  <a:pt x="7015675" y="1016000"/>
                  <a:pt x="69596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5"/>
          <p:cNvSpPr/>
          <p:nvPr/>
        </p:nvSpPr>
        <p:spPr>
          <a:xfrm>
            <a:off x="812800" y="3454400"/>
            <a:ext cx="508000" cy="508000"/>
          </a:xfrm>
          <a:custGeom>
            <a:rect b="b" l="l" r="r" t="t"/>
            <a:pathLst>
              <a:path extrusionOk="0" h="508000" w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5"/>
          <p:cNvSpPr/>
          <p:nvPr/>
        </p:nvSpPr>
        <p:spPr>
          <a:xfrm>
            <a:off x="958850" y="3619500"/>
            <a:ext cx="222250" cy="177800"/>
          </a:xfrm>
          <a:custGeom>
            <a:rect b="b" l="l" r="r" t="t"/>
            <a:pathLst>
              <a:path extrusionOk="0" h="177800" w="222250">
                <a:moveTo>
                  <a:pt x="63272" y="26427"/>
                </a:moveTo>
                <a:lnTo>
                  <a:pt x="45422" y="106784"/>
                </a:lnTo>
                <a:cubicBezTo>
                  <a:pt x="50527" y="112827"/>
                  <a:pt x="58132" y="116681"/>
                  <a:pt x="66675" y="116681"/>
                </a:cubicBezTo>
                <a:lnTo>
                  <a:pt x="155575" y="116681"/>
                </a:lnTo>
                <a:cubicBezTo>
                  <a:pt x="164118" y="116681"/>
                  <a:pt x="171723" y="112827"/>
                  <a:pt x="176828" y="106784"/>
                </a:cubicBezTo>
                <a:lnTo>
                  <a:pt x="158978" y="26427"/>
                </a:lnTo>
                <a:cubicBezTo>
                  <a:pt x="156999" y="17467"/>
                  <a:pt x="149046" y="11112"/>
                  <a:pt x="139879" y="11112"/>
                </a:cubicBezTo>
                <a:cubicBezTo>
                  <a:pt x="135642" y="11112"/>
                  <a:pt x="131509" y="12502"/>
                  <a:pt x="128141" y="15037"/>
                </a:cubicBezTo>
                <a:lnTo>
                  <a:pt x="126509" y="16252"/>
                </a:lnTo>
                <a:cubicBezTo>
                  <a:pt x="117376" y="23093"/>
                  <a:pt x="104839" y="23093"/>
                  <a:pt x="95741" y="16252"/>
                </a:cubicBezTo>
                <a:lnTo>
                  <a:pt x="94109" y="15037"/>
                </a:lnTo>
                <a:cubicBezTo>
                  <a:pt x="90706" y="12502"/>
                  <a:pt x="86608" y="11112"/>
                  <a:pt x="82371" y="11112"/>
                </a:cubicBezTo>
                <a:cubicBezTo>
                  <a:pt x="73204" y="11112"/>
                  <a:pt x="65251" y="17467"/>
                  <a:pt x="63272" y="26427"/>
                </a:cubicBezTo>
                <a:close/>
                <a:moveTo>
                  <a:pt x="22225" y="88900"/>
                </a:moveTo>
                <a:cubicBezTo>
                  <a:pt x="22225" y="82753"/>
                  <a:pt x="17259" y="77788"/>
                  <a:pt x="11112" y="77788"/>
                </a:cubicBezTo>
                <a:cubicBezTo>
                  <a:pt x="4966" y="77788"/>
                  <a:pt x="0" y="82753"/>
                  <a:pt x="0" y="88900"/>
                </a:cubicBezTo>
                <a:cubicBezTo>
                  <a:pt x="0" y="125710"/>
                  <a:pt x="29865" y="155575"/>
                  <a:pt x="66675" y="155575"/>
                </a:cubicBezTo>
                <a:lnTo>
                  <a:pt x="155575" y="155575"/>
                </a:lnTo>
                <a:cubicBezTo>
                  <a:pt x="192385" y="155575"/>
                  <a:pt x="222250" y="125710"/>
                  <a:pt x="222250" y="88900"/>
                </a:cubicBezTo>
                <a:cubicBezTo>
                  <a:pt x="222250" y="82753"/>
                  <a:pt x="217284" y="77788"/>
                  <a:pt x="211138" y="77788"/>
                </a:cubicBezTo>
                <a:cubicBezTo>
                  <a:pt x="204991" y="77788"/>
                  <a:pt x="200025" y="82753"/>
                  <a:pt x="200025" y="88900"/>
                </a:cubicBezTo>
                <a:cubicBezTo>
                  <a:pt x="200025" y="113452"/>
                  <a:pt x="180127" y="133350"/>
                  <a:pt x="155575" y="133350"/>
                </a:cubicBezTo>
                <a:lnTo>
                  <a:pt x="66675" y="133350"/>
                </a:lnTo>
                <a:cubicBezTo>
                  <a:pt x="42123" y="133350"/>
                  <a:pt x="22225" y="113452"/>
                  <a:pt x="22225" y="889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5"/>
          <p:cNvSpPr/>
          <p:nvPr/>
        </p:nvSpPr>
        <p:spPr>
          <a:xfrm>
            <a:off x="1473200" y="3454400"/>
            <a:ext cx="6299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Шапочка для плавания</a:t>
            </a:r>
            <a:endParaRPr b="0" i="0" sz="1600" u="none" cap="none" strike="noStrike"/>
          </a:p>
        </p:txBody>
      </p:sp>
      <p:sp>
        <p:nvSpPr>
          <p:cNvPr id="195" name="Google Shape;195;p5"/>
          <p:cNvSpPr/>
          <p:nvPr/>
        </p:nvSpPr>
        <p:spPr>
          <a:xfrm>
            <a:off x="1473200" y="3784600"/>
            <a:ext cx="62865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Силикон или латекс, плотно облегает голову, защищает волосы от хлора. Обязательный элемент для посещения бассейна</a:t>
            </a:r>
            <a:endParaRPr b="0" i="0" sz="1600" u="none" cap="none" strike="noStrike"/>
          </a:p>
        </p:txBody>
      </p:sp>
      <p:sp>
        <p:nvSpPr>
          <p:cNvPr id="196" name="Google Shape;196;p5"/>
          <p:cNvSpPr/>
          <p:nvPr/>
        </p:nvSpPr>
        <p:spPr>
          <a:xfrm>
            <a:off x="711200" y="4470400"/>
            <a:ext cx="7061200" cy="1016000"/>
          </a:xfrm>
          <a:custGeom>
            <a:rect b="b" l="l" r="r" t="t"/>
            <a:pathLst>
              <a:path extrusionOk="0" h="1016000" w="7061200">
                <a:moveTo>
                  <a:pt x="101600" y="0"/>
                </a:moveTo>
                <a:lnTo>
                  <a:pt x="6959600" y="0"/>
                </a:lnTo>
                <a:cubicBezTo>
                  <a:pt x="7015675" y="0"/>
                  <a:pt x="7061200" y="45525"/>
                  <a:pt x="7061200" y="101600"/>
                </a:cubicBezTo>
                <a:lnTo>
                  <a:pt x="7061200" y="914400"/>
                </a:lnTo>
                <a:cubicBezTo>
                  <a:pt x="7061200" y="970475"/>
                  <a:pt x="7015675" y="1016000"/>
                  <a:pt x="69596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812800" y="4572000"/>
            <a:ext cx="508000" cy="508000"/>
          </a:xfrm>
          <a:custGeom>
            <a:rect b="b" l="l" r="r" t="t"/>
            <a:pathLst>
              <a:path extrusionOk="0" h="508000" w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958850" y="4737100"/>
            <a:ext cx="222250" cy="177800"/>
          </a:xfrm>
          <a:custGeom>
            <a:rect b="b" l="l" r="r" t="t"/>
            <a:pathLst>
              <a:path extrusionOk="0" h="177800" w="222250">
                <a:moveTo>
                  <a:pt x="111194" y="38894"/>
                </a:moveTo>
                <a:cubicBezTo>
                  <a:pt x="126544" y="38894"/>
                  <a:pt x="138976" y="26462"/>
                  <a:pt x="138976" y="11112"/>
                </a:cubicBezTo>
                <a:lnTo>
                  <a:pt x="157554" y="11112"/>
                </a:lnTo>
                <a:cubicBezTo>
                  <a:pt x="163458" y="11112"/>
                  <a:pt x="169118" y="13439"/>
                  <a:pt x="173286" y="17606"/>
                </a:cubicBezTo>
                <a:lnTo>
                  <a:pt x="214471" y="58827"/>
                </a:lnTo>
                <a:cubicBezTo>
                  <a:pt x="218812" y="63168"/>
                  <a:pt x="218812" y="70217"/>
                  <a:pt x="214471" y="74558"/>
                </a:cubicBezTo>
                <a:lnTo>
                  <a:pt x="196865" y="92164"/>
                </a:lnTo>
                <a:cubicBezTo>
                  <a:pt x="192524" y="96505"/>
                  <a:pt x="185475" y="96505"/>
                  <a:pt x="181134" y="92164"/>
                </a:cubicBezTo>
                <a:lnTo>
                  <a:pt x="166757" y="77787"/>
                </a:lnTo>
                <a:lnTo>
                  <a:pt x="166757" y="155575"/>
                </a:lnTo>
                <a:cubicBezTo>
                  <a:pt x="166757" y="167833"/>
                  <a:pt x="156790" y="177800"/>
                  <a:pt x="144532" y="177800"/>
                </a:cubicBezTo>
                <a:lnTo>
                  <a:pt x="77857" y="177800"/>
                </a:lnTo>
                <a:cubicBezTo>
                  <a:pt x="65598" y="177800"/>
                  <a:pt x="55632" y="167833"/>
                  <a:pt x="55632" y="155575"/>
                </a:cubicBezTo>
                <a:lnTo>
                  <a:pt x="55632" y="77788"/>
                </a:lnTo>
                <a:lnTo>
                  <a:pt x="41255" y="92164"/>
                </a:lnTo>
                <a:cubicBezTo>
                  <a:pt x="36914" y="96505"/>
                  <a:pt x="29865" y="96505"/>
                  <a:pt x="25524" y="92164"/>
                </a:cubicBezTo>
                <a:lnTo>
                  <a:pt x="7952" y="74523"/>
                </a:lnTo>
                <a:cubicBezTo>
                  <a:pt x="3612" y="70182"/>
                  <a:pt x="3612" y="63133"/>
                  <a:pt x="7952" y="58792"/>
                </a:cubicBezTo>
                <a:lnTo>
                  <a:pt x="49138" y="17606"/>
                </a:lnTo>
                <a:cubicBezTo>
                  <a:pt x="53305" y="13439"/>
                  <a:pt x="58966" y="11112"/>
                  <a:pt x="64869" y="11112"/>
                </a:cubicBezTo>
                <a:lnTo>
                  <a:pt x="83448" y="11112"/>
                </a:lnTo>
                <a:cubicBezTo>
                  <a:pt x="83448" y="26462"/>
                  <a:pt x="95880" y="38894"/>
                  <a:pt x="111229" y="388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5"/>
          <p:cNvSpPr/>
          <p:nvPr/>
        </p:nvSpPr>
        <p:spPr>
          <a:xfrm>
            <a:off x="1473200" y="4572000"/>
            <a:ext cx="6299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Купальник / плавки</a:t>
            </a:r>
            <a:endParaRPr b="0" i="0" sz="1600" u="none" cap="none" strike="noStrike"/>
          </a:p>
        </p:txBody>
      </p:sp>
      <p:sp>
        <p:nvSpPr>
          <p:cNvPr id="200" name="Google Shape;200;p5"/>
          <p:cNvSpPr/>
          <p:nvPr/>
        </p:nvSpPr>
        <p:spPr>
          <a:xfrm>
            <a:off x="1473200" y="4902200"/>
            <a:ext cx="62865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Спортивный крой, плотно прилегающий к телу, быстросохнущий материал. Избегайте декоративных элементов, мешающих движению</a:t>
            </a:r>
            <a:endParaRPr b="0" i="0" sz="1600" u="none" cap="none" strike="noStrike"/>
          </a:p>
        </p:txBody>
      </p:sp>
      <p:sp>
        <p:nvSpPr>
          <p:cNvPr id="201" name="Google Shape;201;p5"/>
          <p:cNvSpPr/>
          <p:nvPr/>
        </p:nvSpPr>
        <p:spPr>
          <a:xfrm>
            <a:off x="711200" y="5588000"/>
            <a:ext cx="7061200" cy="1016000"/>
          </a:xfrm>
          <a:custGeom>
            <a:rect b="b" l="l" r="r" t="t"/>
            <a:pathLst>
              <a:path extrusionOk="0" h="1016000" w="7061200">
                <a:moveTo>
                  <a:pt x="101600" y="0"/>
                </a:moveTo>
                <a:lnTo>
                  <a:pt x="6959600" y="0"/>
                </a:lnTo>
                <a:cubicBezTo>
                  <a:pt x="7015675" y="0"/>
                  <a:pt x="7061200" y="45525"/>
                  <a:pt x="7061200" y="101600"/>
                </a:cubicBezTo>
                <a:lnTo>
                  <a:pt x="7061200" y="914400"/>
                </a:lnTo>
                <a:cubicBezTo>
                  <a:pt x="7061200" y="970475"/>
                  <a:pt x="7015675" y="1016000"/>
                  <a:pt x="6959600" y="1016000"/>
                </a:cubicBezTo>
                <a:lnTo>
                  <a:pt x="101600" y="1016000"/>
                </a:lnTo>
                <a:cubicBezTo>
                  <a:pt x="45525" y="1016000"/>
                  <a:pt x="0" y="970475"/>
                  <a:pt x="0" y="9144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5"/>
          <p:cNvSpPr/>
          <p:nvPr/>
        </p:nvSpPr>
        <p:spPr>
          <a:xfrm>
            <a:off x="812800" y="5689600"/>
            <a:ext cx="508000" cy="508000"/>
          </a:xfrm>
          <a:custGeom>
            <a:rect b="b" l="l" r="r" t="t"/>
            <a:pathLst>
              <a:path extrusionOk="0" h="508000" w="508000">
                <a:moveTo>
                  <a:pt x="254000" y="0"/>
                </a:moveTo>
                <a:lnTo>
                  <a:pt x="254000" y="0"/>
                </a:lnTo>
                <a:cubicBezTo>
                  <a:pt x="394186" y="0"/>
                  <a:pt x="508000" y="113814"/>
                  <a:pt x="508000" y="254000"/>
                </a:cubicBezTo>
                <a:lnTo>
                  <a:pt x="508000" y="254000"/>
                </a:lnTo>
                <a:cubicBezTo>
                  <a:pt x="508000" y="394186"/>
                  <a:pt x="394186" y="508000"/>
                  <a:pt x="254000" y="508000"/>
                </a:cubicBezTo>
                <a:lnTo>
                  <a:pt x="254000" y="508000"/>
                </a:lnTo>
                <a:cubicBezTo>
                  <a:pt x="113814" y="508000"/>
                  <a:pt x="0" y="394186"/>
                  <a:pt x="0" y="254000"/>
                </a:cubicBezTo>
                <a:lnTo>
                  <a:pt x="0" y="254000"/>
                </a:lnTo>
                <a:cubicBezTo>
                  <a:pt x="0" y="113814"/>
                  <a:pt x="113814" y="0"/>
                  <a:pt x="2540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5"/>
          <p:cNvSpPr/>
          <p:nvPr/>
        </p:nvSpPr>
        <p:spPr>
          <a:xfrm>
            <a:off x="992188" y="5854700"/>
            <a:ext cx="155575" cy="177800"/>
          </a:xfrm>
          <a:custGeom>
            <a:rect b="b" l="l" r="r" t="t"/>
            <a:pathLst>
              <a:path extrusionOk="0" h="177800" w="155575">
                <a:moveTo>
                  <a:pt x="88900" y="22225"/>
                </a:moveTo>
                <a:cubicBezTo>
                  <a:pt x="88900" y="16078"/>
                  <a:pt x="83934" y="11112"/>
                  <a:pt x="77788" y="11112"/>
                </a:cubicBezTo>
                <a:cubicBezTo>
                  <a:pt x="71641" y="11112"/>
                  <a:pt x="66675" y="16078"/>
                  <a:pt x="66675" y="22225"/>
                </a:cubicBezTo>
                <a:lnTo>
                  <a:pt x="66675" y="77788"/>
                </a:lnTo>
                <a:lnTo>
                  <a:pt x="11112" y="77788"/>
                </a:lnTo>
                <a:cubicBezTo>
                  <a:pt x="4966" y="77788"/>
                  <a:pt x="0" y="82753"/>
                  <a:pt x="0" y="88900"/>
                </a:cubicBezTo>
                <a:cubicBezTo>
                  <a:pt x="0" y="95047"/>
                  <a:pt x="4966" y="100013"/>
                  <a:pt x="11112" y="100013"/>
                </a:cubicBezTo>
                <a:lnTo>
                  <a:pt x="66675" y="100013"/>
                </a:lnTo>
                <a:lnTo>
                  <a:pt x="66675" y="155575"/>
                </a:lnTo>
                <a:cubicBezTo>
                  <a:pt x="66675" y="161722"/>
                  <a:pt x="71641" y="166688"/>
                  <a:pt x="77788" y="166688"/>
                </a:cubicBezTo>
                <a:cubicBezTo>
                  <a:pt x="83934" y="166688"/>
                  <a:pt x="88900" y="161722"/>
                  <a:pt x="88900" y="155575"/>
                </a:cubicBezTo>
                <a:lnTo>
                  <a:pt x="88900" y="100013"/>
                </a:lnTo>
                <a:lnTo>
                  <a:pt x="144463" y="100013"/>
                </a:lnTo>
                <a:cubicBezTo>
                  <a:pt x="150609" y="100013"/>
                  <a:pt x="155575" y="95047"/>
                  <a:pt x="155575" y="88900"/>
                </a:cubicBezTo>
                <a:cubicBezTo>
                  <a:pt x="155575" y="82753"/>
                  <a:pt x="150609" y="77788"/>
                  <a:pt x="144463" y="77788"/>
                </a:cubicBezTo>
                <a:lnTo>
                  <a:pt x="88900" y="77788"/>
                </a:lnTo>
                <a:lnTo>
                  <a:pt x="88900" y="222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5"/>
          <p:cNvSpPr/>
          <p:nvPr/>
        </p:nvSpPr>
        <p:spPr>
          <a:xfrm>
            <a:off x="1473200" y="5689600"/>
            <a:ext cx="6299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Дополнительно</a:t>
            </a:r>
            <a:endParaRPr b="0" i="0" sz="1600" u="none" cap="none" strike="noStrike"/>
          </a:p>
        </p:txBody>
      </p:sp>
      <p:sp>
        <p:nvSpPr>
          <p:cNvPr id="205" name="Google Shape;205;p5"/>
          <p:cNvSpPr/>
          <p:nvPr/>
        </p:nvSpPr>
        <p:spPr>
          <a:xfrm>
            <a:off x="1473200" y="6019800"/>
            <a:ext cx="62865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Полотенце, тапочки, шампунь/гель для душа, расчёска, питьевая вода, спортивная сумка</a:t>
            </a:r>
            <a:endParaRPr b="0" i="0" sz="1600" u="none" cap="none" strike="noStrike"/>
          </a:p>
        </p:txBody>
      </p:sp>
      <p:sp>
        <p:nvSpPr>
          <p:cNvPr id="206" name="Google Shape;206;p5"/>
          <p:cNvSpPr/>
          <p:nvPr/>
        </p:nvSpPr>
        <p:spPr>
          <a:xfrm>
            <a:off x="533400" y="7010400"/>
            <a:ext cx="7442200" cy="2133600"/>
          </a:xfrm>
          <a:custGeom>
            <a:rect b="b" l="l" r="r" t="t"/>
            <a:pathLst>
              <a:path extrusionOk="0" h="2133600" w="7442200">
                <a:moveTo>
                  <a:pt x="50800" y="0"/>
                </a:moveTo>
                <a:lnTo>
                  <a:pt x="7289797" y="0"/>
                </a:lnTo>
                <a:cubicBezTo>
                  <a:pt x="7373967" y="0"/>
                  <a:pt x="7442200" y="68233"/>
                  <a:pt x="7442200" y="152403"/>
                </a:cubicBezTo>
                <a:lnTo>
                  <a:pt x="7442200" y="1981197"/>
                </a:lnTo>
                <a:cubicBezTo>
                  <a:pt x="7442200" y="2065367"/>
                  <a:pt x="7373967" y="2133600"/>
                  <a:pt x="7289797" y="2133600"/>
                </a:cubicBezTo>
                <a:lnTo>
                  <a:pt x="50800" y="2133600"/>
                </a:lnTo>
                <a:cubicBezTo>
                  <a:pt x="22744" y="2133600"/>
                  <a:pt x="0" y="2110856"/>
                  <a:pt x="0" y="2082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5"/>
          <p:cNvSpPr/>
          <p:nvPr/>
        </p:nvSpPr>
        <p:spPr>
          <a:xfrm>
            <a:off x="533400" y="7010400"/>
            <a:ext cx="50800" cy="2133600"/>
          </a:xfrm>
          <a:custGeom>
            <a:rect b="b" l="l" r="r" t="t"/>
            <a:pathLst>
              <a:path extrusionOk="0" h="2133600" w="50800">
                <a:moveTo>
                  <a:pt x="50800" y="0"/>
                </a:moveTo>
                <a:lnTo>
                  <a:pt x="50800" y="0"/>
                </a:lnTo>
                <a:lnTo>
                  <a:pt x="50800" y="2133600"/>
                </a:lnTo>
                <a:lnTo>
                  <a:pt x="50800" y="2133600"/>
                </a:lnTo>
                <a:cubicBezTo>
                  <a:pt x="22763" y="2133600"/>
                  <a:pt x="0" y="2110837"/>
                  <a:pt x="0" y="2082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5"/>
          <p:cNvSpPr/>
          <p:nvPr/>
        </p:nvSpPr>
        <p:spPr>
          <a:xfrm>
            <a:off x="800100" y="72644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cubicBezTo>
                  <a:pt x="161151" y="0"/>
                  <a:pt x="169188" y="4822"/>
                  <a:pt x="173355" y="12502"/>
                </a:cubicBezTo>
                <a:lnTo>
                  <a:pt x="301943" y="250627"/>
                </a:lnTo>
                <a:cubicBezTo>
                  <a:pt x="305931" y="258008"/>
                  <a:pt x="305753" y="266938"/>
                  <a:pt x="301466" y="274141"/>
                </a:cubicBezTo>
                <a:cubicBezTo>
                  <a:pt x="297180" y="281345"/>
                  <a:pt x="289381" y="285750"/>
                  <a:pt x="280987" y="285750"/>
                </a:cubicBezTo>
                <a:lnTo>
                  <a:pt x="23813" y="285750"/>
                </a:lnTo>
                <a:cubicBezTo>
                  <a:pt x="15419" y="285750"/>
                  <a:pt x="7680" y="281345"/>
                  <a:pt x="3334" y="274141"/>
                </a:cubicBezTo>
                <a:cubicBezTo>
                  <a:pt x="-1012" y="266938"/>
                  <a:pt x="-1131" y="258008"/>
                  <a:pt x="2858" y="250627"/>
                </a:cubicBezTo>
                <a:lnTo>
                  <a:pt x="131445" y="12502"/>
                </a:lnTo>
                <a:cubicBezTo>
                  <a:pt x="135612" y="4822"/>
                  <a:pt x="143649" y="0"/>
                  <a:pt x="152400" y="0"/>
                </a:cubicBezTo>
                <a:close/>
                <a:moveTo>
                  <a:pt x="152400" y="100013"/>
                </a:moveTo>
                <a:cubicBezTo>
                  <a:pt x="144482" y="100013"/>
                  <a:pt x="138113" y="106382"/>
                  <a:pt x="138113" y="114300"/>
                </a:cubicBezTo>
                <a:lnTo>
                  <a:pt x="138113" y="180975"/>
                </a:lnTo>
                <a:cubicBezTo>
                  <a:pt x="138113" y="188893"/>
                  <a:pt x="144482" y="195263"/>
                  <a:pt x="152400" y="195263"/>
                </a:cubicBezTo>
                <a:cubicBezTo>
                  <a:pt x="160318" y="195263"/>
                  <a:pt x="166688" y="188893"/>
                  <a:pt x="166688" y="180975"/>
                </a:cubicBezTo>
                <a:lnTo>
                  <a:pt x="166688" y="114300"/>
                </a:lnTo>
                <a:cubicBezTo>
                  <a:pt x="166688" y="106382"/>
                  <a:pt x="160318" y="100013"/>
                  <a:pt x="152400" y="100013"/>
                </a:cubicBezTo>
                <a:close/>
                <a:moveTo>
                  <a:pt x="168295" y="228600"/>
                </a:moveTo>
                <a:cubicBezTo>
                  <a:pt x="168656" y="222700"/>
                  <a:pt x="165714" y="217087"/>
                  <a:pt x="160656" y="214027"/>
                </a:cubicBezTo>
                <a:cubicBezTo>
                  <a:pt x="155599" y="210968"/>
                  <a:pt x="149261" y="210968"/>
                  <a:pt x="144203" y="214027"/>
                </a:cubicBezTo>
                <a:cubicBezTo>
                  <a:pt x="139145" y="217087"/>
                  <a:pt x="136203" y="222700"/>
                  <a:pt x="136565" y="228600"/>
                </a:cubicBezTo>
                <a:cubicBezTo>
                  <a:pt x="136203" y="234500"/>
                  <a:pt x="139145" y="240113"/>
                  <a:pt x="144203" y="243173"/>
                </a:cubicBezTo>
                <a:cubicBezTo>
                  <a:pt x="149261" y="246232"/>
                  <a:pt x="155599" y="246232"/>
                  <a:pt x="160656" y="243173"/>
                </a:cubicBezTo>
                <a:cubicBezTo>
                  <a:pt x="165714" y="240113"/>
                  <a:pt x="168656" y="234500"/>
                  <a:pt x="168295" y="2286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5"/>
          <p:cNvSpPr/>
          <p:nvPr/>
        </p:nvSpPr>
        <p:spPr>
          <a:xfrm>
            <a:off x="1295400" y="7213600"/>
            <a:ext cx="65913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Важно!</a:t>
            </a:r>
            <a:endParaRPr b="0" i="0" sz="1600" u="none" cap="none" strike="noStrike"/>
          </a:p>
        </p:txBody>
      </p:sp>
      <p:sp>
        <p:nvSpPr>
          <p:cNvPr id="210" name="Google Shape;210;p5"/>
          <p:cNvSpPr/>
          <p:nvPr/>
        </p:nvSpPr>
        <p:spPr>
          <a:xfrm>
            <a:off x="1295400" y="7620000"/>
            <a:ext cx="657860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Не используйте надувные нарукавники и круги для обучения. Они создают ложное чувство безопасности, фиксируют тело в неправильном положении и мешают освоению естественных движений.</a:t>
            </a:r>
            <a:endParaRPr b="0" i="0" sz="1600" u="none" cap="none" strike="noStrike"/>
          </a:p>
        </p:txBody>
      </p:sp>
      <p:sp>
        <p:nvSpPr>
          <p:cNvPr id="211" name="Google Shape;211;p5"/>
          <p:cNvSpPr/>
          <p:nvPr/>
        </p:nvSpPr>
        <p:spPr>
          <a:xfrm>
            <a:off x="8280400" y="1498600"/>
            <a:ext cx="7467600" cy="5588000"/>
          </a:xfrm>
          <a:custGeom>
            <a:rect b="b" l="l" r="r" t="t"/>
            <a:pathLst>
              <a:path extrusionOk="0" h="5588000" w="7467600">
                <a:moveTo>
                  <a:pt x="50800" y="0"/>
                </a:moveTo>
                <a:lnTo>
                  <a:pt x="7416800" y="0"/>
                </a:lnTo>
                <a:cubicBezTo>
                  <a:pt x="7444837" y="0"/>
                  <a:pt x="7467600" y="22763"/>
                  <a:pt x="7467600" y="50800"/>
                </a:cubicBezTo>
                <a:lnTo>
                  <a:pt x="7467600" y="5435615"/>
                </a:lnTo>
                <a:cubicBezTo>
                  <a:pt x="7467600" y="5519775"/>
                  <a:pt x="7399375" y="5588000"/>
                  <a:pt x="7315215" y="5588000"/>
                </a:cubicBezTo>
                <a:lnTo>
                  <a:pt x="152385" y="5588000"/>
                </a:lnTo>
                <a:cubicBezTo>
                  <a:pt x="68225" y="5588000"/>
                  <a:pt x="0" y="5519775"/>
                  <a:pt x="0" y="5435615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5"/>
          <p:cNvSpPr/>
          <p:nvPr/>
        </p:nvSpPr>
        <p:spPr>
          <a:xfrm>
            <a:off x="8280400" y="1498600"/>
            <a:ext cx="7467600" cy="50800"/>
          </a:xfrm>
          <a:custGeom>
            <a:rect b="b" l="l" r="r" t="t"/>
            <a:pathLst>
              <a:path extrusionOk="0" h="50800" w="7467600">
                <a:moveTo>
                  <a:pt x="50800" y="0"/>
                </a:moveTo>
                <a:lnTo>
                  <a:pt x="7416800" y="0"/>
                </a:lnTo>
                <a:cubicBezTo>
                  <a:pt x="7444837" y="0"/>
                  <a:pt x="7467600" y="22763"/>
                  <a:pt x="7467600" y="50800"/>
                </a:cubicBezTo>
                <a:lnTo>
                  <a:pt x="74676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5"/>
          <p:cNvSpPr/>
          <p:nvPr/>
        </p:nvSpPr>
        <p:spPr>
          <a:xfrm>
            <a:off x="8547100" y="1778000"/>
            <a:ext cx="190500" cy="254000"/>
          </a:xfrm>
          <a:custGeom>
            <a:rect b="b" l="l" r="r" t="t"/>
            <a:pathLst>
              <a:path extrusionOk="0" h="254000" w="190500">
                <a:moveTo>
                  <a:pt x="31750" y="0"/>
                </a:moveTo>
                <a:cubicBezTo>
                  <a:pt x="14238" y="0"/>
                  <a:pt x="0" y="14238"/>
                  <a:pt x="0" y="31750"/>
                </a:cubicBezTo>
                <a:lnTo>
                  <a:pt x="0" y="222250"/>
                </a:lnTo>
                <a:cubicBezTo>
                  <a:pt x="0" y="239762"/>
                  <a:pt x="14238" y="254000"/>
                  <a:pt x="31750" y="254000"/>
                </a:cubicBezTo>
                <a:lnTo>
                  <a:pt x="158750" y="254000"/>
                </a:lnTo>
                <a:cubicBezTo>
                  <a:pt x="176262" y="254000"/>
                  <a:pt x="190500" y="239762"/>
                  <a:pt x="190500" y="222250"/>
                </a:cubicBezTo>
                <a:lnTo>
                  <a:pt x="190500" y="31750"/>
                </a:lnTo>
                <a:cubicBezTo>
                  <a:pt x="190500" y="14238"/>
                  <a:pt x="176262" y="0"/>
                  <a:pt x="158750" y="0"/>
                </a:cubicBezTo>
                <a:lnTo>
                  <a:pt x="31750" y="0"/>
                </a:lnTo>
                <a:close/>
                <a:moveTo>
                  <a:pt x="87313" y="174625"/>
                </a:moveTo>
                <a:lnTo>
                  <a:pt x="103188" y="174625"/>
                </a:lnTo>
                <a:cubicBezTo>
                  <a:pt x="111968" y="174625"/>
                  <a:pt x="119063" y="181719"/>
                  <a:pt x="119063" y="190500"/>
                </a:cubicBezTo>
                <a:lnTo>
                  <a:pt x="119063" y="230188"/>
                </a:lnTo>
                <a:lnTo>
                  <a:pt x="71438" y="230188"/>
                </a:lnTo>
                <a:lnTo>
                  <a:pt x="71438" y="190500"/>
                </a:lnTo>
                <a:cubicBezTo>
                  <a:pt x="71438" y="181719"/>
                  <a:pt x="78532" y="174625"/>
                  <a:pt x="87313" y="174625"/>
                </a:cubicBezTo>
                <a:close/>
                <a:moveTo>
                  <a:pt x="47625" y="55563"/>
                </a:moveTo>
                <a:cubicBezTo>
                  <a:pt x="47625" y="51197"/>
                  <a:pt x="51197" y="47625"/>
                  <a:pt x="55563" y="47625"/>
                </a:cubicBezTo>
                <a:lnTo>
                  <a:pt x="71438" y="47625"/>
                </a:lnTo>
                <a:cubicBezTo>
                  <a:pt x="75803" y="47625"/>
                  <a:pt x="79375" y="51197"/>
                  <a:pt x="79375" y="55563"/>
                </a:cubicBezTo>
                <a:lnTo>
                  <a:pt x="79375" y="71438"/>
                </a:lnTo>
                <a:cubicBezTo>
                  <a:pt x="79375" y="75803"/>
                  <a:pt x="75803" y="79375"/>
                  <a:pt x="71438" y="79375"/>
                </a:cubicBezTo>
                <a:lnTo>
                  <a:pt x="55563" y="79375"/>
                </a:lnTo>
                <a:cubicBezTo>
                  <a:pt x="51197" y="79375"/>
                  <a:pt x="47625" y="75803"/>
                  <a:pt x="47625" y="71438"/>
                </a:cubicBezTo>
                <a:lnTo>
                  <a:pt x="47625" y="55563"/>
                </a:lnTo>
                <a:close/>
                <a:moveTo>
                  <a:pt x="119063" y="47625"/>
                </a:moveTo>
                <a:lnTo>
                  <a:pt x="134938" y="47625"/>
                </a:lnTo>
                <a:cubicBezTo>
                  <a:pt x="139303" y="47625"/>
                  <a:pt x="142875" y="51197"/>
                  <a:pt x="142875" y="55563"/>
                </a:cubicBezTo>
                <a:lnTo>
                  <a:pt x="142875" y="71438"/>
                </a:lnTo>
                <a:cubicBezTo>
                  <a:pt x="142875" y="75803"/>
                  <a:pt x="139303" y="79375"/>
                  <a:pt x="134938" y="79375"/>
                </a:cubicBezTo>
                <a:lnTo>
                  <a:pt x="119063" y="79375"/>
                </a:lnTo>
                <a:cubicBezTo>
                  <a:pt x="114697" y="79375"/>
                  <a:pt x="111125" y="75803"/>
                  <a:pt x="111125" y="71438"/>
                </a:cubicBezTo>
                <a:lnTo>
                  <a:pt x="111125" y="55563"/>
                </a:lnTo>
                <a:cubicBezTo>
                  <a:pt x="111125" y="51197"/>
                  <a:pt x="114697" y="47625"/>
                  <a:pt x="119063" y="47625"/>
                </a:cubicBezTo>
                <a:close/>
                <a:moveTo>
                  <a:pt x="47625" y="119063"/>
                </a:moveTo>
                <a:cubicBezTo>
                  <a:pt x="47625" y="114697"/>
                  <a:pt x="51197" y="111125"/>
                  <a:pt x="55563" y="111125"/>
                </a:cubicBezTo>
                <a:lnTo>
                  <a:pt x="71438" y="111125"/>
                </a:lnTo>
                <a:cubicBezTo>
                  <a:pt x="75803" y="111125"/>
                  <a:pt x="79375" y="114697"/>
                  <a:pt x="79375" y="119063"/>
                </a:cubicBezTo>
                <a:lnTo>
                  <a:pt x="79375" y="134938"/>
                </a:lnTo>
                <a:cubicBezTo>
                  <a:pt x="79375" y="139303"/>
                  <a:pt x="75803" y="142875"/>
                  <a:pt x="71438" y="142875"/>
                </a:cubicBezTo>
                <a:lnTo>
                  <a:pt x="55563" y="142875"/>
                </a:lnTo>
                <a:cubicBezTo>
                  <a:pt x="51197" y="142875"/>
                  <a:pt x="47625" y="139303"/>
                  <a:pt x="47625" y="134938"/>
                </a:cubicBezTo>
                <a:lnTo>
                  <a:pt x="47625" y="119063"/>
                </a:lnTo>
                <a:close/>
                <a:moveTo>
                  <a:pt x="119063" y="111125"/>
                </a:moveTo>
                <a:lnTo>
                  <a:pt x="134938" y="111125"/>
                </a:lnTo>
                <a:cubicBezTo>
                  <a:pt x="139303" y="111125"/>
                  <a:pt x="142875" y="114697"/>
                  <a:pt x="142875" y="119063"/>
                </a:cubicBezTo>
                <a:lnTo>
                  <a:pt x="142875" y="134938"/>
                </a:lnTo>
                <a:cubicBezTo>
                  <a:pt x="142875" y="139303"/>
                  <a:pt x="139303" y="142875"/>
                  <a:pt x="134938" y="142875"/>
                </a:cubicBezTo>
                <a:lnTo>
                  <a:pt x="119063" y="142875"/>
                </a:lnTo>
                <a:cubicBezTo>
                  <a:pt x="114697" y="142875"/>
                  <a:pt x="111125" y="139303"/>
                  <a:pt x="111125" y="134938"/>
                </a:cubicBezTo>
                <a:lnTo>
                  <a:pt x="111125" y="119063"/>
                </a:lnTo>
                <a:cubicBezTo>
                  <a:pt x="111125" y="114697"/>
                  <a:pt x="114697" y="111125"/>
                  <a:pt x="119063" y="111125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5"/>
          <p:cNvSpPr/>
          <p:nvPr/>
        </p:nvSpPr>
        <p:spPr>
          <a:xfrm>
            <a:off x="8801100" y="1727200"/>
            <a:ext cx="68707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Критерии выбора бассейна</a:t>
            </a:r>
            <a:endParaRPr b="0" i="0" sz="1600" u="none" cap="none" strike="noStrike"/>
          </a:p>
        </p:txBody>
      </p:sp>
      <p:sp>
        <p:nvSpPr>
          <p:cNvPr id="215" name="Google Shape;215;p5"/>
          <p:cNvSpPr/>
          <p:nvPr/>
        </p:nvSpPr>
        <p:spPr>
          <a:xfrm>
            <a:off x="8558213" y="2303661"/>
            <a:ext cx="142875" cy="228600"/>
          </a:xfrm>
          <a:custGeom>
            <a:rect b="b" l="l" r="r" t="t"/>
            <a:pathLst>
              <a:path extrusionOk="0" h="228600" w="142875">
                <a:moveTo>
                  <a:pt x="71438" y="0"/>
                </a:moveTo>
                <a:cubicBezTo>
                  <a:pt x="47774" y="0"/>
                  <a:pt x="28575" y="19199"/>
                  <a:pt x="28575" y="42863"/>
                </a:cubicBezTo>
                <a:lnTo>
                  <a:pt x="28575" y="116398"/>
                </a:lnTo>
                <a:cubicBezTo>
                  <a:pt x="15404" y="128141"/>
                  <a:pt x="7144" y="145286"/>
                  <a:pt x="7144" y="164306"/>
                </a:cubicBezTo>
                <a:cubicBezTo>
                  <a:pt x="7144" y="199802"/>
                  <a:pt x="35942" y="228600"/>
                  <a:pt x="71438" y="228600"/>
                </a:cubicBezTo>
                <a:cubicBezTo>
                  <a:pt x="106933" y="228600"/>
                  <a:pt x="135731" y="199802"/>
                  <a:pt x="135731" y="164306"/>
                </a:cubicBezTo>
                <a:cubicBezTo>
                  <a:pt x="135731" y="145286"/>
                  <a:pt x="127471" y="128141"/>
                  <a:pt x="114300" y="116398"/>
                </a:cubicBezTo>
                <a:lnTo>
                  <a:pt x="114300" y="42863"/>
                </a:lnTo>
                <a:cubicBezTo>
                  <a:pt x="114300" y="19199"/>
                  <a:pt x="95101" y="0"/>
                  <a:pt x="71438" y="0"/>
                </a:cubicBezTo>
                <a:close/>
                <a:moveTo>
                  <a:pt x="100013" y="164306"/>
                </a:moveTo>
                <a:cubicBezTo>
                  <a:pt x="100013" y="180067"/>
                  <a:pt x="87198" y="192881"/>
                  <a:pt x="71438" y="192881"/>
                </a:cubicBezTo>
                <a:cubicBezTo>
                  <a:pt x="55677" y="192881"/>
                  <a:pt x="42863" y="180067"/>
                  <a:pt x="42863" y="164306"/>
                </a:cubicBezTo>
                <a:cubicBezTo>
                  <a:pt x="42863" y="152296"/>
                  <a:pt x="50229" y="142027"/>
                  <a:pt x="60722" y="137830"/>
                </a:cubicBezTo>
                <a:lnTo>
                  <a:pt x="60722" y="96441"/>
                </a:lnTo>
                <a:cubicBezTo>
                  <a:pt x="60722" y="90502"/>
                  <a:pt x="65499" y="85725"/>
                  <a:pt x="71438" y="85725"/>
                </a:cubicBezTo>
                <a:cubicBezTo>
                  <a:pt x="77376" y="85725"/>
                  <a:pt x="82153" y="90502"/>
                  <a:pt x="82153" y="96441"/>
                </a:cubicBezTo>
                <a:lnTo>
                  <a:pt x="82153" y="137830"/>
                </a:lnTo>
                <a:cubicBezTo>
                  <a:pt x="92646" y="142071"/>
                  <a:pt x="100013" y="152340"/>
                  <a:pt x="100013" y="164306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5"/>
          <p:cNvSpPr/>
          <p:nvPr/>
        </p:nvSpPr>
        <p:spPr>
          <a:xfrm>
            <a:off x="8921750" y="2252861"/>
            <a:ext cx="6731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Температура воды</a:t>
            </a:r>
            <a:endParaRPr b="0" i="0" sz="1600" u="none" cap="none" strike="noStrike"/>
          </a:p>
        </p:txBody>
      </p:sp>
      <p:sp>
        <p:nvSpPr>
          <p:cNvPr id="217" name="Google Shape;217;p5"/>
          <p:cNvSpPr/>
          <p:nvPr/>
        </p:nvSpPr>
        <p:spPr>
          <a:xfrm>
            <a:off x="8921750" y="2583061"/>
            <a:ext cx="67183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Оптимально </a:t>
            </a: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28-30°C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для обучения. Холодная вода вызывает дискомфорт и снижает концентрацию</a:t>
            </a:r>
            <a:endParaRPr b="0" i="0" sz="1600" u="none" cap="none" strike="noStrike"/>
          </a:p>
        </p:txBody>
      </p:sp>
      <p:sp>
        <p:nvSpPr>
          <p:cNvPr id="218" name="Google Shape;218;p5"/>
          <p:cNvSpPr/>
          <p:nvPr/>
        </p:nvSpPr>
        <p:spPr>
          <a:xfrm>
            <a:off x="8501063" y="3253581"/>
            <a:ext cx="257175" cy="228600"/>
          </a:xfrm>
          <a:custGeom>
            <a:rect b="b" l="l" r="r" t="t"/>
            <a:pathLst>
              <a:path extrusionOk="0" h="228600" w="257175">
                <a:moveTo>
                  <a:pt x="106799" y="-3572"/>
                </a:moveTo>
                <a:cubicBezTo>
                  <a:pt x="104076" y="-6340"/>
                  <a:pt x="100102" y="-7456"/>
                  <a:pt x="96351" y="-6429"/>
                </a:cubicBezTo>
                <a:cubicBezTo>
                  <a:pt x="92601" y="-5402"/>
                  <a:pt x="89699" y="-2500"/>
                  <a:pt x="88761" y="1250"/>
                </a:cubicBezTo>
                <a:lnTo>
                  <a:pt x="81930" y="28129"/>
                </a:lnTo>
                <a:cubicBezTo>
                  <a:pt x="81439" y="30093"/>
                  <a:pt x="79430" y="31254"/>
                  <a:pt x="77510" y="30673"/>
                </a:cubicBezTo>
                <a:lnTo>
                  <a:pt x="50810" y="23173"/>
                </a:lnTo>
                <a:cubicBezTo>
                  <a:pt x="47059" y="22101"/>
                  <a:pt x="43041" y="23173"/>
                  <a:pt x="40318" y="25896"/>
                </a:cubicBezTo>
                <a:cubicBezTo>
                  <a:pt x="37594" y="28620"/>
                  <a:pt x="36522" y="32638"/>
                  <a:pt x="37594" y="36388"/>
                </a:cubicBezTo>
                <a:lnTo>
                  <a:pt x="45140" y="63088"/>
                </a:lnTo>
                <a:cubicBezTo>
                  <a:pt x="45675" y="65008"/>
                  <a:pt x="44514" y="67017"/>
                  <a:pt x="42595" y="67508"/>
                </a:cubicBezTo>
                <a:lnTo>
                  <a:pt x="15672" y="74340"/>
                </a:lnTo>
                <a:cubicBezTo>
                  <a:pt x="11921" y="75277"/>
                  <a:pt x="8974" y="78224"/>
                  <a:pt x="7947" y="81975"/>
                </a:cubicBezTo>
                <a:cubicBezTo>
                  <a:pt x="6921" y="85725"/>
                  <a:pt x="8037" y="89699"/>
                  <a:pt x="10805" y="92422"/>
                </a:cubicBezTo>
                <a:lnTo>
                  <a:pt x="30673" y="111755"/>
                </a:lnTo>
                <a:cubicBezTo>
                  <a:pt x="32102" y="113139"/>
                  <a:pt x="32102" y="115461"/>
                  <a:pt x="30673" y="116890"/>
                </a:cubicBezTo>
                <a:lnTo>
                  <a:pt x="10850" y="136222"/>
                </a:lnTo>
                <a:cubicBezTo>
                  <a:pt x="8081" y="138946"/>
                  <a:pt x="6965" y="142920"/>
                  <a:pt x="7992" y="146670"/>
                </a:cubicBezTo>
                <a:cubicBezTo>
                  <a:pt x="9019" y="150421"/>
                  <a:pt x="11966" y="153323"/>
                  <a:pt x="15716" y="154305"/>
                </a:cubicBezTo>
                <a:lnTo>
                  <a:pt x="42595" y="161136"/>
                </a:lnTo>
                <a:cubicBezTo>
                  <a:pt x="44559" y="161627"/>
                  <a:pt x="45720" y="163637"/>
                  <a:pt x="45140" y="165556"/>
                </a:cubicBezTo>
                <a:lnTo>
                  <a:pt x="37594" y="192212"/>
                </a:lnTo>
                <a:cubicBezTo>
                  <a:pt x="36522" y="195962"/>
                  <a:pt x="37594" y="199980"/>
                  <a:pt x="40318" y="202704"/>
                </a:cubicBezTo>
                <a:cubicBezTo>
                  <a:pt x="43041" y="205427"/>
                  <a:pt x="47059" y="206499"/>
                  <a:pt x="50810" y="205427"/>
                </a:cubicBezTo>
                <a:lnTo>
                  <a:pt x="77510" y="197882"/>
                </a:lnTo>
                <a:cubicBezTo>
                  <a:pt x="79430" y="197346"/>
                  <a:pt x="81439" y="198507"/>
                  <a:pt x="81930" y="200427"/>
                </a:cubicBezTo>
                <a:lnTo>
                  <a:pt x="88761" y="227305"/>
                </a:lnTo>
                <a:cubicBezTo>
                  <a:pt x="89699" y="231056"/>
                  <a:pt x="92646" y="234002"/>
                  <a:pt x="96396" y="235029"/>
                </a:cubicBezTo>
                <a:cubicBezTo>
                  <a:pt x="100146" y="236056"/>
                  <a:pt x="104120" y="234940"/>
                  <a:pt x="106844" y="232172"/>
                </a:cubicBezTo>
                <a:lnTo>
                  <a:pt x="126176" y="212303"/>
                </a:lnTo>
                <a:cubicBezTo>
                  <a:pt x="127561" y="210875"/>
                  <a:pt x="129882" y="210875"/>
                  <a:pt x="131311" y="212303"/>
                </a:cubicBezTo>
                <a:lnTo>
                  <a:pt x="150599" y="232172"/>
                </a:lnTo>
                <a:cubicBezTo>
                  <a:pt x="153323" y="234940"/>
                  <a:pt x="157296" y="236056"/>
                  <a:pt x="161047" y="235029"/>
                </a:cubicBezTo>
                <a:cubicBezTo>
                  <a:pt x="164797" y="234002"/>
                  <a:pt x="167700" y="231056"/>
                  <a:pt x="168682" y="227305"/>
                </a:cubicBezTo>
                <a:lnTo>
                  <a:pt x="175513" y="200471"/>
                </a:lnTo>
                <a:cubicBezTo>
                  <a:pt x="176004" y="198507"/>
                  <a:pt x="178013" y="197346"/>
                  <a:pt x="179933" y="197927"/>
                </a:cubicBezTo>
                <a:lnTo>
                  <a:pt x="206633" y="205472"/>
                </a:lnTo>
                <a:cubicBezTo>
                  <a:pt x="210383" y="206544"/>
                  <a:pt x="214402" y="205472"/>
                  <a:pt x="217125" y="202749"/>
                </a:cubicBezTo>
                <a:cubicBezTo>
                  <a:pt x="219849" y="200025"/>
                  <a:pt x="220920" y="196007"/>
                  <a:pt x="219849" y="192256"/>
                </a:cubicBezTo>
                <a:lnTo>
                  <a:pt x="212303" y="165556"/>
                </a:lnTo>
                <a:cubicBezTo>
                  <a:pt x="211768" y="163637"/>
                  <a:pt x="212928" y="161627"/>
                  <a:pt x="214848" y="161136"/>
                </a:cubicBezTo>
                <a:lnTo>
                  <a:pt x="241727" y="154305"/>
                </a:lnTo>
                <a:cubicBezTo>
                  <a:pt x="245477" y="153367"/>
                  <a:pt x="248424" y="150421"/>
                  <a:pt x="249451" y="146670"/>
                </a:cubicBezTo>
                <a:cubicBezTo>
                  <a:pt x="250478" y="142920"/>
                  <a:pt x="249362" y="138901"/>
                  <a:pt x="246593" y="136222"/>
                </a:cubicBezTo>
                <a:lnTo>
                  <a:pt x="226725" y="116890"/>
                </a:lnTo>
                <a:cubicBezTo>
                  <a:pt x="225296" y="115506"/>
                  <a:pt x="225296" y="113184"/>
                  <a:pt x="226725" y="111755"/>
                </a:cubicBezTo>
                <a:lnTo>
                  <a:pt x="246593" y="92422"/>
                </a:lnTo>
                <a:cubicBezTo>
                  <a:pt x="249362" y="89699"/>
                  <a:pt x="250478" y="85725"/>
                  <a:pt x="249451" y="81975"/>
                </a:cubicBezTo>
                <a:cubicBezTo>
                  <a:pt x="248424" y="78224"/>
                  <a:pt x="245477" y="75322"/>
                  <a:pt x="241727" y="74340"/>
                </a:cubicBezTo>
                <a:lnTo>
                  <a:pt x="214848" y="67508"/>
                </a:lnTo>
                <a:cubicBezTo>
                  <a:pt x="212884" y="67017"/>
                  <a:pt x="211723" y="65008"/>
                  <a:pt x="212303" y="63088"/>
                </a:cubicBezTo>
                <a:lnTo>
                  <a:pt x="219849" y="36388"/>
                </a:lnTo>
                <a:cubicBezTo>
                  <a:pt x="220920" y="32638"/>
                  <a:pt x="219849" y="28620"/>
                  <a:pt x="217125" y="25896"/>
                </a:cubicBezTo>
                <a:cubicBezTo>
                  <a:pt x="214402" y="23173"/>
                  <a:pt x="210383" y="22101"/>
                  <a:pt x="206633" y="23173"/>
                </a:cubicBezTo>
                <a:lnTo>
                  <a:pt x="179933" y="30718"/>
                </a:lnTo>
                <a:cubicBezTo>
                  <a:pt x="178013" y="31254"/>
                  <a:pt x="176004" y="30093"/>
                  <a:pt x="175513" y="28173"/>
                </a:cubicBezTo>
                <a:lnTo>
                  <a:pt x="168682" y="1250"/>
                </a:lnTo>
                <a:cubicBezTo>
                  <a:pt x="167744" y="-2500"/>
                  <a:pt x="164797" y="-5447"/>
                  <a:pt x="161047" y="-6474"/>
                </a:cubicBezTo>
                <a:cubicBezTo>
                  <a:pt x="157296" y="-7501"/>
                  <a:pt x="153323" y="-6385"/>
                  <a:pt x="150599" y="-3617"/>
                </a:cubicBezTo>
                <a:lnTo>
                  <a:pt x="131266" y="16297"/>
                </a:lnTo>
                <a:cubicBezTo>
                  <a:pt x="129882" y="17725"/>
                  <a:pt x="127561" y="17725"/>
                  <a:pt x="126132" y="16297"/>
                </a:cubicBezTo>
                <a:lnTo>
                  <a:pt x="106799" y="-3572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5"/>
          <p:cNvSpPr/>
          <p:nvPr/>
        </p:nvSpPr>
        <p:spPr>
          <a:xfrm>
            <a:off x="8921750" y="3202781"/>
            <a:ext cx="6731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Качество воды</a:t>
            </a:r>
            <a:endParaRPr b="0" i="0" sz="1600" u="none" cap="none" strike="noStrike"/>
          </a:p>
        </p:txBody>
      </p:sp>
      <p:sp>
        <p:nvSpPr>
          <p:cNvPr id="220" name="Google Shape;220;p5"/>
          <p:cNvSpPr/>
          <p:nvPr/>
        </p:nvSpPr>
        <p:spPr>
          <a:xfrm>
            <a:off x="8921750" y="3532981"/>
            <a:ext cx="67183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Регулярная фильтрация, контроль уровня хлора и pH. Прозрачная вода без запаха — признак качественной очистки</a:t>
            </a:r>
            <a:endParaRPr b="0" i="0" sz="1600" u="none" cap="none" strike="noStrike"/>
          </a:p>
        </p:txBody>
      </p:sp>
      <p:sp>
        <p:nvSpPr>
          <p:cNvPr id="221" name="Google Shape;221;p5"/>
          <p:cNvSpPr/>
          <p:nvPr/>
        </p:nvSpPr>
        <p:spPr>
          <a:xfrm>
            <a:off x="8529638" y="4203502"/>
            <a:ext cx="200025" cy="228600"/>
          </a:xfrm>
          <a:custGeom>
            <a:rect b="b" l="l" r="r" t="t"/>
            <a:pathLst>
              <a:path extrusionOk="0" h="228600" w="200025">
                <a:moveTo>
                  <a:pt x="100013" y="110728"/>
                </a:moveTo>
                <a:cubicBezTo>
                  <a:pt x="70442" y="110728"/>
                  <a:pt x="46434" y="86721"/>
                  <a:pt x="46434" y="57150"/>
                </a:cubicBezTo>
                <a:cubicBezTo>
                  <a:pt x="46434" y="27579"/>
                  <a:pt x="70442" y="3572"/>
                  <a:pt x="100012" y="3572"/>
                </a:cubicBezTo>
                <a:cubicBezTo>
                  <a:pt x="129583" y="3572"/>
                  <a:pt x="153591" y="27579"/>
                  <a:pt x="153591" y="57150"/>
                </a:cubicBezTo>
                <a:cubicBezTo>
                  <a:pt x="153591" y="86721"/>
                  <a:pt x="129583" y="110728"/>
                  <a:pt x="100013" y="110728"/>
                </a:cubicBezTo>
                <a:close/>
                <a:moveTo>
                  <a:pt x="86395" y="135731"/>
                </a:moveTo>
                <a:lnTo>
                  <a:pt x="113630" y="135731"/>
                </a:lnTo>
                <a:cubicBezTo>
                  <a:pt x="117961" y="135731"/>
                  <a:pt x="121444" y="139214"/>
                  <a:pt x="121444" y="143545"/>
                </a:cubicBezTo>
                <a:cubicBezTo>
                  <a:pt x="121444" y="145420"/>
                  <a:pt x="120774" y="147206"/>
                  <a:pt x="119569" y="148635"/>
                </a:cubicBezTo>
                <a:lnTo>
                  <a:pt x="107335" y="162922"/>
                </a:lnTo>
                <a:lnTo>
                  <a:pt x="121176" y="214313"/>
                </a:lnTo>
                <a:lnTo>
                  <a:pt x="121444" y="214313"/>
                </a:lnTo>
                <a:lnTo>
                  <a:pt x="136892" y="152474"/>
                </a:lnTo>
                <a:cubicBezTo>
                  <a:pt x="137874" y="148590"/>
                  <a:pt x="141848" y="146224"/>
                  <a:pt x="145599" y="147652"/>
                </a:cubicBezTo>
                <a:cubicBezTo>
                  <a:pt x="173236" y="158189"/>
                  <a:pt x="192881" y="184978"/>
                  <a:pt x="192881" y="216322"/>
                </a:cubicBezTo>
                <a:cubicBezTo>
                  <a:pt x="192881" y="223064"/>
                  <a:pt x="187389" y="228555"/>
                  <a:pt x="180648" y="228555"/>
                </a:cubicBezTo>
                <a:lnTo>
                  <a:pt x="19377" y="228600"/>
                </a:lnTo>
                <a:cubicBezTo>
                  <a:pt x="12636" y="228600"/>
                  <a:pt x="7144" y="223108"/>
                  <a:pt x="7144" y="216366"/>
                </a:cubicBezTo>
                <a:cubicBezTo>
                  <a:pt x="7144" y="185023"/>
                  <a:pt x="26789" y="158234"/>
                  <a:pt x="54426" y="147697"/>
                </a:cubicBezTo>
                <a:cubicBezTo>
                  <a:pt x="58177" y="146268"/>
                  <a:pt x="62151" y="148635"/>
                  <a:pt x="63133" y="152519"/>
                </a:cubicBezTo>
                <a:lnTo>
                  <a:pt x="78581" y="214357"/>
                </a:lnTo>
                <a:lnTo>
                  <a:pt x="78849" y="214357"/>
                </a:lnTo>
                <a:lnTo>
                  <a:pt x="92690" y="162967"/>
                </a:lnTo>
                <a:lnTo>
                  <a:pt x="80456" y="148679"/>
                </a:lnTo>
                <a:cubicBezTo>
                  <a:pt x="79251" y="147251"/>
                  <a:pt x="78581" y="145465"/>
                  <a:pt x="78581" y="143589"/>
                </a:cubicBezTo>
                <a:cubicBezTo>
                  <a:pt x="78581" y="139258"/>
                  <a:pt x="82064" y="135776"/>
                  <a:pt x="86395" y="135776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5"/>
          <p:cNvSpPr/>
          <p:nvPr/>
        </p:nvSpPr>
        <p:spPr>
          <a:xfrm>
            <a:off x="8921750" y="4152702"/>
            <a:ext cx="6731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Квалификация тренеров</a:t>
            </a:r>
            <a:endParaRPr b="0" i="0" sz="1600" u="none" cap="none" strike="noStrike"/>
          </a:p>
        </p:txBody>
      </p:sp>
      <p:sp>
        <p:nvSpPr>
          <p:cNvPr id="223" name="Google Shape;223;p5"/>
          <p:cNvSpPr/>
          <p:nvPr/>
        </p:nvSpPr>
        <p:spPr>
          <a:xfrm>
            <a:off x="8921750" y="4482902"/>
            <a:ext cx="67183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Наличие сертификатов, опыт работы с детьми, понимание детской психологии и методики обучения</a:t>
            </a:r>
            <a:endParaRPr b="0" i="0" sz="1600" u="none" cap="none" strike="noStrike"/>
          </a:p>
        </p:txBody>
      </p:sp>
      <p:sp>
        <p:nvSpPr>
          <p:cNvPr id="224" name="Google Shape;224;p5"/>
          <p:cNvSpPr/>
          <p:nvPr/>
        </p:nvSpPr>
        <p:spPr>
          <a:xfrm>
            <a:off x="8515350" y="5153422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0"/>
                </a:moveTo>
                <a:cubicBezTo>
                  <a:pt x="116354" y="0"/>
                  <a:pt x="118408" y="446"/>
                  <a:pt x="120283" y="1295"/>
                </a:cubicBezTo>
                <a:lnTo>
                  <a:pt x="204401" y="36969"/>
                </a:lnTo>
                <a:cubicBezTo>
                  <a:pt x="214223" y="41121"/>
                  <a:pt x="221546" y="50810"/>
                  <a:pt x="221501" y="62508"/>
                </a:cubicBezTo>
                <a:cubicBezTo>
                  <a:pt x="221278" y="106799"/>
                  <a:pt x="203061" y="187836"/>
                  <a:pt x="126132" y="224671"/>
                </a:cubicBezTo>
                <a:cubicBezTo>
                  <a:pt x="118676" y="228243"/>
                  <a:pt x="110014" y="228243"/>
                  <a:pt x="102557" y="224671"/>
                </a:cubicBezTo>
                <a:cubicBezTo>
                  <a:pt x="25584" y="187836"/>
                  <a:pt x="7412" y="106799"/>
                  <a:pt x="7188" y="62508"/>
                </a:cubicBezTo>
                <a:cubicBezTo>
                  <a:pt x="7144" y="50810"/>
                  <a:pt x="14466" y="41121"/>
                  <a:pt x="24289" y="36969"/>
                </a:cubicBezTo>
                <a:lnTo>
                  <a:pt x="108362" y="1295"/>
                </a:lnTo>
                <a:cubicBezTo>
                  <a:pt x="110237" y="446"/>
                  <a:pt x="112246" y="0"/>
                  <a:pt x="114300" y="0"/>
                </a:cubicBezTo>
                <a:close/>
                <a:moveTo>
                  <a:pt x="114300" y="29825"/>
                </a:moveTo>
                <a:lnTo>
                  <a:pt x="114300" y="198641"/>
                </a:lnTo>
                <a:cubicBezTo>
                  <a:pt x="175915" y="168816"/>
                  <a:pt x="192479" y="102736"/>
                  <a:pt x="192881" y="63178"/>
                </a:cubicBezTo>
                <a:lnTo>
                  <a:pt x="114300" y="29870"/>
                </a:lnTo>
                <a:lnTo>
                  <a:pt x="114300" y="29870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5"/>
          <p:cNvSpPr/>
          <p:nvPr/>
        </p:nvSpPr>
        <p:spPr>
          <a:xfrm>
            <a:off x="8921750" y="5102622"/>
            <a:ext cx="6731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Безопасность</a:t>
            </a:r>
            <a:endParaRPr b="0" i="0" sz="1600" u="none" cap="none" strike="noStrike"/>
          </a:p>
        </p:txBody>
      </p:sp>
      <p:sp>
        <p:nvSpPr>
          <p:cNvPr id="226" name="Google Shape;226;p5"/>
          <p:cNvSpPr/>
          <p:nvPr/>
        </p:nvSpPr>
        <p:spPr>
          <a:xfrm>
            <a:off x="8921750" y="5432822"/>
            <a:ext cx="67183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Нескользящие покрытия, наличие спасателей, разметка дорожек, чистота раздевалок и душевых</a:t>
            </a:r>
            <a:endParaRPr b="0" i="0" sz="1600" u="none" cap="none" strike="noStrike"/>
          </a:p>
        </p:txBody>
      </p:sp>
      <p:sp>
        <p:nvSpPr>
          <p:cNvPr id="227" name="Google Shape;227;p5"/>
          <p:cNvSpPr/>
          <p:nvPr/>
        </p:nvSpPr>
        <p:spPr>
          <a:xfrm>
            <a:off x="8529638" y="6103342"/>
            <a:ext cx="200025" cy="228600"/>
          </a:xfrm>
          <a:custGeom>
            <a:rect b="b" l="l" r="r" t="t"/>
            <a:pathLst>
              <a:path extrusionOk="0" h="228600" w="200025">
                <a:moveTo>
                  <a:pt x="446" y="197212"/>
                </a:moveTo>
                <a:cubicBezTo>
                  <a:pt x="2456" y="206946"/>
                  <a:pt x="11073" y="214313"/>
                  <a:pt x="21431" y="214313"/>
                </a:cubicBezTo>
                <a:lnTo>
                  <a:pt x="178594" y="214313"/>
                </a:lnTo>
                <a:cubicBezTo>
                  <a:pt x="190426" y="214313"/>
                  <a:pt x="200025" y="204713"/>
                  <a:pt x="200025" y="192881"/>
                </a:cubicBezTo>
                <a:lnTo>
                  <a:pt x="200025" y="150019"/>
                </a:lnTo>
                <a:cubicBezTo>
                  <a:pt x="200025" y="138187"/>
                  <a:pt x="190426" y="128588"/>
                  <a:pt x="178594" y="128588"/>
                </a:cubicBezTo>
                <a:lnTo>
                  <a:pt x="157163" y="128588"/>
                </a:lnTo>
                <a:lnTo>
                  <a:pt x="157163" y="160734"/>
                </a:lnTo>
                <a:cubicBezTo>
                  <a:pt x="157163" y="166673"/>
                  <a:pt x="152385" y="171450"/>
                  <a:pt x="146447" y="171450"/>
                </a:cubicBezTo>
                <a:cubicBezTo>
                  <a:pt x="140509" y="171450"/>
                  <a:pt x="135731" y="166673"/>
                  <a:pt x="135731" y="160734"/>
                </a:cubicBezTo>
                <a:lnTo>
                  <a:pt x="135731" y="128588"/>
                </a:lnTo>
                <a:lnTo>
                  <a:pt x="107156" y="128588"/>
                </a:lnTo>
                <a:lnTo>
                  <a:pt x="107156" y="160734"/>
                </a:lnTo>
                <a:cubicBezTo>
                  <a:pt x="107156" y="166673"/>
                  <a:pt x="102379" y="171450"/>
                  <a:pt x="96441" y="171450"/>
                </a:cubicBezTo>
                <a:cubicBezTo>
                  <a:pt x="90502" y="171450"/>
                  <a:pt x="85725" y="166673"/>
                  <a:pt x="85725" y="160734"/>
                </a:cubicBezTo>
                <a:lnTo>
                  <a:pt x="85725" y="128588"/>
                </a:lnTo>
                <a:lnTo>
                  <a:pt x="53578" y="128588"/>
                </a:lnTo>
                <a:cubicBezTo>
                  <a:pt x="47640" y="128588"/>
                  <a:pt x="42863" y="123810"/>
                  <a:pt x="42863" y="117872"/>
                </a:cubicBezTo>
                <a:cubicBezTo>
                  <a:pt x="42863" y="111934"/>
                  <a:pt x="47640" y="107156"/>
                  <a:pt x="53578" y="107156"/>
                </a:cubicBezTo>
                <a:lnTo>
                  <a:pt x="85725" y="107156"/>
                </a:lnTo>
                <a:lnTo>
                  <a:pt x="85725" y="78581"/>
                </a:lnTo>
                <a:lnTo>
                  <a:pt x="53578" y="78581"/>
                </a:lnTo>
                <a:cubicBezTo>
                  <a:pt x="47640" y="78581"/>
                  <a:pt x="42863" y="73804"/>
                  <a:pt x="42863" y="67866"/>
                </a:cubicBezTo>
                <a:cubicBezTo>
                  <a:pt x="42863" y="61927"/>
                  <a:pt x="47640" y="57150"/>
                  <a:pt x="53578" y="57150"/>
                </a:cubicBezTo>
                <a:lnTo>
                  <a:pt x="85725" y="57150"/>
                </a:lnTo>
                <a:lnTo>
                  <a:pt x="85725" y="35719"/>
                </a:lnTo>
                <a:cubicBezTo>
                  <a:pt x="85725" y="23887"/>
                  <a:pt x="76126" y="14288"/>
                  <a:pt x="64294" y="14288"/>
                </a:cubicBezTo>
                <a:lnTo>
                  <a:pt x="21431" y="14288"/>
                </a:lnTo>
                <a:cubicBezTo>
                  <a:pt x="9599" y="14288"/>
                  <a:pt x="0" y="23887"/>
                  <a:pt x="0" y="35719"/>
                </a:cubicBezTo>
                <a:lnTo>
                  <a:pt x="0" y="192881"/>
                </a:lnTo>
                <a:cubicBezTo>
                  <a:pt x="0" y="194355"/>
                  <a:pt x="134" y="195828"/>
                  <a:pt x="446" y="197212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5"/>
          <p:cNvSpPr/>
          <p:nvPr/>
        </p:nvSpPr>
        <p:spPr>
          <a:xfrm>
            <a:off x="8921750" y="6052542"/>
            <a:ext cx="6731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Глубина и размеры</a:t>
            </a:r>
            <a:endParaRPr b="0" i="0" sz="1600" u="none" cap="none" strike="noStrike"/>
          </a:p>
        </p:txBody>
      </p:sp>
      <p:sp>
        <p:nvSpPr>
          <p:cNvPr id="229" name="Google Shape;229;p5"/>
          <p:cNvSpPr/>
          <p:nvPr/>
        </p:nvSpPr>
        <p:spPr>
          <a:xfrm>
            <a:off x="8921750" y="6382742"/>
            <a:ext cx="6718300" cy="48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Для обучения подходит бассейн глубиной </a:t>
            </a: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1.2-1.8 м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с плавным переходом глубин. Длина дорожки от 25 м</a:t>
            </a:r>
            <a:endParaRPr b="0" i="0" sz="1600" u="none" cap="none" strike="noStrike"/>
          </a:p>
        </p:txBody>
      </p:sp>
      <p:sp>
        <p:nvSpPr>
          <p:cNvPr id="230" name="Google Shape;230;p5"/>
          <p:cNvSpPr/>
          <p:nvPr/>
        </p:nvSpPr>
        <p:spPr>
          <a:xfrm>
            <a:off x="8280400" y="7289800"/>
            <a:ext cx="7467600" cy="1854200"/>
          </a:xfrm>
          <a:custGeom>
            <a:rect b="b" l="l" r="r" t="t"/>
            <a:pathLst>
              <a:path extrusionOk="0" h="1854200" w="7467600">
                <a:moveTo>
                  <a:pt x="152397" y="0"/>
                </a:moveTo>
                <a:lnTo>
                  <a:pt x="7315203" y="0"/>
                </a:lnTo>
                <a:cubicBezTo>
                  <a:pt x="7399370" y="0"/>
                  <a:pt x="7467600" y="68230"/>
                  <a:pt x="7467600" y="152397"/>
                </a:cubicBezTo>
                <a:lnTo>
                  <a:pt x="7467600" y="1701803"/>
                </a:lnTo>
                <a:cubicBezTo>
                  <a:pt x="7467600" y="1785970"/>
                  <a:pt x="7399370" y="1854200"/>
                  <a:pt x="7315203" y="1854200"/>
                </a:cubicBezTo>
                <a:lnTo>
                  <a:pt x="152397" y="1854200"/>
                </a:lnTo>
                <a:cubicBezTo>
                  <a:pt x="68230" y="1854200"/>
                  <a:pt x="0" y="1785970"/>
                  <a:pt x="0" y="1701803"/>
                </a:cubicBezTo>
                <a:lnTo>
                  <a:pt x="0" y="152397"/>
                </a:lnTo>
                <a:cubicBezTo>
                  <a:pt x="0" y="68287"/>
                  <a:pt x="68287" y="0"/>
                  <a:pt x="152397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5"/>
          <p:cNvSpPr/>
          <p:nvPr/>
        </p:nvSpPr>
        <p:spPr>
          <a:xfrm>
            <a:off x="8515350" y="75565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0"/>
                </a:moveTo>
                <a:cubicBezTo>
                  <a:pt x="177384" y="0"/>
                  <a:pt x="228600" y="51216"/>
                  <a:pt x="228600" y="114300"/>
                </a:cubicBezTo>
                <a:cubicBezTo>
                  <a:pt x="228600" y="177384"/>
                  <a:pt x="177384" y="228600"/>
                  <a:pt x="114300" y="228600"/>
                </a:cubicBezTo>
                <a:cubicBezTo>
                  <a:pt x="51216" y="228600"/>
                  <a:pt x="0" y="177384"/>
                  <a:pt x="0" y="114300"/>
                </a:cubicBezTo>
                <a:cubicBezTo>
                  <a:pt x="0" y="51216"/>
                  <a:pt x="51216" y="0"/>
                  <a:pt x="114300" y="0"/>
                </a:cubicBezTo>
                <a:close/>
                <a:moveTo>
                  <a:pt x="103584" y="53578"/>
                </a:moveTo>
                <a:lnTo>
                  <a:pt x="103584" y="114300"/>
                </a:lnTo>
                <a:cubicBezTo>
                  <a:pt x="103584" y="117872"/>
                  <a:pt x="105370" y="121221"/>
                  <a:pt x="108362" y="123230"/>
                </a:cubicBezTo>
                <a:lnTo>
                  <a:pt x="151224" y="151805"/>
                </a:lnTo>
                <a:cubicBezTo>
                  <a:pt x="156136" y="155109"/>
                  <a:pt x="162788" y="153769"/>
                  <a:pt x="166092" y="148813"/>
                </a:cubicBezTo>
                <a:cubicBezTo>
                  <a:pt x="169396" y="143857"/>
                  <a:pt x="168057" y="137249"/>
                  <a:pt x="163101" y="133945"/>
                </a:cubicBezTo>
                <a:lnTo>
                  <a:pt x="125016" y="108585"/>
                </a:lnTo>
                <a:lnTo>
                  <a:pt x="125016" y="53578"/>
                </a:lnTo>
                <a:cubicBezTo>
                  <a:pt x="125016" y="47640"/>
                  <a:pt x="120238" y="42863"/>
                  <a:pt x="114300" y="42863"/>
                </a:cubicBezTo>
                <a:cubicBezTo>
                  <a:pt x="108362" y="42863"/>
                  <a:pt x="103584" y="47640"/>
                  <a:pt x="103584" y="5357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5"/>
          <p:cNvSpPr/>
          <p:nvPr/>
        </p:nvSpPr>
        <p:spPr>
          <a:xfrm>
            <a:off x="8775700" y="7493000"/>
            <a:ext cx="68834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Режим занятий</a:t>
            </a:r>
            <a:endParaRPr b="0" i="0" sz="1600" u="none" cap="none" strike="noStrike"/>
          </a:p>
        </p:txBody>
      </p:sp>
      <p:sp>
        <p:nvSpPr>
          <p:cNvPr id="233" name="Google Shape;233;p5"/>
          <p:cNvSpPr/>
          <p:nvPr/>
        </p:nvSpPr>
        <p:spPr>
          <a:xfrm>
            <a:off x="8483600" y="7950200"/>
            <a:ext cx="71628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Оптимальная частота — </a:t>
            </a: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2-3 раза в неделю</a:t>
            </a: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по </a:t>
            </a: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45-60 минут</a:t>
            </a: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 . Регулярность важнее длительности: лучше 30 минут трижды в неделю, чем 2 часа раз в месяц.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6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b="0" i="0" sz="1600" u="none" cap="none" strike="noStrike"/>
          </a:p>
        </p:txBody>
      </p:sp>
      <p:sp>
        <p:nvSpPr>
          <p:cNvPr id="241" name="Google Shape;241;p6"/>
          <p:cNvSpPr/>
          <p:nvPr/>
        </p:nvSpPr>
        <p:spPr>
          <a:xfrm>
            <a:off x="1270000" y="558800"/>
            <a:ext cx="58166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Базовая техника: кроль</a:t>
            </a:r>
            <a:endParaRPr b="0" i="0" sz="1600" u="none" cap="none" strike="noStrike"/>
          </a:p>
        </p:txBody>
      </p:sp>
      <p:sp>
        <p:nvSpPr>
          <p:cNvPr id="242" name="Google Shape;242;p6"/>
          <p:cNvSpPr/>
          <p:nvPr/>
        </p:nvSpPr>
        <p:spPr>
          <a:xfrm>
            <a:off x="1270000" y="12700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243" name="Google Shape;243;p6"/>
          <p:cNvSpPr/>
          <p:nvPr/>
        </p:nvSpPr>
        <p:spPr>
          <a:xfrm>
            <a:off x="533400" y="1473200"/>
            <a:ext cx="6070600" cy="2870200"/>
          </a:xfrm>
          <a:custGeom>
            <a:rect b="b" l="l" r="r" t="t"/>
            <a:pathLst>
              <a:path extrusionOk="0" h="2870200" w="6070600">
                <a:moveTo>
                  <a:pt x="50800" y="0"/>
                </a:moveTo>
                <a:lnTo>
                  <a:pt x="5918192" y="0"/>
                </a:lnTo>
                <a:cubicBezTo>
                  <a:pt x="6002365" y="0"/>
                  <a:pt x="6070600" y="68235"/>
                  <a:pt x="6070600" y="152408"/>
                </a:cubicBezTo>
                <a:lnTo>
                  <a:pt x="6070600" y="2717792"/>
                </a:lnTo>
                <a:cubicBezTo>
                  <a:pt x="6070600" y="2801965"/>
                  <a:pt x="6002365" y="2870200"/>
                  <a:pt x="5918192" y="2870200"/>
                </a:cubicBezTo>
                <a:lnTo>
                  <a:pt x="50800" y="2870200"/>
                </a:lnTo>
                <a:cubicBezTo>
                  <a:pt x="22763" y="2870200"/>
                  <a:pt x="0" y="2847437"/>
                  <a:pt x="0" y="28194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6"/>
          <p:cNvSpPr/>
          <p:nvPr/>
        </p:nvSpPr>
        <p:spPr>
          <a:xfrm>
            <a:off x="533400" y="1473200"/>
            <a:ext cx="50800" cy="2870200"/>
          </a:xfrm>
          <a:custGeom>
            <a:rect b="b" l="l" r="r" t="t"/>
            <a:pathLst>
              <a:path extrusionOk="0" h="2870200" w="50800">
                <a:moveTo>
                  <a:pt x="50800" y="0"/>
                </a:moveTo>
                <a:lnTo>
                  <a:pt x="50800" y="0"/>
                </a:lnTo>
                <a:lnTo>
                  <a:pt x="50800" y="2870200"/>
                </a:lnTo>
                <a:lnTo>
                  <a:pt x="50800" y="2870200"/>
                </a:lnTo>
                <a:cubicBezTo>
                  <a:pt x="22763" y="2870200"/>
                  <a:pt x="0" y="2847437"/>
                  <a:pt x="0" y="28194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6"/>
          <p:cNvSpPr/>
          <p:nvPr/>
        </p:nvSpPr>
        <p:spPr>
          <a:xfrm>
            <a:off x="808038" y="1739900"/>
            <a:ext cx="200025" cy="228600"/>
          </a:xfrm>
          <a:custGeom>
            <a:rect b="b" l="l" r="r" t="t"/>
            <a:pathLst>
              <a:path extrusionOk="0" h="228600" w="200025">
                <a:moveTo>
                  <a:pt x="100013" y="110728"/>
                </a:moveTo>
                <a:cubicBezTo>
                  <a:pt x="129583" y="110728"/>
                  <a:pt x="153591" y="86721"/>
                  <a:pt x="153591" y="57150"/>
                </a:cubicBezTo>
                <a:cubicBezTo>
                  <a:pt x="153591" y="27579"/>
                  <a:pt x="129583" y="3572"/>
                  <a:pt x="100013" y="3572"/>
                </a:cubicBezTo>
                <a:cubicBezTo>
                  <a:pt x="70442" y="3572"/>
                  <a:pt x="46434" y="27579"/>
                  <a:pt x="46434" y="57150"/>
                </a:cubicBezTo>
                <a:cubicBezTo>
                  <a:pt x="46434" y="86721"/>
                  <a:pt x="70442" y="110728"/>
                  <a:pt x="100012" y="110728"/>
                </a:cubicBezTo>
                <a:close/>
                <a:moveTo>
                  <a:pt x="86752" y="135731"/>
                </a:moveTo>
                <a:cubicBezTo>
                  <a:pt x="42773" y="135731"/>
                  <a:pt x="7144" y="171361"/>
                  <a:pt x="7144" y="215339"/>
                </a:cubicBezTo>
                <a:cubicBezTo>
                  <a:pt x="7144" y="222662"/>
                  <a:pt x="13082" y="228600"/>
                  <a:pt x="20404" y="228600"/>
                </a:cubicBezTo>
                <a:lnTo>
                  <a:pt x="179621" y="228600"/>
                </a:lnTo>
                <a:cubicBezTo>
                  <a:pt x="186943" y="228600"/>
                  <a:pt x="192881" y="222662"/>
                  <a:pt x="192881" y="215339"/>
                </a:cubicBezTo>
                <a:cubicBezTo>
                  <a:pt x="192881" y="171361"/>
                  <a:pt x="157252" y="135731"/>
                  <a:pt x="113273" y="135731"/>
                </a:cubicBezTo>
                <a:lnTo>
                  <a:pt x="86752" y="135731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6"/>
          <p:cNvSpPr/>
          <p:nvPr/>
        </p:nvSpPr>
        <p:spPr>
          <a:xfrm>
            <a:off x="1054100" y="1676400"/>
            <a:ext cx="5461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Положение тела</a:t>
            </a:r>
            <a:endParaRPr b="0" i="0" sz="1600" u="none" cap="none" strike="noStrike"/>
          </a:p>
        </p:txBody>
      </p:sp>
      <p:sp>
        <p:nvSpPr>
          <p:cNvPr id="247" name="Google Shape;247;p6"/>
          <p:cNvSpPr/>
          <p:nvPr/>
        </p:nvSpPr>
        <p:spPr>
          <a:xfrm>
            <a:off x="762000" y="2184400"/>
            <a:ext cx="5740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Тело должно находиться в </a:t>
            </a: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горизонтальном положении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, грудью вниз. Голова и бёдра на одном уровне, взгляд направлен вниз.</a:t>
            </a:r>
            <a:endParaRPr b="0" i="0" sz="1600" u="none" cap="none" strike="noStrike"/>
          </a:p>
        </p:txBody>
      </p:sp>
      <p:sp>
        <p:nvSpPr>
          <p:cNvPr id="248" name="Google Shape;248;p6"/>
          <p:cNvSpPr/>
          <p:nvPr/>
        </p:nvSpPr>
        <p:spPr>
          <a:xfrm>
            <a:off x="762000" y="3327400"/>
            <a:ext cx="5638800" cy="812800"/>
          </a:xfrm>
          <a:custGeom>
            <a:rect b="b" l="l" r="r" t="t"/>
            <a:pathLst>
              <a:path extrusionOk="0" h="812800" w="5638800">
                <a:moveTo>
                  <a:pt x="101600" y="0"/>
                </a:moveTo>
                <a:lnTo>
                  <a:pt x="5537200" y="0"/>
                </a:lnTo>
                <a:cubicBezTo>
                  <a:pt x="5593275" y="0"/>
                  <a:pt x="5638800" y="45525"/>
                  <a:pt x="5638800" y="101600"/>
                </a:cubicBezTo>
                <a:lnTo>
                  <a:pt x="5638800" y="711200"/>
                </a:lnTo>
                <a:cubicBezTo>
                  <a:pt x="5638800" y="767275"/>
                  <a:pt x="5593275" y="812800"/>
                  <a:pt x="55372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6"/>
          <p:cNvSpPr/>
          <p:nvPr/>
        </p:nvSpPr>
        <p:spPr>
          <a:xfrm>
            <a:off x="962025" y="35306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6"/>
          <p:cNvSpPr/>
          <p:nvPr/>
        </p:nvSpPr>
        <p:spPr>
          <a:xfrm>
            <a:off x="1244600" y="3479800"/>
            <a:ext cx="50927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Совет: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Представьте, что вы тянетесь вперёд, вытягиваясь «в струнку»</a:t>
            </a:r>
            <a:endParaRPr b="0" i="0" sz="1600" u="none" cap="none" strike="noStrike"/>
          </a:p>
        </p:txBody>
      </p:sp>
      <p:sp>
        <p:nvSpPr>
          <p:cNvPr id="251" name="Google Shape;251;p6"/>
          <p:cNvSpPr/>
          <p:nvPr/>
        </p:nvSpPr>
        <p:spPr>
          <a:xfrm>
            <a:off x="533400" y="4546600"/>
            <a:ext cx="6070600" cy="3302000"/>
          </a:xfrm>
          <a:custGeom>
            <a:rect b="b" l="l" r="r" t="t"/>
            <a:pathLst>
              <a:path extrusionOk="0" h="3302000" w="6070600">
                <a:moveTo>
                  <a:pt x="50800" y="0"/>
                </a:moveTo>
                <a:lnTo>
                  <a:pt x="5918213" y="0"/>
                </a:lnTo>
                <a:cubicBezTo>
                  <a:pt x="6002374" y="0"/>
                  <a:pt x="6070600" y="68226"/>
                  <a:pt x="6070600" y="152387"/>
                </a:cubicBezTo>
                <a:lnTo>
                  <a:pt x="6070600" y="3149613"/>
                </a:lnTo>
                <a:cubicBezTo>
                  <a:pt x="6070600" y="3233774"/>
                  <a:pt x="6002374" y="3302000"/>
                  <a:pt x="5918213" y="3302000"/>
                </a:cubicBezTo>
                <a:lnTo>
                  <a:pt x="50800" y="3302000"/>
                </a:lnTo>
                <a:cubicBezTo>
                  <a:pt x="22763" y="3302000"/>
                  <a:pt x="0" y="3279237"/>
                  <a:pt x="0" y="3251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6"/>
          <p:cNvSpPr/>
          <p:nvPr/>
        </p:nvSpPr>
        <p:spPr>
          <a:xfrm>
            <a:off x="533400" y="4546600"/>
            <a:ext cx="50800" cy="3302000"/>
          </a:xfrm>
          <a:custGeom>
            <a:rect b="b" l="l" r="r" t="t"/>
            <a:pathLst>
              <a:path extrusionOk="0" h="3302000" w="50800">
                <a:moveTo>
                  <a:pt x="50800" y="0"/>
                </a:moveTo>
                <a:lnTo>
                  <a:pt x="50800" y="0"/>
                </a:lnTo>
                <a:lnTo>
                  <a:pt x="50800" y="3302000"/>
                </a:lnTo>
                <a:lnTo>
                  <a:pt x="50800" y="3302000"/>
                </a:lnTo>
                <a:cubicBezTo>
                  <a:pt x="22763" y="3302000"/>
                  <a:pt x="0" y="3279237"/>
                  <a:pt x="0" y="3251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6"/>
          <p:cNvSpPr/>
          <p:nvPr/>
        </p:nvSpPr>
        <p:spPr>
          <a:xfrm>
            <a:off x="793750" y="48133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28588" y="14288"/>
                </a:moveTo>
                <a:cubicBezTo>
                  <a:pt x="128588" y="22190"/>
                  <a:pt x="134972" y="28575"/>
                  <a:pt x="142875" y="28575"/>
                </a:cubicBezTo>
                <a:lnTo>
                  <a:pt x="160734" y="28575"/>
                </a:lnTo>
                <a:cubicBezTo>
                  <a:pt x="166673" y="28575"/>
                  <a:pt x="171450" y="33352"/>
                  <a:pt x="171450" y="39291"/>
                </a:cubicBezTo>
                <a:cubicBezTo>
                  <a:pt x="171450" y="45229"/>
                  <a:pt x="166673" y="50006"/>
                  <a:pt x="160734" y="50006"/>
                </a:cubicBezTo>
                <a:lnTo>
                  <a:pt x="14288" y="50006"/>
                </a:lnTo>
                <a:cubicBezTo>
                  <a:pt x="6385" y="50006"/>
                  <a:pt x="0" y="56391"/>
                  <a:pt x="0" y="64294"/>
                </a:cubicBezTo>
                <a:cubicBezTo>
                  <a:pt x="0" y="72197"/>
                  <a:pt x="6385" y="78581"/>
                  <a:pt x="14288" y="78581"/>
                </a:cubicBezTo>
                <a:lnTo>
                  <a:pt x="160734" y="78581"/>
                </a:lnTo>
                <a:cubicBezTo>
                  <a:pt x="182434" y="78581"/>
                  <a:pt x="200025" y="60990"/>
                  <a:pt x="200025" y="39291"/>
                </a:cubicBezTo>
                <a:cubicBezTo>
                  <a:pt x="200025" y="17591"/>
                  <a:pt x="182434" y="0"/>
                  <a:pt x="160734" y="0"/>
                </a:cubicBezTo>
                <a:lnTo>
                  <a:pt x="142875" y="0"/>
                </a:lnTo>
                <a:cubicBezTo>
                  <a:pt x="134972" y="0"/>
                  <a:pt x="128588" y="6385"/>
                  <a:pt x="128588" y="14288"/>
                </a:cubicBezTo>
                <a:close/>
                <a:moveTo>
                  <a:pt x="157163" y="171450"/>
                </a:moveTo>
                <a:cubicBezTo>
                  <a:pt x="157163" y="179353"/>
                  <a:pt x="163547" y="185738"/>
                  <a:pt x="171450" y="185738"/>
                </a:cubicBezTo>
                <a:lnTo>
                  <a:pt x="185738" y="185738"/>
                </a:lnTo>
                <a:cubicBezTo>
                  <a:pt x="209401" y="185738"/>
                  <a:pt x="228600" y="166539"/>
                  <a:pt x="228600" y="142875"/>
                </a:cubicBezTo>
                <a:cubicBezTo>
                  <a:pt x="228600" y="119211"/>
                  <a:pt x="209401" y="100013"/>
                  <a:pt x="185738" y="100013"/>
                </a:cubicBezTo>
                <a:lnTo>
                  <a:pt x="14288" y="100013"/>
                </a:lnTo>
                <a:cubicBezTo>
                  <a:pt x="6385" y="100013"/>
                  <a:pt x="0" y="106397"/>
                  <a:pt x="0" y="114300"/>
                </a:cubicBezTo>
                <a:cubicBezTo>
                  <a:pt x="0" y="122203"/>
                  <a:pt x="6385" y="128588"/>
                  <a:pt x="14288" y="128588"/>
                </a:cubicBezTo>
                <a:lnTo>
                  <a:pt x="185738" y="128588"/>
                </a:lnTo>
                <a:cubicBezTo>
                  <a:pt x="193640" y="128588"/>
                  <a:pt x="200025" y="134972"/>
                  <a:pt x="200025" y="142875"/>
                </a:cubicBezTo>
                <a:cubicBezTo>
                  <a:pt x="200025" y="150778"/>
                  <a:pt x="193640" y="157163"/>
                  <a:pt x="185738" y="157163"/>
                </a:cubicBezTo>
                <a:lnTo>
                  <a:pt x="171450" y="157163"/>
                </a:lnTo>
                <a:cubicBezTo>
                  <a:pt x="163547" y="157163"/>
                  <a:pt x="157163" y="163547"/>
                  <a:pt x="157163" y="171450"/>
                </a:cubicBezTo>
                <a:close/>
                <a:moveTo>
                  <a:pt x="57150" y="228600"/>
                </a:moveTo>
                <a:lnTo>
                  <a:pt x="75009" y="228600"/>
                </a:lnTo>
                <a:cubicBezTo>
                  <a:pt x="96709" y="228600"/>
                  <a:pt x="114300" y="211009"/>
                  <a:pt x="114300" y="189309"/>
                </a:cubicBezTo>
                <a:cubicBezTo>
                  <a:pt x="114300" y="167610"/>
                  <a:pt x="96709" y="150019"/>
                  <a:pt x="75009" y="150019"/>
                </a:cubicBezTo>
                <a:lnTo>
                  <a:pt x="14288" y="150019"/>
                </a:lnTo>
                <a:cubicBezTo>
                  <a:pt x="6385" y="150019"/>
                  <a:pt x="0" y="156403"/>
                  <a:pt x="0" y="164306"/>
                </a:cubicBezTo>
                <a:cubicBezTo>
                  <a:pt x="0" y="172209"/>
                  <a:pt x="6385" y="178594"/>
                  <a:pt x="14288" y="178594"/>
                </a:cubicBezTo>
                <a:lnTo>
                  <a:pt x="75009" y="178594"/>
                </a:lnTo>
                <a:cubicBezTo>
                  <a:pt x="80948" y="178594"/>
                  <a:pt x="85725" y="183371"/>
                  <a:pt x="85725" y="189309"/>
                </a:cubicBezTo>
                <a:cubicBezTo>
                  <a:pt x="85725" y="195248"/>
                  <a:pt x="80948" y="200025"/>
                  <a:pt x="75009" y="200025"/>
                </a:cubicBezTo>
                <a:lnTo>
                  <a:pt x="57150" y="200025"/>
                </a:lnTo>
                <a:cubicBezTo>
                  <a:pt x="49247" y="200025"/>
                  <a:pt x="42863" y="206410"/>
                  <a:pt x="42863" y="214313"/>
                </a:cubicBezTo>
                <a:cubicBezTo>
                  <a:pt x="42863" y="222215"/>
                  <a:pt x="49247" y="228600"/>
                  <a:pt x="57150" y="2286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6"/>
          <p:cNvSpPr/>
          <p:nvPr/>
        </p:nvSpPr>
        <p:spPr>
          <a:xfrm>
            <a:off x="1054100" y="4749800"/>
            <a:ext cx="5461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Дыхание</a:t>
            </a:r>
            <a:endParaRPr b="0" i="0" sz="1600" u="none" cap="none" strike="noStrike"/>
          </a:p>
        </p:txBody>
      </p:sp>
      <p:sp>
        <p:nvSpPr>
          <p:cNvPr id="255" name="Google Shape;255;p6"/>
          <p:cNvSpPr/>
          <p:nvPr/>
        </p:nvSpPr>
        <p:spPr>
          <a:xfrm>
            <a:off x="762000" y="5257800"/>
            <a:ext cx="57404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Вдох: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Поворачивайте голову в сторону во время гребка, вдыхая быстро и полностью</a:t>
            </a:r>
            <a:endParaRPr b="0" i="0" sz="1600" u="none" cap="none" strike="noStrike"/>
          </a:p>
        </p:txBody>
      </p:sp>
      <p:sp>
        <p:nvSpPr>
          <p:cNvPr id="256" name="Google Shape;256;p6"/>
          <p:cNvSpPr/>
          <p:nvPr/>
        </p:nvSpPr>
        <p:spPr>
          <a:xfrm>
            <a:off x="762000" y="6019800"/>
            <a:ext cx="57404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Выдох: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Постоянный выдох под водой через нос и рот, не задерживая дыхание</a:t>
            </a:r>
            <a:endParaRPr b="0" i="0" sz="1600" u="none" cap="none" strike="noStrike"/>
          </a:p>
        </p:txBody>
      </p:sp>
      <p:sp>
        <p:nvSpPr>
          <p:cNvPr id="257" name="Google Shape;257;p6"/>
          <p:cNvSpPr/>
          <p:nvPr/>
        </p:nvSpPr>
        <p:spPr>
          <a:xfrm>
            <a:off x="762000" y="6832600"/>
            <a:ext cx="5638800" cy="812800"/>
          </a:xfrm>
          <a:custGeom>
            <a:rect b="b" l="l" r="r" t="t"/>
            <a:pathLst>
              <a:path extrusionOk="0" h="812800" w="5638800">
                <a:moveTo>
                  <a:pt x="101600" y="0"/>
                </a:moveTo>
                <a:lnTo>
                  <a:pt x="5537200" y="0"/>
                </a:lnTo>
                <a:cubicBezTo>
                  <a:pt x="5593275" y="0"/>
                  <a:pt x="5638800" y="45525"/>
                  <a:pt x="5638800" y="101600"/>
                </a:cubicBezTo>
                <a:lnTo>
                  <a:pt x="5638800" y="711200"/>
                </a:lnTo>
                <a:cubicBezTo>
                  <a:pt x="5638800" y="767275"/>
                  <a:pt x="5593275" y="812800"/>
                  <a:pt x="55372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8C42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6"/>
          <p:cNvSpPr/>
          <p:nvPr/>
        </p:nvSpPr>
        <p:spPr>
          <a:xfrm>
            <a:off x="939800" y="7035800"/>
            <a:ext cx="177800" cy="177800"/>
          </a:xfrm>
          <a:custGeom>
            <a:rect b="b" l="l" r="r" t="t"/>
            <a:pathLst>
              <a:path extrusionOk="0" h="177800" w="177800">
                <a:moveTo>
                  <a:pt x="88900" y="177800"/>
                </a:moveTo>
                <a:cubicBezTo>
                  <a:pt x="137965" y="177800"/>
                  <a:pt x="177800" y="137965"/>
                  <a:pt x="177800" y="88900"/>
                </a:cubicBezTo>
                <a:cubicBezTo>
                  <a:pt x="177800" y="39835"/>
                  <a:pt x="137965" y="0"/>
                  <a:pt x="88900" y="0"/>
                </a:cubicBezTo>
                <a:cubicBezTo>
                  <a:pt x="39835" y="0"/>
                  <a:pt x="0" y="39835"/>
                  <a:pt x="0" y="88900"/>
                </a:cubicBezTo>
                <a:cubicBezTo>
                  <a:pt x="0" y="137965"/>
                  <a:pt x="39835" y="177800"/>
                  <a:pt x="88900" y="177800"/>
                </a:cubicBezTo>
                <a:close/>
                <a:moveTo>
                  <a:pt x="88900" y="47228"/>
                </a:moveTo>
                <a:cubicBezTo>
                  <a:pt x="93519" y="47228"/>
                  <a:pt x="97234" y="50944"/>
                  <a:pt x="97234" y="55563"/>
                </a:cubicBezTo>
                <a:lnTo>
                  <a:pt x="97234" y="94456"/>
                </a:lnTo>
                <a:cubicBezTo>
                  <a:pt x="97234" y="99075"/>
                  <a:pt x="93519" y="102791"/>
                  <a:pt x="88900" y="102791"/>
                </a:cubicBezTo>
                <a:cubicBezTo>
                  <a:pt x="84281" y="102791"/>
                  <a:pt x="80566" y="99075"/>
                  <a:pt x="80566" y="94456"/>
                </a:cubicBezTo>
                <a:lnTo>
                  <a:pt x="80566" y="55563"/>
                </a:lnTo>
                <a:cubicBezTo>
                  <a:pt x="80566" y="50944"/>
                  <a:pt x="84281" y="47228"/>
                  <a:pt x="88900" y="47228"/>
                </a:cubicBezTo>
                <a:close/>
                <a:moveTo>
                  <a:pt x="79628" y="122238"/>
                </a:moveTo>
                <a:cubicBezTo>
                  <a:pt x="79417" y="118796"/>
                  <a:pt x="81133" y="115521"/>
                  <a:pt x="84084" y="113737"/>
                </a:cubicBezTo>
                <a:cubicBezTo>
                  <a:pt x="87034" y="111952"/>
                  <a:pt x="90731" y="111952"/>
                  <a:pt x="93681" y="113737"/>
                </a:cubicBezTo>
                <a:cubicBezTo>
                  <a:pt x="96632" y="115521"/>
                  <a:pt x="98348" y="118796"/>
                  <a:pt x="98137" y="122238"/>
                </a:cubicBezTo>
                <a:cubicBezTo>
                  <a:pt x="98348" y="125679"/>
                  <a:pt x="96632" y="128954"/>
                  <a:pt x="93681" y="130738"/>
                </a:cubicBezTo>
                <a:cubicBezTo>
                  <a:pt x="90731" y="132523"/>
                  <a:pt x="87034" y="132523"/>
                  <a:pt x="84084" y="130738"/>
                </a:cubicBezTo>
                <a:cubicBezTo>
                  <a:pt x="81133" y="128954"/>
                  <a:pt x="79417" y="125679"/>
                  <a:pt x="79628" y="122238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6"/>
          <p:cNvSpPr/>
          <p:nvPr/>
        </p:nvSpPr>
        <p:spPr>
          <a:xfrm>
            <a:off x="1244600" y="6985000"/>
            <a:ext cx="50927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Ошибка: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Поднимать голову вверх вместо поворота в сторону</a:t>
            </a:r>
            <a:endParaRPr b="0" i="0" sz="1600" u="none" cap="none" strike="noStrike"/>
          </a:p>
        </p:txBody>
      </p:sp>
      <p:sp>
        <p:nvSpPr>
          <p:cNvPr id="260" name="Google Shape;260;p6"/>
          <p:cNvSpPr/>
          <p:nvPr/>
        </p:nvSpPr>
        <p:spPr>
          <a:xfrm>
            <a:off x="533400" y="8051800"/>
            <a:ext cx="6070600" cy="2489200"/>
          </a:xfrm>
          <a:custGeom>
            <a:rect b="b" l="l" r="r" t="t"/>
            <a:pathLst>
              <a:path extrusionOk="0" h="2489200" w="6070600">
                <a:moveTo>
                  <a:pt x="50800" y="0"/>
                </a:moveTo>
                <a:lnTo>
                  <a:pt x="5918211" y="0"/>
                </a:lnTo>
                <a:cubicBezTo>
                  <a:pt x="6002373" y="0"/>
                  <a:pt x="6070600" y="68227"/>
                  <a:pt x="6070600" y="152389"/>
                </a:cubicBezTo>
                <a:lnTo>
                  <a:pt x="6070600" y="2336811"/>
                </a:lnTo>
                <a:cubicBezTo>
                  <a:pt x="6070600" y="2420973"/>
                  <a:pt x="6002373" y="2489200"/>
                  <a:pt x="5918211" y="2489200"/>
                </a:cubicBezTo>
                <a:lnTo>
                  <a:pt x="50800" y="2489200"/>
                </a:lnTo>
                <a:cubicBezTo>
                  <a:pt x="22744" y="2489200"/>
                  <a:pt x="0" y="2466456"/>
                  <a:pt x="0" y="24384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6"/>
          <p:cNvSpPr/>
          <p:nvPr/>
        </p:nvSpPr>
        <p:spPr>
          <a:xfrm>
            <a:off x="533400" y="8051800"/>
            <a:ext cx="50800" cy="2489200"/>
          </a:xfrm>
          <a:custGeom>
            <a:rect b="b" l="l" r="r" t="t"/>
            <a:pathLst>
              <a:path extrusionOk="0" h="2489200" w="50800">
                <a:moveTo>
                  <a:pt x="50800" y="0"/>
                </a:moveTo>
                <a:lnTo>
                  <a:pt x="50800" y="0"/>
                </a:lnTo>
                <a:lnTo>
                  <a:pt x="50800" y="2489200"/>
                </a:lnTo>
                <a:lnTo>
                  <a:pt x="50800" y="2489200"/>
                </a:lnTo>
                <a:cubicBezTo>
                  <a:pt x="22763" y="2489200"/>
                  <a:pt x="0" y="2466437"/>
                  <a:pt x="0" y="24384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6"/>
          <p:cNvSpPr/>
          <p:nvPr/>
        </p:nvSpPr>
        <p:spPr>
          <a:xfrm>
            <a:off x="793750" y="8318500"/>
            <a:ext cx="228600" cy="228600"/>
          </a:xfrm>
          <a:custGeom>
            <a:rect b="b" l="l" r="r" t="t"/>
            <a:pathLst>
              <a:path extrusionOk="0" h="228600" w="228600">
                <a:moveTo>
                  <a:pt x="228600" y="71438"/>
                </a:moveTo>
                <a:lnTo>
                  <a:pt x="228555" y="103852"/>
                </a:lnTo>
                <a:cubicBezTo>
                  <a:pt x="228555" y="123855"/>
                  <a:pt x="220697" y="142741"/>
                  <a:pt x="207169" y="156716"/>
                </a:cubicBezTo>
                <a:cubicBezTo>
                  <a:pt x="207035" y="122337"/>
                  <a:pt x="189265" y="90458"/>
                  <a:pt x="160109" y="72197"/>
                </a:cubicBezTo>
                <a:lnTo>
                  <a:pt x="159261" y="71661"/>
                </a:lnTo>
                <a:cubicBezTo>
                  <a:pt x="160377" y="70009"/>
                  <a:pt x="160511" y="67821"/>
                  <a:pt x="159440" y="65990"/>
                </a:cubicBezTo>
                <a:lnTo>
                  <a:pt x="131758" y="18038"/>
                </a:lnTo>
                <a:cubicBezTo>
                  <a:pt x="128811" y="12903"/>
                  <a:pt x="130552" y="6340"/>
                  <a:pt x="135687" y="3393"/>
                </a:cubicBezTo>
                <a:cubicBezTo>
                  <a:pt x="140821" y="446"/>
                  <a:pt x="147340" y="2232"/>
                  <a:pt x="150287" y="7367"/>
                </a:cubicBezTo>
                <a:lnTo>
                  <a:pt x="180648" y="59963"/>
                </a:lnTo>
                <a:lnTo>
                  <a:pt x="180648" y="59963"/>
                </a:lnTo>
                <a:lnTo>
                  <a:pt x="180648" y="59963"/>
                </a:lnTo>
                <a:lnTo>
                  <a:pt x="199980" y="93449"/>
                </a:lnTo>
                <a:lnTo>
                  <a:pt x="200025" y="71438"/>
                </a:lnTo>
                <a:cubicBezTo>
                  <a:pt x="200025" y="63535"/>
                  <a:pt x="206454" y="57150"/>
                  <a:pt x="214313" y="57150"/>
                </a:cubicBezTo>
                <a:cubicBezTo>
                  <a:pt x="222171" y="57150"/>
                  <a:pt x="228600" y="63579"/>
                  <a:pt x="228600" y="71438"/>
                </a:cubicBezTo>
                <a:close/>
                <a:moveTo>
                  <a:pt x="133231" y="55453"/>
                </a:moveTo>
                <a:cubicBezTo>
                  <a:pt x="126936" y="51524"/>
                  <a:pt x="119926" y="49783"/>
                  <a:pt x="113050" y="50051"/>
                </a:cubicBezTo>
                <a:lnTo>
                  <a:pt x="96753" y="21788"/>
                </a:lnTo>
                <a:cubicBezTo>
                  <a:pt x="93806" y="16654"/>
                  <a:pt x="95548" y="10091"/>
                  <a:pt x="100682" y="7144"/>
                </a:cubicBezTo>
                <a:cubicBezTo>
                  <a:pt x="105817" y="4197"/>
                  <a:pt x="112380" y="5938"/>
                  <a:pt x="115327" y="11073"/>
                </a:cubicBezTo>
                <a:lnTo>
                  <a:pt x="145286" y="62954"/>
                </a:lnTo>
                <a:lnTo>
                  <a:pt x="133231" y="55409"/>
                </a:lnTo>
                <a:close/>
                <a:moveTo>
                  <a:pt x="94610" y="39514"/>
                </a:moveTo>
                <a:lnTo>
                  <a:pt x="101932" y="52194"/>
                </a:lnTo>
                <a:cubicBezTo>
                  <a:pt x="95190" y="54650"/>
                  <a:pt x="89163" y="59159"/>
                  <a:pt x="84832" y="65455"/>
                </a:cubicBezTo>
                <a:lnTo>
                  <a:pt x="76036" y="50185"/>
                </a:lnTo>
                <a:cubicBezTo>
                  <a:pt x="73089" y="45050"/>
                  <a:pt x="74831" y="38487"/>
                  <a:pt x="79965" y="35540"/>
                </a:cubicBezTo>
                <a:cubicBezTo>
                  <a:pt x="85100" y="32593"/>
                  <a:pt x="91663" y="34335"/>
                  <a:pt x="94610" y="39469"/>
                </a:cubicBezTo>
                <a:close/>
                <a:moveTo>
                  <a:pt x="73893" y="67955"/>
                </a:moveTo>
                <a:lnTo>
                  <a:pt x="79474" y="77644"/>
                </a:lnTo>
                <a:cubicBezTo>
                  <a:pt x="78581" y="81483"/>
                  <a:pt x="78358" y="85457"/>
                  <a:pt x="78715" y="89297"/>
                </a:cubicBezTo>
                <a:lnTo>
                  <a:pt x="76795" y="89297"/>
                </a:lnTo>
                <a:lnTo>
                  <a:pt x="76795" y="89297"/>
                </a:lnTo>
                <a:lnTo>
                  <a:pt x="61436" y="89297"/>
                </a:lnTo>
                <a:lnTo>
                  <a:pt x="55319" y="78671"/>
                </a:lnTo>
                <a:cubicBezTo>
                  <a:pt x="52373" y="73536"/>
                  <a:pt x="54114" y="66973"/>
                  <a:pt x="59248" y="64026"/>
                </a:cubicBezTo>
                <a:cubicBezTo>
                  <a:pt x="64383" y="61079"/>
                  <a:pt x="70946" y="62820"/>
                  <a:pt x="73893" y="67955"/>
                </a:cubicBezTo>
                <a:close/>
                <a:moveTo>
                  <a:pt x="102200" y="78135"/>
                </a:moveTo>
                <a:cubicBezTo>
                  <a:pt x="106397" y="71438"/>
                  <a:pt x="115193" y="69428"/>
                  <a:pt x="121890" y="73581"/>
                </a:cubicBezTo>
                <a:lnTo>
                  <a:pt x="148769" y="90368"/>
                </a:lnTo>
                <a:cubicBezTo>
                  <a:pt x="171763" y="104790"/>
                  <a:pt x="185738" y="130016"/>
                  <a:pt x="185738" y="157163"/>
                </a:cubicBezTo>
                <a:lnTo>
                  <a:pt x="185738" y="160734"/>
                </a:lnTo>
                <a:cubicBezTo>
                  <a:pt x="185738" y="198194"/>
                  <a:pt x="155332" y="228600"/>
                  <a:pt x="117872" y="228600"/>
                </a:cubicBezTo>
                <a:lnTo>
                  <a:pt x="39291" y="228600"/>
                </a:lnTo>
                <a:cubicBezTo>
                  <a:pt x="33352" y="228600"/>
                  <a:pt x="28575" y="223823"/>
                  <a:pt x="28575" y="217884"/>
                </a:cubicBezTo>
                <a:cubicBezTo>
                  <a:pt x="28575" y="211946"/>
                  <a:pt x="33352" y="207169"/>
                  <a:pt x="39291" y="207169"/>
                </a:cubicBezTo>
                <a:lnTo>
                  <a:pt x="80367" y="207169"/>
                </a:lnTo>
                <a:cubicBezTo>
                  <a:pt x="83314" y="207169"/>
                  <a:pt x="85725" y="204758"/>
                  <a:pt x="85725" y="201811"/>
                </a:cubicBezTo>
                <a:cubicBezTo>
                  <a:pt x="85725" y="198864"/>
                  <a:pt x="83314" y="196453"/>
                  <a:pt x="80367" y="196453"/>
                </a:cubicBezTo>
                <a:lnTo>
                  <a:pt x="25003" y="196453"/>
                </a:lnTo>
                <a:cubicBezTo>
                  <a:pt x="19065" y="196453"/>
                  <a:pt x="14288" y="191676"/>
                  <a:pt x="14288" y="185738"/>
                </a:cubicBezTo>
                <a:cubicBezTo>
                  <a:pt x="14288" y="179799"/>
                  <a:pt x="19065" y="175022"/>
                  <a:pt x="25003" y="175022"/>
                </a:cubicBezTo>
                <a:lnTo>
                  <a:pt x="80367" y="175022"/>
                </a:lnTo>
                <a:cubicBezTo>
                  <a:pt x="83314" y="175022"/>
                  <a:pt x="85725" y="172611"/>
                  <a:pt x="85725" y="169664"/>
                </a:cubicBezTo>
                <a:cubicBezTo>
                  <a:pt x="85725" y="166717"/>
                  <a:pt x="83314" y="164306"/>
                  <a:pt x="80367" y="164306"/>
                </a:cubicBezTo>
                <a:lnTo>
                  <a:pt x="10716" y="164306"/>
                </a:lnTo>
                <a:cubicBezTo>
                  <a:pt x="4777" y="164306"/>
                  <a:pt x="0" y="159529"/>
                  <a:pt x="0" y="153591"/>
                </a:cubicBezTo>
                <a:cubicBezTo>
                  <a:pt x="0" y="147652"/>
                  <a:pt x="4777" y="142875"/>
                  <a:pt x="10716" y="142875"/>
                </a:cubicBezTo>
                <a:lnTo>
                  <a:pt x="80367" y="142875"/>
                </a:lnTo>
                <a:cubicBezTo>
                  <a:pt x="83314" y="142875"/>
                  <a:pt x="85725" y="140464"/>
                  <a:pt x="85725" y="137517"/>
                </a:cubicBezTo>
                <a:cubicBezTo>
                  <a:pt x="85725" y="134570"/>
                  <a:pt x="83314" y="132159"/>
                  <a:pt x="80367" y="132159"/>
                </a:cubicBezTo>
                <a:lnTo>
                  <a:pt x="25003" y="132159"/>
                </a:lnTo>
                <a:cubicBezTo>
                  <a:pt x="19065" y="132159"/>
                  <a:pt x="14288" y="127382"/>
                  <a:pt x="14288" y="121444"/>
                </a:cubicBezTo>
                <a:cubicBezTo>
                  <a:pt x="14288" y="115506"/>
                  <a:pt x="19065" y="110728"/>
                  <a:pt x="25003" y="110728"/>
                </a:cubicBezTo>
                <a:lnTo>
                  <a:pt x="85725" y="110728"/>
                </a:lnTo>
                <a:lnTo>
                  <a:pt x="85725" y="110728"/>
                </a:lnTo>
                <a:lnTo>
                  <a:pt x="85725" y="110728"/>
                </a:lnTo>
                <a:lnTo>
                  <a:pt x="127337" y="110728"/>
                </a:lnTo>
                <a:lnTo>
                  <a:pt x="106710" y="97825"/>
                </a:lnTo>
                <a:cubicBezTo>
                  <a:pt x="100013" y="93628"/>
                  <a:pt x="98003" y="84832"/>
                  <a:pt x="102156" y="78135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3" name="Google Shape;263;p6"/>
          <p:cNvSpPr/>
          <p:nvPr/>
        </p:nvSpPr>
        <p:spPr>
          <a:xfrm>
            <a:off x="1054100" y="8255000"/>
            <a:ext cx="5461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Движения рук</a:t>
            </a:r>
            <a:endParaRPr b="0" i="0" sz="1600" u="none" cap="none" strike="noStrike"/>
          </a:p>
        </p:txBody>
      </p:sp>
      <p:sp>
        <p:nvSpPr>
          <p:cNvPr id="264" name="Google Shape;264;p6"/>
          <p:cNvSpPr/>
          <p:nvPr/>
        </p:nvSpPr>
        <p:spPr>
          <a:xfrm>
            <a:off x="762000" y="8763000"/>
            <a:ext cx="2159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endParaRPr b="0" i="0" sz="1600" u="none" cap="none" strike="noStrike"/>
          </a:p>
        </p:txBody>
      </p:sp>
      <p:sp>
        <p:nvSpPr>
          <p:cNvPr id="265" name="Google Shape;265;p6"/>
          <p:cNvSpPr/>
          <p:nvPr/>
        </p:nvSpPr>
        <p:spPr>
          <a:xfrm>
            <a:off x="986433" y="8763000"/>
            <a:ext cx="5499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Захват воды: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Ладонь входит в воду перед плечом, пальцы направлены вниз</a:t>
            </a:r>
            <a:endParaRPr b="0" i="0" sz="1600" u="none" cap="none" strike="noStrike"/>
          </a:p>
        </p:txBody>
      </p:sp>
      <p:sp>
        <p:nvSpPr>
          <p:cNvPr id="266" name="Google Shape;266;p6"/>
          <p:cNvSpPr/>
          <p:nvPr/>
        </p:nvSpPr>
        <p:spPr>
          <a:xfrm>
            <a:off x="762000" y="9372600"/>
            <a:ext cx="241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endParaRPr b="0" i="0" sz="1600" u="none" cap="none" strike="noStrike"/>
          </a:p>
        </p:txBody>
      </p:sp>
      <p:sp>
        <p:nvSpPr>
          <p:cNvPr id="267" name="Google Shape;267;p6"/>
          <p:cNvSpPr/>
          <p:nvPr/>
        </p:nvSpPr>
        <p:spPr>
          <a:xfrm>
            <a:off x="1016595" y="9372600"/>
            <a:ext cx="5194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Гребок: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Движение ладони вдоль тела к бедру, локть согнут</a:t>
            </a:r>
            <a:endParaRPr b="0" i="0" sz="1600" u="none" cap="none" strike="noStrike"/>
          </a:p>
        </p:txBody>
      </p:sp>
      <p:sp>
        <p:nvSpPr>
          <p:cNvPr id="268" name="Google Shape;268;p6"/>
          <p:cNvSpPr/>
          <p:nvPr/>
        </p:nvSpPr>
        <p:spPr>
          <a:xfrm>
            <a:off x="762000" y="9728200"/>
            <a:ext cx="241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 b="0" i="0" sz="1600" u="none" cap="none" strike="noStrike"/>
          </a:p>
        </p:txBody>
      </p:sp>
      <p:sp>
        <p:nvSpPr>
          <p:cNvPr id="269" name="Google Shape;269;p6"/>
          <p:cNvSpPr/>
          <p:nvPr/>
        </p:nvSpPr>
        <p:spPr>
          <a:xfrm>
            <a:off x="1021159" y="9728200"/>
            <a:ext cx="5448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Завершение: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Выталкивание воды у бедра, рука выпрямляется</a:t>
            </a:r>
            <a:endParaRPr b="0" i="0" sz="1600" u="none" cap="none" strike="noStrike"/>
          </a:p>
        </p:txBody>
      </p:sp>
      <p:sp>
        <p:nvSpPr>
          <p:cNvPr id="270" name="Google Shape;270;p6"/>
          <p:cNvSpPr/>
          <p:nvPr/>
        </p:nvSpPr>
        <p:spPr>
          <a:xfrm>
            <a:off x="762000" y="10083800"/>
            <a:ext cx="241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endParaRPr b="0" i="0" sz="1600" u="none" cap="none" strike="noStrike"/>
          </a:p>
        </p:txBody>
      </p:sp>
      <p:sp>
        <p:nvSpPr>
          <p:cNvPr id="271" name="Google Shape;271;p6"/>
          <p:cNvSpPr/>
          <p:nvPr/>
        </p:nvSpPr>
        <p:spPr>
          <a:xfrm>
            <a:off x="1020763" y="10083800"/>
            <a:ext cx="54610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Возврат: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Рука возвращается над водой в исходное положение</a:t>
            </a:r>
            <a:endParaRPr b="0" i="0" sz="1600" u="none" cap="none" strike="noStrike"/>
          </a:p>
        </p:txBody>
      </p:sp>
      <p:sp>
        <p:nvSpPr>
          <p:cNvPr id="272" name="Google Shape;272;p6"/>
          <p:cNvSpPr/>
          <p:nvPr/>
        </p:nvSpPr>
        <p:spPr>
          <a:xfrm>
            <a:off x="6883400" y="1473200"/>
            <a:ext cx="8864600" cy="2730500"/>
          </a:xfrm>
          <a:custGeom>
            <a:rect b="b" l="l" r="r" t="t"/>
            <a:pathLst>
              <a:path extrusionOk="0" h="2730500" w="8864600">
                <a:moveTo>
                  <a:pt x="50800" y="0"/>
                </a:moveTo>
                <a:lnTo>
                  <a:pt x="8712211" y="0"/>
                </a:lnTo>
                <a:cubicBezTo>
                  <a:pt x="8796373" y="0"/>
                  <a:pt x="8864600" y="68227"/>
                  <a:pt x="8864600" y="152389"/>
                </a:cubicBezTo>
                <a:lnTo>
                  <a:pt x="8864600" y="2578111"/>
                </a:lnTo>
                <a:cubicBezTo>
                  <a:pt x="8864600" y="2662273"/>
                  <a:pt x="8796373" y="2730500"/>
                  <a:pt x="8712211" y="2730500"/>
                </a:cubicBezTo>
                <a:lnTo>
                  <a:pt x="50800" y="2730500"/>
                </a:lnTo>
                <a:cubicBezTo>
                  <a:pt x="22763" y="2730500"/>
                  <a:pt x="0" y="2707737"/>
                  <a:pt x="0" y="26797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6"/>
          <p:cNvSpPr/>
          <p:nvPr/>
        </p:nvSpPr>
        <p:spPr>
          <a:xfrm>
            <a:off x="6883400" y="1473200"/>
            <a:ext cx="50800" cy="2730500"/>
          </a:xfrm>
          <a:custGeom>
            <a:rect b="b" l="l" r="r" t="t"/>
            <a:pathLst>
              <a:path extrusionOk="0" h="2730500" w="50800">
                <a:moveTo>
                  <a:pt x="50800" y="0"/>
                </a:moveTo>
                <a:lnTo>
                  <a:pt x="50800" y="0"/>
                </a:lnTo>
                <a:lnTo>
                  <a:pt x="50800" y="2730500"/>
                </a:lnTo>
                <a:lnTo>
                  <a:pt x="50800" y="2730500"/>
                </a:lnTo>
                <a:cubicBezTo>
                  <a:pt x="22763" y="2730500"/>
                  <a:pt x="0" y="2707737"/>
                  <a:pt x="0" y="26797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6"/>
          <p:cNvSpPr/>
          <p:nvPr/>
        </p:nvSpPr>
        <p:spPr>
          <a:xfrm>
            <a:off x="7129463" y="1739900"/>
            <a:ext cx="257175" cy="228600"/>
          </a:xfrm>
          <a:custGeom>
            <a:rect b="b" l="l" r="r" t="t"/>
            <a:pathLst>
              <a:path extrusionOk="0" h="228600" w="257175">
                <a:moveTo>
                  <a:pt x="132159" y="85725"/>
                </a:moveTo>
                <a:cubicBezTo>
                  <a:pt x="122739" y="80323"/>
                  <a:pt x="113273" y="74920"/>
                  <a:pt x="100013" y="72643"/>
                </a:cubicBezTo>
                <a:lnTo>
                  <a:pt x="100013" y="10001"/>
                </a:lnTo>
                <a:cubicBezTo>
                  <a:pt x="115059" y="5804"/>
                  <a:pt x="139035" y="0"/>
                  <a:pt x="157163" y="0"/>
                </a:cubicBezTo>
                <a:cubicBezTo>
                  <a:pt x="200025" y="0"/>
                  <a:pt x="257175" y="21431"/>
                  <a:pt x="257175" y="57150"/>
                </a:cubicBezTo>
                <a:cubicBezTo>
                  <a:pt x="257175" y="92869"/>
                  <a:pt x="203775" y="100013"/>
                  <a:pt x="178594" y="100013"/>
                </a:cubicBezTo>
                <a:cubicBezTo>
                  <a:pt x="157163" y="100013"/>
                  <a:pt x="144661" y="92869"/>
                  <a:pt x="132159" y="85725"/>
                </a:cubicBezTo>
                <a:close/>
                <a:moveTo>
                  <a:pt x="57150" y="14288"/>
                </a:moveTo>
                <a:lnTo>
                  <a:pt x="78581" y="14288"/>
                </a:lnTo>
                <a:lnTo>
                  <a:pt x="78581" y="71438"/>
                </a:lnTo>
                <a:lnTo>
                  <a:pt x="57150" y="71438"/>
                </a:lnTo>
                <a:cubicBezTo>
                  <a:pt x="41389" y="71438"/>
                  <a:pt x="28575" y="58623"/>
                  <a:pt x="28575" y="42863"/>
                </a:cubicBezTo>
                <a:cubicBezTo>
                  <a:pt x="28575" y="27102"/>
                  <a:pt x="41389" y="14288"/>
                  <a:pt x="57150" y="14288"/>
                </a:cubicBezTo>
                <a:close/>
                <a:moveTo>
                  <a:pt x="103584" y="142875"/>
                </a:moveTo>
                <a:cubicBezTo>
                  <a:pt x="116086" y="135731"/>
                  <a:pt x="128588" y="128588"/>
                  <a:pt x="150019" y="128588"/>
                </a:cubicBezTo>
                <a:cubicBezTo>
                  <a:pt x="175200" y="128588"/>
                  <a:pt x="228600" y="135731"/>
                  <a:pt x="228600" y="171450"/>
                </a:cubicBezTo>
                <a:cubicBezTo>
                  <a:pt x="228600" y="207169"/>
                  <a:pt x="171450" y="228600"/>
                  <a:pt x="128588" y="228600"/>
                </a:cubicBezTo>
                <a:cubicBezTo>
                  <a:pt x="110505" y="228600"/>
                  <a:pt x="86484" y="222796"/>
                  <a:pt x="71438" y="218599"/>
                </a:cubicBezTo>
                <a:lnTo>
                  <a:pt x="71438" y="155957"/>
                </a:lnTo>
                <a:cubicBezTo>
                  <a:pt x="84698" y="153635"/>
                  <a:pt x="94164" y="148233"/>
                  <a:pt x="103584" y="142830"/>
                </a:cubicBezTo>
                <a:close/>
                <a:moveTo>
                  <a:pt x="28575" y="214313"/>
                </a:moveTo>
                <a:cubicBezTo>
                  <a:pt x="12814" y="214313"/>
                  <a:pt x="0" y="201498"/>
                  <a:pt x="0" y="185738"/>
                </a:cubicBezTo>
                <a:cubicBezTo>
                  <a:pt x="0" y="169977"/>
                  <a:pt x="12814" y="157163"/>
                  <a:pt x="28575" y="157163"/>
                </a:cubicBezTo>
                <a:lnTo>
                  <a:pt x="50006" y="157163"/>
                </a:lnTo>
                <a:lnTo>
                  <a:pt x="50006" y="214313"/>
                </a:lnTo>
                <a:lnTo>
                  <a:pt x="28575" y="214313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6"/>
          <p:cNvSpPr/>
          <p:nvPr/>
        </p:nvSpPr>
        <p:spPr>
          <a:xfrm>
            <a:off x="7404100" y="1676400"/>
            <a:ext cx="8255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Работа ног</a:t>
            </a:r>
            <a:endParaRPr b="0" i="0" sz="1600" u="none" cap="none" strike="noStrike"/>
          </a:p>
        </p:txBody>
      </p:sp>
      <p:sp>
        <p:nvSpPr>
          <p:cNvPr id="276" name="Google Shape;276;p6"/>
          <p:cNvSpPr/>
          <p:nvPr/>
        </p:nvSpPr>
        <p:spPr>
          <a:xfrm>
            <a:off x="7112000" y="2184400"/>
            <a:ext cx="85344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Ноги двигаются </a:t>
            </a: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попеременно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, создавая лёгкие и быстрые удары. Движение начинается от бедра, ноги почти прямые.</a:t>
            </a:r>
            <a:endParaRPr b="0" i="0" sz="1600" u="none" cap="none" strike="noStrike"/>
          </a:p>
        </p:txBody>
      </p:sp>
      <p:sp>
        <p:nvSpPr>
          <p:cNvPr id="277" name="Google Shape;277;p6"/>
          <p:cNvSpPr/>
          <p:nvPr/>
        </p:nvSpPr>
        <p:spPr>
          <a:xfrm>
            <a:off x="7112000" y="2997200"/>
            <a:ext cx="4140200" cy="1003300"/>
          </a:xfrm>
          <a:custGeom>
            <a:rect b="b" l="l" r="r" t="t"/>
            <a:pathLst>
              <a:path extrusionOk="0" h="1003300" w="4140200">
                <a:moveTo>
                  <a:pt x="101604" y="0"/>
                </a:moveTo>
                <a:lnTo>
                  <a:pt x="4038596" y="0"/>
                </a:lnTo>
                <a:cubicBezTo>
                  <a:pt x="4094710" y="0"/>
                  <a:pt x="4140200" y="45490"/>
                  <a:pt x="4140200" y="101604"/>
                </a:cubicBezTo>
                <a:lnTo>
                  <a:pt x="4140200" y="901696"/>
                </a:lnTo>
                <a:cubicBezTo>
                  <a:pt x="4140200" y="957810"/>
                  <a:pt x="4094710" y="1003300"/>
                  <a:pt x="4038596" y="1003300"/>
                </a:cubicBezTo>
                <a:lnTo>
                  <a:pt x="101604" y="1003300"/>
                </a:lnTo>
                <a:cubicBezTo>
                  <a:pt x="45490" y="1003300"/>
                  <a:pt x="0" y="957810"/>
                  <a:pt x="0" y="9016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6"/>
          <p:cNvSpPr/>
          <p:nvPr/>
        </p:nvSpPr>
        <p:spPr>
          <a:xfrm>
            <a:off x="7188200" y="3149600"/>
            <a:ext cx="398780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6-8</a:t>
            </a:r>
            <a:endParaRPr b="0" i="0" sz="1600" u="none" cap="none" strike="noStrike"/>
          </a:p>
        </p:txBody>
      </p:sp>
      <p:sp>
        <p:nvSpPr>
          <p:cNvPr id="279" name="Google Shape;279;p6"/>
          <p:cNvSpPr/>
          <p:nvPr/>
        </p:nvSpPr>
        <p:spPr>
          <a:xfrm>
            <a:off x="7219950" y="3594100"/>
            <a:ext cx="3924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ударов ногами на один цикл рук</a:t>
            </a:r>
            <a:endParaRPr b="0" i="0" sz="1600" u="none" cap="none" strike="noStrike"/>
          </a:p>
        </p:txBody>
      </p:sp>
      <p:sp>
        <p:nvSpPr>
          <p:cNvPr id="280" name="Google Shape;280;p6"/>
          <p:cNvSpPr/>
          <p:nvPr/>
        </p:nvSpPr>
        <p:spPr>
          <a:xfrm>
            <a:off x="11404600" y="2997200"/>
            <a:ext cx="4140200" cy="1003300"/>
          </a:xfrm>
          <a:custGeom>
            <a:rect b="b" l="l" r="r" t="t"/>
            <a:pathLst>
              <a:path extrusionOk="0" h="1003300" w="4140200">
                <a:moveTo>
                  <a:pt x="101604" y="0"/>
                </a:moveTo>
                <a:lnTo>
                  <a:pt x="4038596" y="0"/>
                </a:lnTo>
                <a:cubicBezTo>
                  <a:pt x="4094710" y="0"/>
                  <a:pt x="4140200" y="45490"/>
                  <a:pt x="4140200" y="101604"/>
                </a:cubicBezTo>
                <a:lnTo>
                  <a:pt x="4140200" y="901696"/>
                </a:lnTo>
                <a:cubicBezTo>
                  <a:pt x="4140200" y="957810"/>
                  <a:pt x="4094710" y="1003300"/>
                  <a:pt x="4038596" y="1003300"/>
                </a:cubicBezTo>
                <a:lnTo>
                  <a:pt x="101604" y="1003300"/>
                </a:lnTo>
                <a:cubicBezTo>
                  <a:pt x="45490" y="1003300"/>
                  <a:pt x="0" y="957810"/>
                  <a:pt x="0" y="9016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FF8C42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6"/>
          <p:cNvSpPr/>
          <p:nvPr/>
        </p:nvSpPr>
        <p:spPr>
          <a:xfrm>
            <a:off x="11480800" y="3149600"/>
            <a:ext cx="398780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none" strike="noStrike">
                <a:solidFill>
                  <a:srgbClr val="FF8C42"/>
                </a:solidFill>
                <a:latin typeface="Arial"/>
                <a:ea typeface="Arial"/>
                <a:cs typeface="Arial"/>
                <a:sym typeface="Arial"/>
              </a:rPr>
              <a:t>Ритмично</a:t>
            </a:r>
            <a:endParaRPr b="0" i="0" sz="1600" u="none" cap="none" strike="noStrike"/>
          </a:p>
        </p:txBody>
      </p:sp>
      <p:sp>
        <p:nvSpPr>
          <p:cNvPr id="282" name="Google Shape;282;p6"/>
          <p:cNvSpPr/>
          <p:nvPr/>
        </p:nvSpPr>
        <p:spPr>
          <a:xfrm>
            <a:off x="11512550" y="3594100"/>
            <a:ext cx="3924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без остановок и рывков</a:t>
            </a:r>
            <a:endParaRPr b="0" i="0" sz="1600" u="none" cap="none" strike="noStrike"/>
          </a:p>
        </p:txBody>
      </p:sp>
      <p:sp>
        <p:nvSpPr>
          <p:cNvPr id="283" name="Google Shape;283;p6"/>
          <p:cNvSpPr/>
          <p:nvPr/>
        </p:nvSpPr>
        <p:spPr>
          <a:xfrm>
            <a:off x="6858000" y="4406900"/>
            <a:ext cx="8890000" cy="4559300"/>
          </a:xfrm>
          <a:custGeom>
            <a:rect b="b" l="l" r="r" t="t"/>
            <a:pathLst>
              <a:path extrusionOk="0" h="4559300" w="8890000">
                <a:moveTo>
                  <a:pt x="152417" y="0"/>
                </a:moveTo>
                <a:lnTo>
                  <a:pt x="8737583" y="0"/>
                </a:lnTo>
                <a:cubicBezTo>
                  <a:pt x="8821760" y="0"/>
                  <a:pt x="8890000" y="68240"/>
                  <a:pt x="8890000" y="152417"/>
                </a:cubicBezTo>
                <a:lnTo>
                  <a:pt x="8890000" y="4406883"/>
                </a:lnTo>
                <a:cubicBezTo>
                  <a:pt x="8890000" y="4491060"/>
                  <a:pt x="8821760" y="4559300"/>
                  <a:pt x="8737583" y="4559300"/>
                </a:cubicBezTo>
                <a:lnTo>
                  <a:pt x="152417" y="4559300"/>
                </a:lnTo>
                <a:cubicBezTo>
                  <a:pt x="68240" y="4559300"/>
                  <a:pt x="0" y="4491060"/>
                  <a:pt x="0" y="4406883"/>
                </a:cubicBezTo>
                <a:lnTo>
                  <a:pt x="0" y="152417"/>
                </a:lnTo>
                <a:cubicBezTo>
                  <a:pt x="0" y="68296"/>
                  <a:pt x="68296" y="0"/>
                  <a:pt x="152417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6"/>
          <p:cNvSpPr/>
          <p:nvPr/>
        </p:nvSpPr>
        <p:spPr>
          <a:xfrm>
            <a:off x="7092950" y="4673600"/>
            <a:ext cx="228600" cy="228600"/>
          </a:xfrm>
          <a:custGeom>
            <a:rect b="b" l="l" r="r" t="t"/>
            <a:pathLst>
              <a:path extrusionOk="0" h="228600" w="228600">
                <a:moveTo>
                  <a:pt x="0" y="32147"/>
                </a:moveTo>
                <a:cubicBezTo>
                  <a:pt x="0" y="26253"/>
                  <a:pt x="4777" y="21431"/>
                  <a:pt x="10716" y="21431"/>
                </a:cubicBezTo>
                <a:lnTo>
                  <a:pt x="32147" y="21431"/>
                </a:lnTo>
                <a:cubicBezTo>
                  <a:pt x="38085" y="21431"/>
                  <a:pt x="42863" y="26209"/>
                  <a:pt x="42863" y="32147"/>
                </a:cubicBezTo>
                <a:lnTo>
                  <a:pt x="42863" y="78581"/>
                </a:lnTo>
                <a:lnTo>
                  <a:pt x="53578" y="78581"/>
                </a:lnTo>
                <a:cubicBezTo>
                  <a:pt x="59516" y="78581"/>
                  <a:pt x="64294" y="83359"/>
                  <a:pt x="64294" y="89297"/>
                </a:cubicBezTo>
                <a:cubicBezTo>
                  <a:pt x="64294" y="95235"/>
                  <a:pt x="59516" y="100013"/>
                  <a:pt x="53578" y="100013"/>
                </a:cubicBezTo>
                <a:lnTo>
                  <a:pt x="10716" y="100013"/>
                </a:lnTo>
                <a:cubicBezTo>
                  <a:pt x="4777" y="100013"/>
                  <a:pt x="0" y="95235"/>
                  <a:pt x="0" y="89297"/>
                </a:cubicBezTo>
                <a:cubicBezTo>
                  <a:pt x="0" y="83359"/>
                  <a:pt x="4777" y="78581"/>
                  <a:pt x="10716" y="78581"/>
                </a:cubicBezTo>
                <a:lnTo>
                  <a:pt x="21431" y="78581"/>
                </a:lnTo>
                <a:lnTo>
                  <a:pt x="21431" y="42863"/>
                </a:lnTo>
                <a:lnTo>
                  <a:pt x="10716" y="42863"/>
                </a:lnTo>
                <a:cubicBezTo>
                  <a:pt x="4777" y="42863"/>
                  <a:pt x="0" y="38085"/>
                  <a:pt x="0" y="32147"/>
                </a:cubicBezTo>
                <a:close/>
                <a:moveTo>
                  <a:pt x="13573" y="134481"/>
                </a:moveTo>
                <a:cubicBezTo>
                  <a:pt x="18663" y="130641"/>
                  <a:pt x="24869" y="128588"/>
                  <a:pt x="31254" y="128588"/>
                </a:cubicBezTo>
                <a:lnTo>
                  <a:pt x="33442" y="128588"/>
                </a:lnTo>
                <a:cubicBezTo>
                  <a:pt x="48488" y="128588"/>
                  <a:pt x="60722" y="140821"/>
                  <a:pt x="60722" y="155868"/>
                </a:cubicBezTo>
                <a:cubicBezTo>
                  <a:pt x="60722" y="164619"/>
                  <a:pt x="56525" y="172789"/>
                  <a:pt x="49470" y="177924"/>
                </a:cubicBezTo>
                <a:lnTo>
                  <a:pt x="38755" y="185738"/>
                </a:lnTo>
                <a:lnTo>
                  <a:pt x="53578" y="185738"/>
                </a:lnTo>
                <a:cubicBezTo>
                  <a:pt x="59516" y="185738"/>
                  <a:pt x="64294" y="190515"/>
                  <a:pt x="64294" y="196453"/>
                </a:cubicBezTo>
                <a:cubicBezTo>
                  <a:pt x="64294" y="202391"/>
                  <a:pt x="59516" y="207169"/>
                  <a:pt x="53578" y="207169"/>
                </a:cubicBezTo>
                <a:lnTo>
                  <a:pt x="13082" y="207169"/>
                </a:lnTo>
                <a:cubicBezTo>
                  <a:pt x="5849" y="207169"/>
                  <a:pt x="0" y="201320"/>
                  <a:pt x="0" y="194087"/>
                </a:cubicBezTo>
                <a:cubicBezTo>
                  <a:pt x="0" y="189890"/>
                  <a:pt x="2009" y="185961"/>
                  <a:pt x="5402" y="183505"/>
                </a:cubicBezTo>
                <a:lnTo>
                  <a:pt x="36880" y="160600"/>
                </a:lnTo>
                <a:cubicBezTo>
                  <a:pt x="38398" y="159484"/>
                  <a:pt x="39291" y="157743"/>
                  <a:pt x="39291" y="155868"/>
                </a:cubicBezTo>
                <a:cubicBezTo>
                  <a:pt x="39291" y="152653"/>
                  <a:pt x="36656" y="150019"/>
                  <a:pt x="33442" y="150019"/>
                </a:cubicBezTo>
                <a:lnTo>
                  <a:pt x="31254" y="150019"/>
                </a:lnTo>
                <a:cubicBezTo>
                  <a:pt x="29513" y="150019"/>
                  <a:pt x="27816" y="150599"/>
                  <a:pt x="26432" y="151626"/>
                </a:cubicBezTo>
                <a:lnTo>
                  <a:pt x="17145" y="158591"/>
                </a:lnTo>
                <a:cubicBezTo>
                  <a:pt x="12412" y="162163"/>
                  <a:pt x="5715" y="161181"/>
                  <a:pt x="2143" y="156448"/>
                </a:cubicBezTo>
                <a:cubicBezTo>
                  <a:pt x="-1429" y="151715"/>
                  <a:pt x="-446" y="145018"/>
                  <a:pt x="4286" y="141446"/>
                </a:cubicBezTo>
                <a:lnTo>
                  <a:pt x="13573" y="134481"/>
                </a:lnTo>
                <a:close/>
                <a:moveTo>
                  <a:pt x="100013" y="28575"/>
                </a:moveTo>
                <a:lnTo>
                  <a:pt x="214313" y="28575"/>
                </a:lnTo>
                <a:cubicBezTo>
                  <a:pt x="222215" y="28575"/>
                  <a:pt x="228600" y="34960"/>
                  <a:pt x="228600" y="42863"/>
                </a:cubicBezTo>
                <a:cubicBezTo>
                  <a:pt x="228600" y="50765"/>
                  <a:pt x="222215" y="57150"/>
                  <a:pt x="214313" y="57150"/>
                </a:cubicBezTo>
                <a:lnTo>
                  <a:pt x="100013" y="57150"/>
                </a:lnTo>
                <a:cubicBezTo>
                  <a:pt x="92110" y="57150"/>
                  <a:pt x="85725" y="50765"/>
                  <a:pt x="85725" y="42863"/>
                </a:cubicBezTo>
                <a:cubicBezTo>
                  <a:pt x="85725" y="34960"/>
                  <a:pt x="92110" y="28575"/>
                  <a:pt x="100013" y="28575"/>
                </a:cubicBezTo>
                <a:close/>
                <a:moveTo>
                  <a:pt x="100013" y="100013"/>
                </a:moveTo>
                <a:lnTo>
                  <a:pt x="214313" y="100013"/>
                </a:lnTo>
                <a:cubicBezTo>
                  <a:pt x="222215" y="100013"/>
                  <a:pt x="228600" y="106397"/>
                  <a:pt x="228600" y="114300"/>
                </a:cubicBezTo>
                <a:cubicBezTo>
                  <a:pt x="228600" y="122203"/>
                  <a:pt x="222215" y="128588"/>
                  <a:pt x="214313" y="128588"/>
                </a:cubicBezTo>
                <a:lnTo>
                  <a:pt x="100013" y="128588"/>
                </a:lnTo>
                <a:cubicBezTo>
                  <a:pt x="92110" y="128588"/>
                  <a:pt x="85725" y="122203"/>
                  <a:pt x="85725" y="114300"/>
                </a:cubicBezTo>
                <a:cubicBezTo>
                  <a:pt x="85725" y="106397"/>
                  <a:pt x="92110" y="100013"/>
                  <a:pt x="100013" y="100013"/>
                </a:cubicBezTo>
                <a:close/>
                <a:moveTo>
                  <a:pt x="100013" y="171450"/>
                </a:moveTo>
                <a:lnTo>
                  <a:pt x="214313" y="171450"/>
                </a:lnTo>
                <a:cubicBezTo>
                  <a:pt x="222215" y="171450"/>
                  <a:pt x="228600" y="177835"/>
                  <a:pt x="228600" y="185738"/>
                </a:cubicBezTo>
                <a:cubicBezTo>
                  <a:pt x="228600" y="193640"/>
                  <a:pt x="222215" y="200025"/>
                  <a:pt x="214313" y="200025"/>
                </a:cubicBezTo>
                <a:lnTo>
                  <a:pt x="100013" y="200025"/>
                </a:lnTo>
                <a:cubicBezTo>
                  <a:pt x="92110" y="200025"/>
                  <a:pt x="85725" y="193640"/>
                  <a:pt x="85725" y="185738"/>
                </a:cubicBezTo>
                <a:cubicBezTo>
                  <a:pt x="85725" y="177835"/>
                  <a:pt x="92110" y="171450"/>
                  <a:pt x="100013" y="17145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6"/>
          <p:cNvSpPr/>
          <p:nvPr/>
        </p:nvSpPr>
        <p:spPr>
          <a:xfrm>
            <a:off x="7353300" y="4610100"/>
            <a:ext cx="8305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Этапы обучения кролю</a:t>
            </a:r>
            <a:endParaRPr b="0" i="0" sz="1600" u="none" cap="none" strike="noStrike"/>
          </a:p>
        </p:txBody>
      </p:sp>
      <p:sp>
        <p:nvSpPr>
          <p:cNvPr id="286" name="Google Shape;286;p6"/>
          <p:cNvSpPr/>
          <p:nvPr/>
        </p:nvSpPr>
        <p:spPr>
          <a:xfrm>
            <a:off x="7061200" y="5118100"/>
            <a:ext cx="8483600" cy="762000"/>
          </a:xfrm>
          <a:custGeom>
            <a:rect b="b" l="l" r="r" t="t"/>
            <a:pathLst>
              <a:path extrusionOk="0" h="762000" w="8483600">
                <a:moveTo>
                  <a:pt x="101597" y="0"/>
                </a:moveTo>
                <a:lnTo>
                  <a:pt x="8382003" y="0"/>
                </a:lnTo>
                <a:cubicBezTo>
                  <a:pt x="8438113" y="0"/>
                  <a:pt x="8483600" y="45487"/>
                  <a:pt x="8483600" y="101597"/>
                </a:cubicBezTo>
                <a:lnTo>
                  <a:pt x="8483600" y="660403"/>
                </a:lnTo>
                <a:cubicBezTo>
                  <a:pt x="8483600" y="716513"/>
                  <a:pt x="8438113" y="762000"/>
                  <a:pt x="8382003" y="762000"/>
                </a:cubicBezTo>
                <a:lnTo>
                  <a:pt x="101597" y="762000"/>
                </a:lnTo>
                <a:cubicBezTo>
                  <a:pt x="45524" y="762000"/>
                  <a:pt x="0" y="716476"/>
                  <a:pt x="0" y="6604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6"/>
          <p:cNvSpPr/>
          <p:nvPr/>
        </p:nvSpPr>
        <p:spPr>
          <a:xfrm>
            <a:off x="7162800" y="5219700"/>
            <a:ext cx="406400" cy="406400"/>
          </a:xfrm>
          <a:custGeom>
            <a:rect b="b" l="l" r="r" t="t"/>
            <a:pathLst>
              <a:path extrusionOk="0" h="406400" w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6"/>
          <p:cNvSpPr/>
          <p:nvPr/>
        </p:nvSpPr>
        <p:spPr>
          <a:xfrm>
            <a:off x="7118350" y="5219700"/>
            <a:ext cx="495300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1600" u="none" cap="none" strike="noStrike"/>
          </a:p>
        </p:txBody>
      </p:sp>
      <p:sp>
        <p:nvSpPr>
          <p:cNvPr id="289" name="Google Shape;289;p6"/>
          <p:cNvSpPr/>
          <p:nvPr/>
        </p:nvSpPr>
        <p:spPr>
          <a:xfrm>
            <a:off x="7721600" y="5219700"/>
            <a:ext cx="6210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Работа ног с доской</a:t>
            </a:r>
            <a:endParaRPr b="0" i="0" sz="1600" u="none" cap="none" strike="noStrike"/>
          </a:p>
        </p:txBody>
      </p:sp>
      <p:sp>
        <p:nvSpPr>
          <p:cNvPr id="290" name="Google Shape;290;p6"/>
          <p:cNvSpPr/>
          <p:nvPr/>
        </p:nvSpPr>
        <p:spPr>
          <a:xfrm>
            <a:off x="7721600" y="5524500"/>
            <a:ext cx="6210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Удерживайте доски перед собой, концентрируясь только на работе ног</a:t>
            </a:r>
            <a:endParaRPr b="0" i="0" sz="1600" u="none" cap="none" strike="noStrike"/>
          </a:p>
        </p:txBody>
      </p:sp>
      <p:sp>
        <p:nvSpPr>
          <p:cNvPr id="291" name="Google Shape;291;p6"/>
          <p:cNvSpPr/>
          <p:nvPr/>
        </p:nvSpPr>
        <p:spPr>
          <a:xfrm>
            <a:off x="7061200" y="5981700"/>
            <a:ext cx="8483600" cy="762000"/>
          </a:xfrm>
          <a:custGeom>
            <a:rect b="b" l="l" r="r" t="t"/>
            <a:pathLst>
              <a:path extrusionOk="0" h="762000" w="8483600">
                <a:moveTo>
                  <a:pt x="101597" y="0"/>
                </a:moveTo>
                <a:lnTo>
                  <a:pt x="8382003" y="0"/>
                </a:lnTo>
                <a:cubicBezTo>
                  <a:pt x="8438113" y="0"/>
                  <a:pt x="8483600" y="45487"/>
                  <a:pt x="8483600" y="101597"/>
                </a:cubicBezTo>
                <a:lnTo>
                  <a:pt x="8483600" y="660403"/>
                </a:lnTo>
                <a:cubicBezTo>
                  <a:pt x="8483600" y="716513"/>
                  <a:pt x="8438113" y="762000"/>
                  <a:pt x="8382003" y="762000"/>
                </a:cubicBezTo>
                <a:lnTo>
                  <a:pt x="101597" y="762000"/>
                </a:lnTo>
                <a:cubicBezTo>
                  <a:pt x="45524" y="762000"/>
                  <a:pt x="0" y="716476"/>
                  <a:pt x="0" y="6604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6"/>
          <p:cNvSpPr/>
          <p:nvPr/>
        </p:nvSpPr>
        <p:spPr>
          <a:xfrm>
            <a:off x="7162800" y="6083300"/>
            <a:ext cx="406400" cy="406400"/>
          </a:xfrm>
          <a:custGeom>
            <a:rect b="b" l="l" r="r" t="t"/>
            <a:pathLst>
              <a:path extrusionOk="0" h="406400" w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6"/>
          <p:cNvSpPr/>
          <p:nvPr/>
        </p:nvSpPr>
        <p:spPr>
          <a:xfrm>
            <a:off x="7118350" y="6083300"/>
            <a:ext cx="495300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1600" u="none" cap="none" strike="noStrike"/>
          </a:p>
        </p:txBody>
      </p:sp>
      <p:sp>
        <p:nvSpPr>
          <p:cNvPr id="294" name="Google Shape;294;p6"/>
          <p:cNvSpPr/>
          <p:nvPr/>
        </p:nvSpPr>
        <p:spPr>
          <a:xfrm>
            <a:off x="7721600" y="6083300"/>
            <a:ext cx="4813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Работа рук с доской</a:t>
            </a:r>
            <a:endParaRPr b="0" i="0" sz="1600" u="none" cap="none" strike="noStrike"/>
          </a:p>
        </p:txBody>
      </p:sp>
      <p:sp>
        <p:nvSpPr>
          <p:cNvPr id="295" name="Google Shape;295;p6"/>
          <p:cNvSpPr/>
          <p:nvPr/>
        </p:nvSpPr>
        <p:spPr>
          <a:xfrm>
            <a:off x="7721600" y="6388100"/>
            <a:ext cx="48133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Доска между ногами, фокус на технике гребков руками</a:t>
            </a:r>
            <a:endParaRPr b="0" i="0" sz="1600" u="none" cap="none" strike="noStrike"/>
          </a:p>
        </p:txBody>
      </p:sp>
      <p:sp>
        <p:nvSpPr>
          <p:cNvPr id="296" name="Google Shape;296;p6"/>
          <p:cNvSpPr/>
          <p:nvPr/>
        </p:nvSpPr>
        <p:spPr>
          <a:xfrm>
            <a:off x="7061200" y="6845300"/>
            <a:ext cx="8483600" cy="762000"/>
          </a:xfrm>
          <a:custGeom>
            <a:rect b="b" l="l" r="r" t="t"/>
            <a:pathLst>
              <a:path extrusionOk="0" h="762000" w="8483600">
                <a:moveTo>
                  <a:pt x="101597" y="0"/>
                </a:moveTo>
                <a:lnTo>
                  <a:pt x="8382003" y="0"/>
                </a:lnTo>
                <a:cubicBezTo>
                  <a:pt x="8438113" y="0"/>
                  <a:pt x="8483600" y="45487"/>
                  <a:pt x="8483600" y="101597"/>
                </a:cubicBezTo>
                <a:lnTo>
                  <a:pt x="8483600" y="660403"/>
                </a:lnTo>
                <a:cubicBezTo>
                  <a:pt x="8483600" y="716513"/>
                  <a:pt x="8438113" y="762000"/>
                  <a:pt x="8382003" y="762000"/>
                </a:cubicBezTo>
                <a:lnTo>
                  <a:pt x="101597" y="762000"/>
                </a:lnTo>
                <a:cubicBezTo>
                  <a:pt x="45524" y="762000"/>
                  <a:pt x="0" y="716476"/>
                  <a:pt x="0" y="6604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6"/>
          <p:cNvSpPr/>
          <p:nvPr/>
        </p:nvSpPr>
        <p:spPr>
          <a:xfrm>
            <a:off x="7162800" y="6946900"/>
            <a:ext cx="406400" cy="406400"/>
          </a:xfrm>
          <a:custGeom>
            <a:rect b="b" l="l" r="r" t="t"/>
            <a:pathLst>
              <a:path extrusionOk="0" h="406400" w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6"/>
          <p:cNvSpPr/>
          <p:nvPr/>
        </p:nvSpPr>
        <p:spPr>
          <a:xfrm>
            <a:off x="7118350" y="6946900"/>
            <a:ext cx="495300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1600" u="none" cap="none" strike="noStrike"/>
          </a:p>
        </p:txBody>
      </p:sp>
      <p:sp>
        <p:nvSpPr>
          <p:cNvPr id="299" name="Google Shape;299;p6"/>
          <p:cNvSpPr/>
          <p:nvPr/>
        </p:nvSpPr>
        <p:spPr>
          <a:xfrm>
            <a:off x="7721600" y="6946900"/>
            <a:ext cx="51181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Синхронизация без дыхания</a:t>
            </a:r>
            <a:endParaRPr b="0" i="0" sz="1600" u="none" cap="none" strike="noStrike"/>
          </a:p>
        </p:txBody>
      </p:sp>
      <p:sp>
        <p:nvSpPr>
          <p:cNvPr id="300" name="Google Shape;300;p6"/>
          <p:cNvSpPr/>
          <p:nvPr/>
        </p:nvSpPr>
        <p:spPr>
          <a:xfrm>
            <a:off x="7721600" y="7251700"/>
            <a:ext cx="51181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Соединяем движения рук и ног, пока не требуется дышать</a:t>
            </a:r>
            <a:endParaRPr b="0" i="0" sz="1600" u="none" cap="none" strike="noStrike"/>
          </a:p>
        </p:txBody>
      </p:sp>
      <p:sp>
        <p:nvSpPr>
          <p:cNvPr id="301" name="Google Shape;301;p6"/>
          <p:cNvSpPr/>
          <p:nvPr/>
        </p:nvSpPr>
        <p:spPr>
          <a:xfrm>
            <a:off x="7061200" y="7708900"/>
            <a:ext cx="8483600" cy="762000"/>
          </a:xfrm>
          <a:custGeom>
            <a:rect b="b" l="l" r="r" t="t"/>
            <a:pathLst>
              <a:path extrusionOk="0" h="762000" w="8483600">
                <a:moveTo>
                  <a:pt x="101597" y="0"/>
                </a:moveTo>
                <a:lnTo>
                  <a:pt x="8382003" y="0"/>
                </a:lnTo>
                <a:cubicBezTo>
                  <a:pt x="8438113" y="0"/>
                  <a:pt x="8483600" y="45487"/>
                  <a:pt x="8483600" y="101597"/>
                </a:cubicBezTo>
                <a:lnTo>
                  <a:pt x="8483600" y="660403"/>
                </a:lnTo>
                <a:cubicBezTo>
                  <a:pt x="8483600" y="716513"/>
                  <a:pt x="8438113" y="762000"/>
                  <a:pt x="8382003" y="762000"/>
                </a:cubicBezTo>
                <a:lnTo>
                  <a:pt x="101597" y="762000"/>
                </a:lnTo>
                <a:cubicBezTo>
                  <a:pt x="45524" y="762000"/>
                  <a:pt x="0" y="716476"/>
                  <a:pt x="0" y="6604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6"/>
          <p:cNvSpPr/>
          <p:nvPr/>
        </p:nvSpPr>
        <p:spPr>
          <a:xfrm>
            <a:off x="7162800" y="7810500"/>
            <a:ext cx="406400" cy="406400"/>
          </a:xfrm>
          <a:custGeom>
            <a:rect b="b" l="l" r="r" t="t"/>
            <a:pathLst>
              <a:path extrusionOk="0" h="406400" w="406400">
                <a:moveTo>
                  <a:pt x="203200" y="0"/>
                </a:moveTo>
                <a:lnTo>
                  <a:pt x="203200" y="0"/>
                </a:lnTo>
                <a:cubicBezTo>
                  <a:pt x="315349" y="0"/>
                  <a:pt x="406400" y="91051"/>
                  <a:pt x="406400" y="203200"/>
                </a:cubicBezTo>
                <a:lnTo>
                  <a:pt x="406400" y="203200"/>
                </a:lnTo>
                <a:cubicBezTo>
                  <a:pt x="406400" y="315349"/>
                  <a:pt x="315349" y="406400"/>
                  <a:pt x="203200" y="406400"/>
                </a:cubicBezTo>
                <a:lnTo>
                  <a:pt x="203200" y="406400"/>
                </a:lnTo>
                <a:cubicBezTo>
                  <a:pt x="91051" y="406400"/>
                  <a:pt x="0" y="315349"/>
                  <a:pt x="0" y="203200"/>
                </a:cubicBezTo>
                <a:lnTo>
                  <a:pt x="0" y="203200"/>
                </a:lnTo>
                <a:cubicBezTo>
                  <a:pt x="0" y="91051"/>
                  <a:pt x="91051" y="0"/>
                  <a:pt x="2032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6"/>
          <p:cNvSpPr/>
          <p:nvPr/>
        </p:nvSpPr>
        <p:spPr>
          <a:xfrm>
            <a:off x="7118350" y="7810500"/>
            <a:ext cx="495300" cy="4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1600" u="none" cap="none" strike="noStrike"/>
          </a:p>
        </p:txBody>
      </p:sp>
      <p:sp>
        <p:nvSpPr>
          <p:cNvPr id="304" name="Google Shape;304;p6"/>
          <p:cNvSpPr/>
          <p:nvPr/>
        </p:nvSpPr>
        <p:spPr>
          <a:xfrm>
            <a:off x="7721600" y="7810500"/>
            <a:ext cx="40005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Полный кроль с дыханием</a:t>
            </a:r>
            <a:endParaRPr b="0" i="0" sz="1600" u="none" cap="none" strike="noStrike"/>
          </a:p>
        </p:txBody>
      </p:sp>
      <p:sp>
        <p:nvSpPr>
          <p:cNvPr id="305" name="Google Shape;305;p6"/>
          <p:cNvSpPr/>
          <p:nvPr/>
        </p:nvSpPr>
        <p:spPr>
          <a:xfrm>
            <a:off x="7721600" y="8115300"/>
            <a:ext cx="40005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Добавляем дыхание, координируя с гребками</a:t>
            </a:r>
            <a:endParaRPr b="0" i="0" sz="1600" u="none" cap="none" strike="noStrike"/>
          </a:p>
        </p:txBody>
      </p:sp>
      <p:sp>
        <p:nvSpPr>
          <p:cNvPr id="306" name="Google Shape;306;p6"/>
          <p:cNvSpPr/>
          <p:nvPr/>
        </p:nvSpPr>
        <p:spPr>
          <a:xfrm>
            <a:off x="6858000" y="9169400"/>
            <a:ext cx="8890000" cy="1371600"/>
          </a:xfrm>
          <a:custGeom>
            <a:rect b="b" l="l" r="r" t="t"/>
            <a:pathLst>
              <a:path extrusionOk="0" h="1371600" w="8890000">
                <a:moveTo>
                  <a:pt x="152398" y="0"/>
                </a:moveTo>
                <a:lnTo>
                  <a:pt x="8737602" y="0"/>
                </a:lnTo>
                <a:cubicBezTo>
                  <a:pt x="8821769" y="0"/>
                  <a:pt x="8890000" y="68231"/>
                  <a:pt x="8890000" y="152398"/>
                </a:cubicBezTo>
                <a:lnTo>
                  <a:pt x="8890000" y="1219202"/>
                </a:lnTo>
                <a:cubicBezTo>
                  <a:pt x="8890000" y="1303369"/>
                  <a:pt x="8821769" y="1371600"/>
                  <a:pt x="8737602" y="1371600"/>
                </a:cubicBezTo>
                <a:lnTo>
                  <a:pt x="152398" y="1371600"/>
                </a:lnTo>
                <a:cubicBezTo>
                  <a:pt x="68231" y="1371600"/>
                  <a:pt x="0" y="1303369"/>
                  <a:pt x="0" y="1219202"/>
                </a:cubicBezTo>
                <a:lnTo>
                  <a:pt x="0" y="152398"/>
                </a:lnTo>
                <a:cubicBezTo>
                  <a:pt x="0" y="68287"/>
                  <a:pt x="68287" y="0"/>
                  <a:pt x="152398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6"/>
          <p:cNvSpPr/>
          <p:nvPr/>
        </p:nvSpPr>
        <p:spPr>
          <a:xfrm>
            <a:off x="7099300" y="9423400"/>
            <a:ext cx="304800" cy="304800"/>
          </a:xfrm>
          <a:custGeom>
            <a:rect b="b" l="l" r="r" t="t"/>
            <a:pathLst>
              <a:path extrusionOk="0" h="304800" w="304800">
                <a:moveTo>
                  <a:pt x="38100" y="38100"/>
                </a:moveTo>
                <a:cubicBezTo>
                  <a:pt x="38100" y="27563"/>
                  <a:pt x="29587" y="19050"/>
                  <a:pt x="19050" y="19050"/>
                </a:cubicBezTo>
                <a:cubicBezTo>
                  <a:pt x="8513" y="19050"/>
                  <a:pt x="0" y="27563"/>
                  <a:pt x="0" y="38100"/>
                </a:cubicBezTo>
                <a:lnTo>
                  <a:pt x="0" y="238125"/>
                </a:lnTo>
                <a:cubicBezTo>
                  <a:pt x="0" y="264438"/>
                  <a:pt x="21312" y="285750"/>
                  <a:pt x="47625" y="285750"/>
                </a:cubicBezTo>
                <a:lnTo>
                  <a:pt x="285750" y="285750"/>
                </a:lnTo>
                <a:cubicBezTo>
                  <a:pt x="296287" y="285750"/>
                  <a:pt x="304800" y="277237"/>
                  <a:pt x="304800" y="266700"/>
                </a:cubicBezTo>
                <a:cubicBezTo>
                  <a:pt x="304800" y="256163"/>
                  <a:pt x="296287" y="247650"/>
                  <a:pt x="285750" y="247650"/>
                </a:cubicBezTo>
                <a:lnTo>
                  <a:pt x="47625" y="247650"/>
                </a:lnTo>
                <a:cubicBezTo>
                  <a:pt x="42386" y="247650"/>
                  <a:pt x="38100" y="243364"/>
                  <a:pt x="38100" y="238125"/>
                </a:cubicBezTo>
                <a:lnTo>
                  <a:pt x="38100" y="38100"/>
                </a:lnTo>
                <a:close/>
                <a:moveTo>
                  <a:pt x="280154" y="89654"/>
                </a:moveTo>
                <a:cubicBezTo>
                  <a:pt x="287595" y="82213"/>
                  <a:pt x="287595" y="70128"/>
                  <a:pt x="280154" y="62686"/>
                </a:cubicBezTo>
                <a:cubicBezTo>
                  <a:pt x="272713" y="55245"/>
                  <a:pt x="260628" y="55245"/>
                  <a:pt x="253186" y="62686"/>
                </a:cubicBezTo>
                <a:lnTo>
                  <a:pt x="190500" y="125432"/>
                </a:lnTo>
                <a:lnTo>
                  <a:pt x="156329" y="91321"/>
                </a:lnTo>
                <a:cubicBezTo>
                  <a:pt x="148888" y="83880"/>
                  <a:pt x="136803" y="83880"/>
                  <a:pt x="129361" y="91321"/>
                </a:cubicBezTo>
                <a:lnTo>
                  <a:pt x="72211" y="148471"/>
                </a:lnTo>
                <a:cubicBezTo>
                  <a:pt x="64770" y="155912"/>
                  <a:pt x="64770" y="167997"/>
                  <a:pt x="72211" y="175439"/>
                </a:cubicBezTo>
                <a:cubicBezTo>
                  <a:pt x="79653" y="182880"/>
                  <a:pt x="91738" y="182880"/>
                  <a:pt x="99179" y="175439"/>
                </a:cubicBezTo>
                <a:lnTo>
                  <a:pt x="142875" y="131743"/>
                </a:lnTo>
                <a:lnTo>
                  <a:pt x="177046" y="165914"/>
                </a:lnTo>
                <a:cubicBezTo>
                  <a:pt x="184487" y="173355"/>
                  <a:pt x="196572" y="173355"/>
                  <a:pt x="204014" y="165914"/>
                </a:cubicBezTo>
                <a:lnTo>
                  <a:pt x="280214" y="89714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6"/>
          <p:cNvSpPr/>
          <p:nvPr/>
        </p:nvSpPr>
        <p:spPr>
          <a:xfrm>
            <a:off x="7594600" y="9372600"/>
            <a:ext cx="8051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Прогрессия обучения</a:t>
            </a:r>
            <a:endParaRPr b="0" i="0" sz="1600" u="none" cap="none" strike="noStrike"/>
          </a:p>
        </p:txBody>
      </p:sp>
      <p:sp>
        <p:nvSpPr>
          <p:cNvPr id="309" name="Google Shape;309;p6"/>
          <p:cNvSpPr/>
          <p:nvPr/>
        </p:nvSpPr>
        <p:spPr>
          <a:xfrm>
            <a:off x="7594600" y="9779000"/>
            <a:ext cx="80391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Начинайте с коротких дистанций (10-15 м), постепенно увеличивая до 25-50 м. Сначала важна правильность техники, а не скорость.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7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7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04</a:t>
            </a:r>
            <a:endParaRPr b="0" i="0" sz="1600" u="none" cap="none" strike="noStrike"/>
          </a:p>
        </p:txBody>
      </p:sp>
      <p:sp>
        <p:nvSpPr>
          <p:cNvPr id="317" name="Google Shape;317;p7"/>
          <p:cNvSpPr/>
          <p:nvPr/>
        </p:nvSpPr>
        <p:spPr>
          <a:xfrm>
            <a:off x="1270000" y="558800"/>
            <a:ext cx="57404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Базовая техника: брасс</a:t>
            </a:r>
            <a:endParaRPr b="0" i="0" sz="1600" u="none" cap="none" strike="noStrike"/>
          </a:p>
        </p:txBody>
      </p:sp>
      <p:sp>
        <p:nvSpPr>
          <p:cNvPr id="318" name="Google Shape;318;p7"/>
          <p:cNvSpPr/>
          <p:nvPr/>
        </p:nvSpPr>
        <p:spPr>
          <a:xfrm>
            <a:off x="1270000" y="12192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319" name="Google Shape;319;p7"/>
          <p:cNvSpPr/>
          <p:nvPr/>
        </p:nvSpPr>
        <p:spPr>
          <a:xfrm>
            <a:off x="533400" y="1422400"/>
            <a:ext cx="7467600" cy="2336800"/>
          </a:xfrm>
          <a:custGeom>
            <a:rect b="b" l="l" r="r" t="t"/>
            <a:pathLst>
              <a:path extrusionOk="0" h="2336800" w="7467600">
                <a:moveTo>
                  <a:pt x="50800" y="0"/>
                </a:moveTo>
                <a:lnTo>
                  <a:pt x="7315194" y="0"/>
                </a:lnTo>
                <a:cubicBezTo>
                  <a:pt x="7399365" y="0"/>
                  <a:pt x="7467600" y="68235"/>
                  <a:pt x="7467600" y="152406"/>
                </a:cubicBezTo>
                <a:lnTo>
                  <a:pt x="7467600" y="2184394"/>
                </a:lnTo>
                <a:cubicBezTo>
                  <a:pt x="7467600" y="2268565"/>
                  <a:pt x="7399365" y="2336800"/>
                  <a:pt x="7315194" y="2336800"/>
                </a:cubicBezTo>
                <a:lnTo>
                  <a:pt x="50800" y="2336800"/>
                </a:lnTo>
                <a:cubicBezTo>
                  <a:pt x="22763" y="2336800"/>
                  <a:pt x="0" y="2314037"/>
                  <a:pt x="0" y="2286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p7"/>
          <p:cNvSpPr/>
          <p:nvPr/>
        </p:nvSpPr>
        <p:spPr>
          <a:xfrm>
            <a:off x="533400" y="1422400"/>
            <a:ext cx="50800" cy="2336800"/>
          </a:xfrm>
          <a:custGeom>
            <a:rect b="b" l="l" r="r" t="t"/>
            <a:pathLst>
              <a:path extrusionOk="0" h="2336800" w="50800">
                <a:moveTo>
                  <a:pt x="50800" y="0"/>
                </a:moveTo>
                <a:lnTo>
                  <a:pt x="50800" y="0"/>
                </a:lnTo>
                <a:lnTo>
                  <a:pt x="50800" y="2336800"/>
                </a:lnTo>
                <a:lnTo>
                  <a:pt x="50800" y="2336800"/>
                </a:lnTo>
                <a:cubicBezTo>
                  <a:pt x="22763" y="2336800"/>
                  <a:pt x="0" y="2314037"/>
                  <a:pt x="0" y="2286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7"/>
          <p:cNvSpPr/>
          <p:nvPr/>
        </p:nvSpPr>
        <p:spPr>
          <a:xfrm>
            <a:off x="808038" y="1689100"/>
            <a:ext cx="200025" cy="228600"/>
          </a:xfrm>
          <a:custGeom>
            <a:rect b="b" l="l" r="r" t="t"/>
            <a:pathLst>
              <a:path extrusionOk="0" h="228600" w="200025">
                <a:moveTo>
                  <a:pt x="100013" y="110728"/>
                </a:moveTo>
                <a:cubicBezTo>
                  <a:pt x="129583" y="110728"/>
                  <a:pt x="153591" y="86721"/>
                  <a:pt x="153591" y="57150"/>
                </a:cubicBezTo>
                <a:cubicBezTo>
                  <a:pt x="153591" y="27579"/>
                  <a:pt x="129583" y="3572"/>
                  <a:pt x="100013" y="3572"/>
                </a:cubicBezTo>
                <a:cubicBezTo>
                  <a:pt x="70442" y="3572"/>
                  <a:pt x="46434" y="27579"/>
                  <a:pt x="46434" y="57150"/>
                </a:cubicBezTo>
                <a:cubicBezTo>
                  <a:pt x="46434" y="86721"/>
                  <a:pt x="70442" y="110728"/>
                  <a:pt x="100012" y="110728"/>
                </a:cubicBezTo>
                <a:close/>
                <a:moveTo>
                  <a:pt x="86752" y="135731"/>
                </a:moveTo>
                <a:cubicBezTo>
                  <a:pt x="42773" y="135731"/>
                  <a:pt x="7144" y="171361"/>
                  <a:pt x="7144" y="215339"/>
                </a:cubicBezTo>
                <a:cubicBezTo>
                  <a:pt x="7144" y="222662"/>
                  <a:pt x="13082" y="228600"/>
                  <a:pt x="20404" y="228600"/>
                </a:cubicBezTo>
                <a:lnTo>
                  <a:pt x="179621" y="228600"/>
                </a:lnTo>
                <a:cubicBezTo>
                  <a:pt x="186943" y="228600"/>
                  <a:pt x="192881" y="222662"/>
                  <a:pt x="192881" y="215339"/>
                </a:cubicBezTo>
                <a:cubicBezTo>
                  <a:pt x="192881" y="171361"/>
                  <a:pt x="157252" y="135731"/>
                  <a:pt x="113273" y="135731"/>
                </a:cubicBezTo>
                <a:lnTo>
                  <a:pt x="86752" y="135731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7"/>
          <p:cNvSpPr/>
          <p:nvPr/>
        </p:nvSpPr>
        <p:spPr>
          <a:xfrm>
            <a:off x="1054100" y="1625600"/>
            <a:ext cx="6858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Положение тела</a:t>
            </a:r>
            <a:endParaRPr b="0" i="0" sz="1600" u="none" cap="none" strike="noStrike"/>
          </a:p>
        </p:txBody>
      </p:sp>
      <p:sp>
        <p:nvSpPr>
          <p:cNvPr id="323" name="Google Shape;323;p7"/>
          <p:cNvSpPr/>
          <p:nvPr/>
        </p:nvSpPr>
        <p:spPr>
          <a:xfrm>
            <a:off x="762000" y="2082800"/>
            <a:ext cx="71374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Тело </a:t>
            </a: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максимально вытянуто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, руки направлены вперёд. Голова прижата между рук, лицо параллельно дну бассейна.</a:t>
            </a:r>
            <a:endParaRPr b="0" i="0" sz="1600" u="none" cap="none" strike="noStrike"/>
          </a:p>
        </p:txBody>
      </p:sp>
      <p:sp>
        <p:nvSpPr>
          <p:cNvPr id="324" name="Google Shape;324;p7"/>
          <p:cNvSpPr/>
          <p:nvPr/>
        </p:nvSpPr>
        <p:spPr>
          <a:xfrm>
            <a:off x="762000" y="2844800"/>
            <a:ext cx="7035800" cy="711200"/>
          </a:xfrm>
          <a:custGeom>
            <a:rect b="b" l="l" r="r" t="t"/>
            <a:pathLst>
              <a:path extrusionOk="0" h="711200" w="7035800">
                <a:moveTo>
                  <a:pt x="101602" y="0"/>
                </a:moveTo>
                <a:lnTo>
                  <a:pt x="6934198" y="0"/>
                </a:lnTo>
                <a:cubicBezTo>
                  <a:pt x="6990311" y="0"/>
                  <a:pt x="7035800" y="45489"/>
                  <a:pt x="7035800" y="101602"/>
                </a:cubicBezTo>
                <a:lnTo>
                  <a:pt x="7035800" y="609598"/>
                </a:lnTo>
                <a:cubicBezTo>
                  <a:pt x="7035800" y="665711"/>
                  <a:pt x="6990311" y="711200"/>
                  <a:pt x="6934198" y="711200"/>
                </a:cubicBezTo>
                <a:lnTo>
                  <a:pt x="101602" y="711200"/>
                </a:lnTo>
                <a:cubicBezTo>
                  <a:pt x="45489" y="711200"/>
                  <a:pt x="0" y="665711"/>
                  <a:pt x="0" y="609598"/>
                </a:cubicBezTo>
                <a:lnTo>
                  <a:pt x="0" y="101602"/>
                </a:lnTo>
                <a:cubicBezTo>
                  <a:pt x="0" y="45526"/>
                  <a:pt x="45526" y="0"/>
                  <a:pt x="101602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p7"/>
          <p:cNvSpPr/>
          <p:nvPr/>
        </p:nvSpPr>
        <p:spPr>
          <a:xfrm>
            <a:off x="911225" y="29972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6" name="Google Shape;326;p7"/>
          <p:cNvSpPr/>
          <p:nvPr/>
        </p:nvSpPr>
        <p:spPr>
          <a:xfrm>
            <a:off x="1193800" y="2946400"/>
            <a:ext cx="65913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Ключевой момент: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Вытянутое положение минимизирует сопротивление воды</a:t>
            </a:r>
            <a:endParaRPr b="0" i="0" sz="1600" u="none" cap="none" strike="noStrike"/>
          </a:p>
        </p:txBody>
      </p:sp>
      <p:sp>
        <p:nvSpPr>
          <p:cNvPr id="327" name="Google Shape;327;p7"/>
          <p:cNvSpPr/>
          <p:nvPr/>
        </p:nvSpPr>
        <p:spPr>
          <a:xfrm>
            <a:off x="533400" y="3962400"/>
            <a:ext cx="7467600" cy="3225800"/>
          </a:xfrm>
          <a:custGeom>
            <a:rect b="b" l="l" r="r" t="t"/>
            <a:pathLst>
              <a:path extrusionOk="0" h="3225800" w="7467600">
                <a:moveTo>
                  <a:pt x="50800" y="0"/>
                </a:moveTo>
                <a:lnTo>
                  <a:pt x="7315213" y="0"/>
                </a:lnTo>
                <a:cubicBezTo>
                  <a:pt x="7399374" y="0"/>
                  <a:pt x="7467600" y="68226"/>
                  <a:pt x="7467600" y="152387"/>
                </a:cubicBezTo>
                <a:lnTo>
                  <a:pt x="7467600" y="3073413"/>
                </a:lnTo>
                <a:cubicBezTo>
                  <a:pt x="7467600" y="3157574"/>
                  <a:pt x="7399374" y="3225800"/>
                  <a:pt x="7315213" y="3225800"/>
                </a:cubicBezTo>
                <a:lnTo>
                  <a:pt x="50800" y="3225800"/>
                </a:lnTo>
                <a:cubicBezTo>
                  <a:pt x="22763" y="3225800"/>
                  <a:pt x="0" y="3203037"/>
                  <a:pt x="0" y="317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7"/>
          <p:cNvSpPr/>
          <p:nvPr/>
        </p:nvSpPr>
        <p:spPr>
          <a:xfrm>
            <a:off x="533400" y="3962400"/>
            <a:ext cx="50800" cy="3225800"/>
          </a:xfrm>
          <a:custGeom>
            <a:rect b="b" l="l" r="r" t="t"/>
            <a:pathLst>
              <a:path extrusionOk="0" h="3225800" w="50800">
                <a:moveTo>
                  <a:pt x="50800" y="0"/>
                </a:moveTo>
                <a:lnTo>
                  <a:pt x="50800" y="0"/>
                </a:lnTo>
                <a:lnTo>
                  <a:pt x="50800" y="3225800"/>
                </a:lnTo>
                <a:lnTo>
                  <a:pt x="50800" y="3225800"/>
                </a:lnTo>
                <a:cubicBezTo>
                  <a:pt x="22763" y="3225800"/>
                  <a:pt x="0" y="3203037"/>
                  <a:pt x="0" y="3175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7"/>
          <p:cNvSpPr/>
          <p:nvPr/>
        </p:nvSpPr>
        <p:spPr>
          <a:xfrm>
            <a:off x="793750" y="4229100"/>
            <a:ext cx="228600" cy="228600"/>
          </a:xfrm>
          <a:custGeom>
            <a:rect b="b" l="l" r="r" t="t"/>
            <a:pathLst>
              <a:path extrusionOk="0" h="228600" w="228600">
                <a:moveTo>
                  <a:pt x="228600" y="71438"/>
                </a:moveTo>
                <a:lnTo>
                  <a:pt x="228555" y="103852"/>
                </a:lnTo>
                <a:cubicBezTo>
                  <a:pt x="228555" y="123855"/>
                  <a:pt x="220697" y="142741"/>
                  <a:pt x="207169" y="156716"/>
                </a:cubicBezTo>
                <a:cubicBezTo>
                  <a:pt x="207035" y="122337"/>
                  <a:pt x="189265" y="90458"/>
                  <a:pt x="160109" y="72197"/>
                </a:cubicBezTo>
                <a:lnTo>
                  <a:pt x="159261" y="71661"/>
                </a:lnTo>
                <a:cubicBezTo>
                  <a:pt x="160377" y="70009"/>
                  <a:pt x="160511" y="67821"/>
                  <a:pt x="159440" y="65990"/>
                </a:cubicBezTo>
                <a:lnTo>
                  <a:pt x="131758" y="18038"/>
                </a:lnTo>
                <a:cubicBezTo>
                  <a:pt x="128811" y="12903"/>
                  <a:pt x="130552" y="6340"/>
                  <a:pt x="135687" y="3393"/>
                </a:cubicBezTo>
                <a:cubicBezTo>
                  <a:pt x="140821" y="446"/>
                  <a:pt x="147340" y="2232"/>
                  <a:pt x="150287" y="7367"/>
                </a:cubicBezTo>
                <a:lnTo>
                  <a:pt x="180648" y="59963"/>
                </a:lnTo>
                <a:lnTo>
                  <a:pt x="180648" y="59963"/>
                </a:lnTo>
                <a:lnTo>
                  <a:pt x="180648" y="59963"/>
                </a:lnTo>
                <a:lnTo>
                  <a:pt x="199980" y="93449"/>
                </a:lnTo>
                <a:lnTo>
                  <a:pt x="200025" y="71438"/>
                </a:lnTo>
                <a:cubicBezTo>
                  <a:pt x="200025" y="63535"/>
                  <a:pt x="206454" y="57150"/>
                  <a:pt x="214313" y="57150"/>
                </a:cubicBezTo>
                <a:cubicBezTo>
                  <a:pt x="222171" y="57150"/>
                  <a:pt x="228600" y="63579"/>
                  <a:pt x="228600" y="71438"/>
                </a:cubicBezTo>
                <a:close/>
                <a:moveTo>
                  <a:pt x="133231" y="55453"/>
                </a:moveTo>
                <a:cubicBezTo>
                  <a:pt x="126936" y="51524"/>
                  <a:pt x="119926" y="49783"/>
                  <a:pt x="113050" y="50051"/>
                </a:cubicBezTo>
                <a:lnTo>
                  <a:pt x="96753" y="21788"/>
                </a:lnTo>
                <a:cubicBezTo>
                  <a:pt x="93806" y="16654"/>
                  <a:pt x="95548" y="10091"/>
                  <a:pt x="100682" y="7144"/>
                </a:cubicBezTo>
                <a:cubicBezTo>
                  <a:pt x="105817" y="4197"/>
                  <a:pt x="112380" y="5938"/>
                  <a:pt x="115327" y="11073"/>
                </a:cubicBezTo>
                <a:lnTo>
                  <a:pt x="145286" y="62954"/>
                </a:lnTo>
                <a:lnTo>
                  <a:pt x="133231" y="55409"/>
                </a:lnTo>
                <a:close/>
                <a:moveTo>
                  <a:pt x="94610" y="39514"/>
                </a:moveTo>
                <a:lnTo>
                  <a:pt x="101932" y="52194"/>
                </a:lnTo>
                <a:cubicBezTo>
                  <a:pt x="95190" y="54650"/>
                  <a:pt x="89163" y="59159"/>
                  <a:pt x="84832" y="65455"/>
                </a:cubicBezTo>
                <a:lnTo>
                  <a:pt x="76036" y="50185"/>
                </a:lnTo>
                <a:cubicBezTo>
                  <a:pt x="73089" y="45050"/>
                  <a:pt x="74831" y="38487"/>
                  <a:pt x="79965" y="35540"/>
                </a:cubicBezTo>
                <a:cubicBezTo>
                  <a:pt x="85100" y="32593"/>
                  <a:pt x="91663" y="34335"/>
                  <a:pt x="94610" y="39469"/>
                </a:cubicBezTo>
                <a:close/>
                <a:moveTo>
                  <a:pt x="73893" y="67955"/>
                </a:moveTo>
                <a:lnTo>
                  <a:pt x="79474" y="77644"/>
                </a:lnTo>
                <a:cubicBezTo>
                  <a:pt x="78581" y="81483"/>
                  <a:pt x="78358" y="85457"/>
                  <a:pt x="78715" y="89297"/>
                </a:cubicBezTo>
                <a:lnTo>
                  <a:pt x="76795" y="89297"/>
                </a:lnTo>
                <a:lnTo>
                  <a:pt x="76795" y="89297"/>
                </a:lnTo>
                <a:lnTo>
                  <a:pt x="61436" y="89297"/>
                </a:lnTo>
                <a:lnTo>
                  <a:pt x="55319" y="78671"/>
                </a:lnTo>
                <a:cubicBezTo>
                  <a:pt x="52373" y="73536"/>
                  <a:pt x="54114" y="66973"/>
                  <a:pt x="59248" y="64026"/>
                </a:cubicBezTo>
                <a:cubicBezTo>
                  <a:pt x="64383" y="61079"/>
                  <a:pt x="70946" y="62820"/>
                  <a:pt x="73893" y="67955"/>
                </a:cubicBezTo>
                <a:close/>
                <a:moveTo>
                  <a:pt x="102200" y="78135"/>
                </a:moveTo>
                <a:cubicBezTo>
                  <a:pt x="106397" y="71438"/>
                  <a:pt x="115193" y="69428"/>
                  <a:pt x="121890" y="73581"/>
                </a:cubicBezTo>
                <a:lnTo>
                  <a:pt x="148769" y="90368"/>
                </a:lnTo>
                <a:cubicBezTo>
                  <a:pt x="171763" y="104790"/>
                  <a:pt x="185738" y="130016"/>
                  <a:pt x="185738" y="157163"/>
                </a:cubicBezTo>
                <a:lnTo>
                  <a:pt x="185738" y="160734"/>
                </a:lnTo>
                <a:cubicBezTo>
                  <a:pt x="185738" y="198194"/>
                  <a:pt x="155332" y="228600"/>
                  <a:pt x="117872" y="228600"/>
                </a:cubicBezTo>
                <a:lnTo>
                  <a:pt x="39291" y="228600"/>
                </a:lnTo>
                <a:cubicBezTo>
                  <a:pt x="33352" y="228600"/>
                  <a:pt x="28575" y="223823"/>
                  <a:pt x="28575" y="217884"/>
                </a:cubicBezTo>
                <a:cubicBezTo>
                  <a:pt x="28575" y="211946"/>
                  <a:pt x="33352" y="207169"/>
                  <a:pt x="39291" y="207169"/>
                </a:cubicBezTo>
                <a:lnTo>
                  <a:pt x="80367" y="207169"/>
                </a:lnTo>
                <a:cubicBezTo>
                  <a:pt x="83314" y="207169"/>
                  <a:pt x="85725" y="204758"/>
                  <a:pt x="85725" y="201811"/>
                </a:cubicBezTo>
                <a:cubicBezTo>
                  <a:pt x="85725" y="198864"/>
                  <a:pt x="83314" y="196453"/>
                  <a:pt x="80367" y="196453"/>
                </a:cubicBezTo>
                <a:lnTo>
                  <a:pt x="25003" y="196453"/>
                </a:lnTo>
                <a:cubicBezTo>
                  <a:pt x="19065" y="196453"/>
                  <a:pt x="14288" y="191676"/>
                  <a:pt x="14288" y="185738"/>
                </a:cubicBezTo>
                <a:cubicBezTo>
                  <a:pt x="14288" y="179799"/>
                  <a:pt x="19065" y="175022"/>
                  <a:pt x="25003" y="175022"/>
                </a:cubicBezTo>
                <a:lnTo>
                  <a:pt x="80367" y="175022"/>
                </a:lnTo>
                <a:cubicBezTo>
                  <a:pt x="83314" y="175022"/>
                  <a:pt x="85725" y="172611"/>
                  <a:pt x="85725" y="169664"/>
                </a:cubicBezTo>
                <a:cubicBezTo>
                  <a:pt x="85725" y="166717"/>
                  <a:pt x="83314" y="164306"/>
                  <a:pt x="80367" y="164306"/>
                </a:cubicBezTo>
                <a:lnTo>
                  <a:pt x="10716" y="164306"/>
                </a:lnTo>
                <a:cubicBezTo>
                  <a:pt x="4777" y="164306"/>
                  <a:pt x="0" y="159529"/>
                  <a:pt x="0" y="153591"/>
                </a:cubicBezTo>
                <a:cubicBezTo>
                  <a:pt x="0" y="147652"/>
                  <a:pt x="4777" y="142875"/>
                  <a:pt x="10716" y="142875"/>
                </a:cubicBezTo>
                <a:lnTo>
                  <a:pt x="80367" y="142875"/>
                </a:lnTo>
                <a:cubicBezTo>
                  <a:pt x="83314" y="142875"/>
                  <a:pt x="85725" y="140464"/>
                  <a:pt x="85725" y="137517"/>
                </a:cubicBezTo>
                <a:cubicBezTo>
                  <a:pt x="85725" y="134570"/>
                  <a:pt x="83314" y="132159"/>
                  <a:pt x="80367" y="132159"/>
                </a:cubicBezTo>
                <a:lnTo>
                  <a:pt x="25003" y="132159"/>
                </a:lnTo>
                <a:cubicBezTo>
                  <a:pt x="19065" y="132159"/>
                  <a:pt x="14288" y="127382"/>
                  <a:pt x="14288" y="121444"/>
                </a:cubicBezTo>
                <a:cubicBezTo>
                  <a:pt x="14288" y="115506"/>
                  <a:pt x="19065" y="110728"/>
                  <a:pt x="25003" y="110728"/>
                </a:cubicBezTo>
                <a:lnTo>
                  <a:pt x="85725" y="110728"/>
                </a:lnTo>
                <a:lnTo>
                  <a:pt x="85725" y="110728"/>
                </a:lnTo>
                <a:lnTo>
                  <a:pt x="85725" y="110728"/>
                </a:lnTo>
                <a:lnTo>
                  <a:pt x="127337" y="110728"/>
                </a:lnTo>
                <a:lnTo>
                  <a:pt x="106710" y="97825"/>
                </a:lnTo>
                <a:cubicBezTo>
                  <a:pt x="100013" y="93628"/>
                  <a:pt x="98003" y="84832"/>
                  <a:pt x="102156" y="78135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7"/>
          <p:cNvSpPr/>
          <p:nvPr/>
        </p:nvSpPr>
        <p:spPr>
          <a:xfrm>
            <a:off x="1054100" y="4165600"/>
            <a:ext cx="6858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Движения рук</a:t>
            </a:r>
            <a:endParaRPr b="0" i="0" sz="1600" u="none" cap="none" strike="noStrike"/>
          </a:p>
        </p:txBody>
      </p:sp>
      <p:sp>
        <p:nvSpPr>
          <p:cNvPr id="331" name="Google Shape;331;p7"/>
          <p:cNvSpPr/>
          <p:nvPr/>
        </p:nvSpPr>
        <p:spPr>
          <a:xfrm>
            <a:off x="762000" y="4622800"/>
            <a:ext cx="2413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1.</a:t>
            </a:r>
            <a:endParaRPr b="0" i="0" sz="1600" u="none" cap="none" strike="noStrike"/>
          </a:p>
        </p:txBody>
      </p:sp>
      <p:sp>
        <p:nvSpPr>
          <p:cNvPr id="332" name="Google Shape;332;p7"/>
          <p:cNvSpPr/>
          <p:nvPr/>
        </p:nvSpPr>
        <p:spPr>
          <a:xfrm>
            <a:off x="1004094" y="4622800"/>
            <a:ext cx="68961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Начало гребка: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Ладони направлены наружу, гребок начинается на уровне плеч</a:t>
            </a:r>
            <a:endParaRPr b="0" i="0" sz="1600" u="none" cap="none" strike="noStrike"/>
          </a:p>
        </p:txBody>
      </p:sp>
      <p:sp>
        <p:nvSpPr>
          <p:cNvPr id="333" name="Google Shape;333;p7"/>
          <p:cNvSpPr/>
          <p:nvPr/>
        </p:nvSpPr>
        <p:spPr>
          <a:xfrm>
            <a:off x="762000" y="5308600"/>
            <a:ext cx="279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2.</a:t>
            </a:r>
            <a:endParaRPr b="0" i="0" sz="1600" u="none" cap="none" strike="noStrike"/>
          </a:p>
        </p:txBody>
      </p:sp>
      <p:sp>
        <p:nvSpPr>
          <p:cNvPr id="334" name="Google Shape;334;p7"/>
          <p:cNvSpPr/>
          <p:nvPr/>
        </p:nvSpPr>
        <p:spPr>
          <a:xfrm>
            <a:off x="1038423" y="5308600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Гребок: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Движение в стороны вдоль поверхности воды, локти согнуты</a:t>
            </a:r>
            <a:endParaRPr b="0" i="0" sz="1600" u="none" cap="none" strike="noStrike"/>
          </a:p>
        </p:txBody>
      </p:sp>
      <p:sp>
        <p:nvSpPr>
          <p:cNvPr id="335" name="Google Shape;335;p7"/>
          <p:cNvSpPr/>
          <p:nvPr/>
        </p:nvSpPr>
        <p:spPr>
          <a:xfrm>
            <a:off x="762000" y="5994400"/>
            <a:ext cx="279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3.</a:t>
            </a:r>
            <a:endParaRPr b="0" i="0" sz="1600" u="none" cap="none" strike="noStrike"/>
          </a:p>
        </p:txBody>
      </p:sp>
      <p:sp>
        <p:nvSpPr>
          <p:cNvPr id="336" name="Google Shape;336;p7"/>
          <p:cNvSpPr/>
          <p:nvPr/>
        </p:nvSpPr>
        <p:spPr>
          <a:xfrm>
            <a:off x="1043583" y="5994400"/>
            <a:ext cx="6794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Завершение: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Ладони сводятся под подбородком, готовясь к выносу</a:t>
            </a:r>
            <a:endParaRPr b="0" i="0" sz="1600" u="none" cap="none" strike="noStrike"/>
          </a:p>
        </p:txBody>
      </p:sp>
      <p:sp>
        <p:nvSpPr>
          <p:cNvPr id="337" name="Google Shape;337;p7"/>
          <p:cNvSpPr/>
          <p:nvPr/>
        </p:nvSpPr>
        <p:spPr>
          <a:xfrm>
            <a:off x="762000" y="6375400"/>
            <a:ext cx="279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4.</a:t>
            </a:r>
            <a:endParaRPr b="0" i="0" sz="1600" u="none" cap="none" strike="noStrike"/>
          </a:p>
        </p:txBody>
      </p:sp>
      <p:sp>
        <p:nvSpPr>
          <p:cNvPr id="338" name="Google Shape;338;p7"/>
          <p:cNvSpPr/>
          <p:nvPr/>
        </p:nvSpPr>
        <p:spPr>
          <a:xfrm>
            <a:off x="1043186" y="6375400"/>
            <a:ext cx="68580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Вынос: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Быстрый вынос рук вперёд «как кобра», стремясь стелиться по воде</a:t>
            </a:r>
            <a:endParaRPr b="0" i="0" sz="1600" u="none" cap="none" strike="noStrike"/>
          </a:p>
        </p:txBody>
      </p:sp>
      <p:sp>
        <p:nvSpPr>
          <p:cNvPr id="339" name="Google Shape;339;p7"/>
          <p:cNvSpPr/>
          <p:nvPr/>
        </p:nvSpPr>
        <p:spPr>
          <a:xfrm>
            <a:off x="533400" y="7391400"/>
            <a:ext cx="7467600" cy="1625600"/>
          </a:xfrm>
          <a:custGeom>
            <a:rect b="b" l="l" r="r" t="t"/>
            <a:pathLst>
              <a:path extrusionOk="0" h="1625600" w="7467600">
                <a:moveTo>
                  <a:pt x="50800" y="0"/>
                </a:moveTo>
                <a:lnTo>
                  <a:pt x="7315200" y="0"/>
                </a:lnTo>
                <a:cubicBezTo>
                  <a:pt x="7399312" y="0"/>
                  <a:pt x="7467600" y="68288"/>
                  <a:pt x="7467600" y="152400"/>
                </a:cubicBezTo>
                <a:lnTo>
                  <a:pt x="7467600" y="1473200"/>
                </a:lnTo>
                <a:cubicBezTo>
                  <a:pt x="7467600" y="1557312"/>
                  <a:pt x="7399312" y="1625600"/>
                  <a:pt x="7315200" y="1625600"/>
                </a:cubicBezTo>
                <a:lnTo>
                  <a:pt x="50800" y="1625600"/>
                </a:lnTo>
                <a:cubicBezTo>
                  <a:pt x="22763" y="1625600"/>
                  <a:pt x="0" y="1602837"/>
                  <a:pt x="0" y="1574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7"/>
          <p:cNvSpPr/>
          <p:nvPr/>
        </p:nvSpPr>
        <p:spPr>
          <a:xfrm>
            <a:off x="533400" y="7391400"/>
            <a:ext cx="50800" cy="1625600"/>
          </a:xfrm>
          <a:custGeom>
            <a:rect b="b" l="l" r="r" t="t"/>
            <a:pathLst>
              <a:path extrusionOk="0" h="1625600" w="50800">
                <a:moveTo>
                  <a:pt x="50800" y="0"/>
                </a:moveTo>
                <a:lnTo>
                  <a:pt x="50800" y="0"/>
                </a:lnTo>
                <a:lnTo>
                  <a:pt x="50800" y="1625600"/>
                </a:lnTo>
                <a:lnTo>
                  <a:pt x="50800" y="1625600"/>
                </a:lnTo>
                <a:cubicBezTo>
                  <a:pt x="22763" y="1625600"/>
                  <a:pt x="0" y="1602837"/>
                  <a:pt x="0" y="1574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1" name="Google Shape;341;p7"/>
          <p:cNvSpPr/>
          <p:nvPr/>
        </p:nvSpPr>
        <p:spPr>
          <a:xfrm>
            <a:off x="793750" y="76454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27000" y="0"/>
                </a:moveTo>
                <a:cubicBezTo>
                  <a:pt x="134293" y="0"/>
                  <a:pt x="140990" y="4018"/>
                  <a:pt x="144463" y="10418"/>
                </a:cubicBezTo>
                <a:lnTo>
                  <a:pt x="251619" y="208855"/>
                </a:lnTo>
                <a:cubicBezTo>
                  <a:pt x="254943" y="215007"/>
                  <a:pt x="254794" y="222448"/>
                  <a:pt x="251222" y="228451"/>
                </a:cubicBezTo>
                <a:cubicBezTo>
                  <a:pt x="247650" y="234454"/>
                  <a:pt x="241151" y="238125"/>
                  <a:pt x="234156" y="238125"/>
                </a:cubicBezTo>
                <a:lnTo>
                  <a:pt x="19844" y="238125"/>
                </a:lnTo>
                <a:cubicBezTo>
                  <a:pt x="12849" y="238125"/>
                  <a:pt x="6400" y="234454"/>
                  <a:pt x="2778" y="228451"/>
                </a:cubicBezTo>
                <a:cubicBezTo>
                  <a:pt x="-843" y="222448"/>
                  <a:pt x="-943" y="215007"/>
                  <a:pt x="2381" y="208855"/>
                </a:cubicBezTo>
                <a:lnTo>
                  <a:pt x="109538" y="10418"/>
                </a:lnTo>
                <a:cubicBezTo>
                  <a:pt x="113010" y="4018"/>
                  <a:pt x="119707" y="0"/>
                  <a:pt x="127000" y="0"/>
                </a:cubicBezTo>
                <a:close/>
                <a:moveTo>
                  <a:pt x="127000" y="83344"/>
                </a:moveTo>
                <a:cubicBezTo>
                  <a:pt x="120402" y="83344"/>
                  <a:pt x="115094" y="88652"/>
                  <a:pt x="115094" y="95250"/>
                </a:cubicBezTo>
                <a:lnTo>
                  <a:pt x="115094" y="150813"/>
                </a:lnTo>
                <a:cubicBezTo>
                  <a:pt x="115094" y="157411"/>
                  <a:pt x="120402" y="162719"/>
                  <a:pt x="127000" y="162719"/>
                </a:cubicBezTo>
                <a:cubicBezTo>
                  <a:pt x="133598" y="162719"/>
                  <a:pt x="138906" y="157411"/>
                  <a:pt x="138906" y="150813"/>
                </a:cubicBezTo>
                <a:lnTo>
                  <a:pt x="138906" y="95250"/>
                </a:lnTo>
                <a:cubicBezTo>
                  <a:pt x="138906" y="88652"/>
                  <a:pt x="133598" y="83344"/>
                  <a:pt x="127000" y="83344"/>
                </a:cubicBezTo>
                <a:close/>
                <a:moveTo>
                  <a:pt x="140246" y="190500"/>
                </a:moveTo>
                <a:cubicBezTo>
                  <a:pt x="140547" y="185583"/>
                  <a:pt x="138095" y="180906"/>
                  <a:pt x="133880" y="178356"/>
                </a:cubicBezTo>
                <a:cubicBezTo>
                  <a:pt x="129666" y="175807"/>
                  <a:pt x="124384" y="175807"/>
                  <a:pt x="120169" y="178356"/>
                </a:cubicBezTo>
                <a:cubicBezTo>
                  <a:pt x="115955" y="180906"/>
                  <a:pt x="113503" y="185583"/>
                  <a:pt x="113804" y="190500"/>
                </a:cubicBezTo>
                <a:cubicBezTo>
                  <a:pt x="113503" y="195417"/>
                  <a:pt x="115955" y="200094"/>
                  <a:pt x="120169" y="202644"/>
                </a:cubicBezTo>
                <a:cubicBezTo>
                  <a:pt x="124384" y="205193"/>
                  <a:pt x="129666" y="205193"/>
                  <a:pt x="133880" y="202644"/>
                </a:cubicBezTo>
                <a:cubicBezTo>
                  <a:pt x="138095" y="200094"/>
                  <a:pt x="140547" y="195417"/>
                  <a:pt x="140246" y="1905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2" name="Google Shape;342;p7"/>
          <p:cNvSpPr/>
          <p:nvPr/>
        </p:nvSpPr>
        <p:spPr>
          <a:xfrm>
            <a:off x="1231900" y="7594600"/>
            <a:ext cx="4749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Распространённые ошибки</a:t>
            </a:r>
            <a:endParaRPr b="0" i="0" sz="1600" u="none" cap="none" strike="noStrike"/>
          </a:p>
        </p:txBody>
      </p:sp>
      <p:sp>
        <p:nvSpPr>
          <p:cNvPr id="343" name="Google Shape;343;p7"/>
          <p:cNvSpPr/>
          <p:nvPr/>
        </p:nvSpPr>
        <p:spPr>
          <a:xfrm>
            <a:off x="1231900" y="7950200"/>
            <a:ext cx="47371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• Резкие сильные гребки (нарушают опору о воду)</a:t>
            </a:r>
            <a:endParaRPr b="0" i="0" sz="1600" u="none" cap="none" strike="noStrike"/>
          </a:p>
        </p:txBody>
      </p:sp>
      <p:sp>
        <p:nvSpPr>
          <p:cNvPr id="344" name="Google Shape;344;p7"/>
          <p:cNvSpPr/>
          <p:nvPr/>
        </p:nvSpPr>
        <p:spPr>
          <a:xfrm>
            <a:off x="1231900" y="8255000"/>
            <a:ext cx="47371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• Глубокое погружение рук (это элемент баттерфляя)</a:t>
            </a:r>
            <a:endParaRPr b="0" i="0" sz="1600" u="none" cap="none" strike="noStrike"/>
          </a:p>
        </p:txBody>
      </p:sp>
      <p:sp>
        <p:nvSpPr>
          <p:cNvPr id="345" name="Google Shape;345;p7"/>
          <p:cNvSpPr/>
          <p:nvPr/>
        </p:nvSpPr>
        <p:spPr>
          <a:xfrm>
            <a:off x="1231900" y="8559800"/>
            <a:ext cx="47371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• Одновременный гребок и толчок ногами</a:t>
            </a:r>
            <a:endParaRPr b="0" i="0" sz="1600" u="none" cap="none" strike="noStrike"/>
          </a:p>
        </p:txBody>
      </p:sp>
      <p:sp>
        <p:nvSpPr>
          <p:cNvPr id="346" name="Google Shape;346;p7"/>
          <p:cNvSpPr/>
          <p:nvPr/>
        </p:nvSpPr>
        <p:spPr>
          <a:xfrm>
            <a:off x="8280400" y="1422400"/>
            <a:ext cx="7467600" cy="4419600"/>
          </a:xfrm>
          <a:custGeom>
            <a:rect b="b" l="l" r="r" t="t"/>
            <a:pathLst>
              <a:path extrusionOk="0" h="4419600" w="7467600">
                <a:moveTo>
                  <a:pt x="50800" y="0"/>
                </a:moveTo>
                <a:lnTo>
                  <a:pt x="7315212" y="0"/>
                </a:lnTo>
                <a:cubicBezTo>
                  <a:pt x="7399374" y="0"/>
                  <a:pt x="7467600" y="68226"/>
                  <a:pt x="7467600" y="152388"/>
                </a:cubicBezTo>
                <a:lnTo>
                  <a:pt x="7467600" y="4267212"/>
                </a:lnTo>
                <a:cubicBezTo>
                  <a:pt x="7467600" y="4351374"/>
                  <a:pt x="7399374" y="4419600"/>
                  <a:pt x="7315212" y="4419600"/>
                </a:cubicBezTo>
                <a:lnTo>
                  <a:pt x="50800" y="4419600"/>
                </a:lnTo>
                <a:cubicBezTo>
                  <a:pt x="22763" y="4419600"/>
                  <a:pt x="0" y="4396837"/>
                  <a:pt x="0" y="4368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7"/>
          <p:cNvSpPr/>
          <p:nvPr/>
        </p:nvSpPr>
        <p:spPr>
          <a:xfrm>
            <a:off x="8280400" y="1422400"/>
            <a:ext cx="50800" cy="4419600"/>
          </a:xfrm>
          <a:custGeom>
            <a:rect b="b" l="l" r="r" t="t"/>
            <a:pathLst>
              <a:path extrusionOk="0" h="4419600" w="50800">
                <a:moveTo>
                  <a:pt x="50800" y="0"/>
                </a:moveTo>
                <a:lnTo>
                  <a:pt x="50800" y="0"/>
                </a:lnTo>
                <a:lnTo>
                  <a:pt x="50800" y="4419600"/>
                </a:lnTo>
                <a:lnTo>
                  <a:pt x="50800" y="4419600"/>
                </a:lnTo>
                <a:cubicBezTo>
                  <a:pt x="22763" y="4419600"/>
                  <a:pt x="0" y="4396837"/>
                  <a:pt x="0" y="4368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7"/>
          <p:cNvSpPr/>
          <p:nvPr/>
        </p:nvSpPr>
        <p:spPr>
          <a:xfrm>
            <a:off x="8526463" y="1689100"/>
            <a:ext cx="257175" cy="228600"/>
          </a:xfrm>
          <a:custGeom>
            <a:rect b="b" l="l" r="r" t="t"/>
            <a:pathLst>
              <a:path extrusionOk="0" h="228600" w="257175">
                <a:moveTo>
                  <a:pt x="132159" y="85725"/>
                </a:moveTo>
                <a:cubicBezTo>
                  <a:pt x="122739" y="80323"/>
                  <a:pt x="113273" y="74920"/>
                  <a:pt x="100013" y="72643"/>
                </a:cubicBezTo>
                <a:lnTo>
                  <a:pt x="100013" y="10001"/>
                </a:lnTo>
                <a:cubicBezTo>
                  <a:pt x="115059" y="5804"/>
                  <a:pt x="139035" y="0"/>
                  <a:pt x="157163" y="0"/>
                </a:cubicBezTo>
                <a:cubicBezTo>
                  <a:pt x="200025" y="0"/>
                  <a:pt x="257175" y="21431"/>
                  <a:pt x="257175" y="57150"/>
                </a:cubicBezTo>
                <a:cubicBezTo>
                  <a:pt x="257175" y="92869"/>
                  <a:pt x="203775" y="100013"/>
                  <a:pt x="178594" y="100013"/>
                </a:cubicBezTo>
                <a:cubicBezTo>
                  <a:pt x="157163" y="100013"/>
                  <a:pt x="144661" y="92869"/>
                  <a:pt x="132159" y="85725"/>
                </a:cubicBezTo>
                <a:close/>
                <a:moveTo>
                  <a:pt x="57150" y="14288"/>
                </a:moveTo>
                <a:lnTo>
                  <a:pt x="78581" y="14288"/>
                </a:lnTo>
                <a:lnTo>
                  <a:pt x="78581" y="71438"/>
                </a:lnTo>
                <a:lnTo>
                  <a:pt x="57150" y="71438"/>
                </a:lnTo>
                <a:cubicBezTo>
                  <a:pt x="41389" y="71438"/>
                  <a:pt x="28575" y="58623"/>
                  <a:pt x="28575" y="42863"/>
                </a:cubicBezTo>
                <a:cubicBezTo>
                  <a:pt x="28575" y="27102"/>
                  <a:pt x="41389" y="14288"/>
                  <a:pt x="57150" y="14288"/>
                </a:cubicBezTo>
                <a:close/>
                <a:moveTo>
                  <a:pt x="103584" y="142875"/>
                </a:moveTo>
                <a:cubicBezTo>
                  <a:pt x="116086" y="135731"/>
                  <a:pt x="128588" y="128588"/>
                  <a:pt x="150019" y="128588"/>
                </a:cubicBezTo>
                <a:cubicBezTo>
                  <a:pt x="175200" y="128588"/>
                  <a:pt x="228600" y="135731"/>
                  <a:pt x="228600" y="171450"/>
                </a:cubicBezTo>
                <a:cubicBezTo>
                  <a:pt x="228600" y="207169"/>
                  <a:pt x="171450" y="228600"/>
                  <a:pt x="128588" y="228600"/>
                </a:cubicBezTo>
                <a:cubicBezTo>
                  <a:pt x="110505" y="228600"/>
                  <a:pt x="86484" y="222796"/>
                  <a:pt x="71438" y="218599"/>
                </a:cubicBezTo>
                <a:lnTo>
                  <a:pt x="71438" y="155957"/>
                </a:lnTo>
                <a:cubicBezTo>
                  <a:pt x="84698" y="153635"/>
                  <a:pt x="94164" y="148233"/>
                  <a:pt x="103584" y="142830"/>
                </a:cubicBezTo>
                <a:close/>
                <a:moveTo>
                  <a:pt x="28575" y="214313"/>
                </a:moveTo>
                <a:cubicBezTo>
                  <a:pt x="12814" y="214313"/>
                  <a:pt x="0" y="201498"/>
                  <a:pt x="0" y="185738"/>
                </a:cubicBezTo>
                <a:cubicBezTo>
                  <a:pt x="0" y="169977"/>
                  <a:pt x="12814" y="157163"/>
                  <a:pt x="28575" y="157163"/>
                </a:cubicBezTo>
                <a:lnTo>
                  <a:pt x="50006" y="157163"/>
                </a:lnTo>
                <a:lnTo>
                  <a:pt x="50006" y="214313"/>
                </a:lnTo>
                <a:lnTo>
                  <a:pt x="28575" y="214313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p7"/>
          <p:cNvSpPr/>
          <p:nvPr/>
        </p:nvSpPr>
        <p:spPr>
          <a:xfrm>
            <a:off x="8801100" y="1625600"/>
            <a:ext cx="6858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Работа ног</a:t>
            </a:r>
            <a:endParaRPr b="0" i="0" sz="1600" u="none" cap="none" strike="noStrike"/>
          </a:p>
        </p:txBody>
      </p:sp>
      <p:sp>
        <p:nvSpPr>
          <p:cNvPr id="350" name="Google Shape;350;p7"/>
          <p:cNvSpPr/>
          <p:nvPr/>
        </p:nvSpPr>
        <p:spPr>
          <a:xfrm>
            <a:off x="8509000" y="2082800"/>
            <a:ext cx="7035800" cy="1117600"/>
          </a:xfrm>
          <a:custGeom>
            <a:rect b="b" l="l" r="r" t="t"/>
            <a:pathLst>
              <a:path extrusionOk="0" h="1117600" w="7035800">
                <a:moveTo>
                  <a:pt x="101601" y="0"/>
                </a:moveTo>
                <a:lnTo>
                  <a:pt x="6934199" y="0"/>
                </a:lnTo>
                <a:cubicBezTo>
                  <a:pt x="6990312" y="0"/>
                  <a:pt x="7035800" y="45488"/>
                  <a:pt x="7035800" y="101601"/>
                </a:cubicBezTo>
                <a:lnTo>
                  <a:pt x="7035800" y="1015999"/>
                </a:lnTo>
                <a:cubicBezTo>
                  <a:pt x="7035800" y="1072112"/>
                  <a:pt x="6990312" y="1117600"/>
                  <a:pt x="69341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7"/>
          <p:cNvSpPr/>
          <p:nvPr/>
        </p:nvSpPr>
        <p:spPr>
          <a:xfrm>
            <a:off x="8610600" y="2184400"/>
            <a:ext cx="6934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1. Подтягивание ног</a:t>
            </a:r>
            <a:endParaRPr b="0" i="0" sz="1600" u="none" cap="none" strike="noStrike"/>
          </a:p>
        </p:txBody>
      </p:sp>
      <p:sp>
        <p:nvSpPr>
          <p:cNvPr id="352" name="Google Shape;352;p7"/>
          <p:cNvSpPr/>
          <p:nvPr/>
        </p:nvSpPr>
        <p:spPr>
          <a:xfrm>
            <a:off x="8610600" y="2540000"/>
            <a:ext cx="69215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Ноги подтягиваются к туловищу, колени на ширине плеч, ступни тянутся на себя наружу</a:t>
            </a:r>
            <a:endParaRPr b="0" i="0" sz="1600" u="none" cap="none" strike="noStrike"/>
          </a:p>
        </p:txBody>
      </p:sp>
      <p:sp>
        <p:nvSpPr>
          <p:cNvPr id="353" name="Google Shape;353;p7"/>
          <p:cNvSpPr/>
          <p:nvPr/>
        </p:nvSpPr>
        <p:spPr>
          <a:xfrm>
            <a:off x="8509000" y="3302000"/>
            <a:ext cx="7035800" cy="1117600"/>
          </a:xfrm>
          <a:custGeom>
            <a:rect b="b" l="l" r="r" t="t"/>
            <a:pathLst>
              <a:path extrusionOk="0" h="1117600" w="7035800">
                <a:moveTo>
                  <a:pt x="101601" y="0"/>
                </a:moveTo>
                <a:lnTo>
                  <a:pt x="6934199" y="0"/>
                </a:lnTo>
                <a:cubicBezTo>
                  <a:pt x="6990312" y="0"/>
                  <a:pt x="7035800" y="45488"/>
                  <a:pt x="7035800" y="101601"/>
                </a:cubicBezTo>
                <a:lnTo>
                  <a:pt x="7035800" y="1015999"/>
                </a:lnTo>
                <a:cubicBezTo>
                  <a:pt x="7035800" y="1072112"/>
                  <a:pt x="6990312" y="1117600"/>
                  <a:pt x="69341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4" name="Google Shape;354;p7"/>
          <p:cNvSpPr/>
          <p:nvPr/>
        </p:nvSpPr>
        <p:spPr>
          <a:xfrm>
            <a:off x="8610600" y="3403600"/>
            <a:ext cx="6934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2. Толчок</a:t>
            </a:r>
            <a:endParaRPr b="0" i="0" sz="1600" u="none" cap="none" strike="noStrike"/>
          </a:p>
        </p:txBody>
      </p:sp>
      <p:sp>
        <p:nvSpPr>
          <p:cNvPr id="355" name="Google Shape;355;p7"/>
          <p:cNvSpPr/>
          <p:nvPr/>
        </p:nvSpPr>
        <p:spPr>
          <a:xfrm>
            <a:off x="8610600" y="3759200"/>
            <a:ext cx="69215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Выполняется сразу после начала выноса рук вперёд. Ноги разводятся и толкают воду</a:t>
            </a:r>
            <a:endParaRPr b="0" i="0" sz="1600" u="none" cap="none" strike="noStrike"/>
          </a:p>
        </p:txBody>
      </p:sp>
      <p:sp>
        <p:nvSpPr>
          <p:cNvPr id="356" name="Google Shape;356;p7"/>
          <p:cNvSpPr/>
          <p:nvPr/>
        </p:nvSpPr>
        <p:spPr>
          <a:xfrm>
            <a:off x="8509000" y="4521200"/>
            <a:ext cx="7035800" cy="1117600"/>
          </a:xfrm>
          <a:custGeom>
            <a:rect b="b" l="l" r="r" t="t"/>
            <a:pathLst>
              <a:path extrusionOk="0" h="1117600" w="7035800">
                <a:moveTo>
                  <a:pt x="101601" y="0"/>
                </a:moveTo>
                <a:lnTo>
                  <a:pt x="6934199" y="0"/>
                </a:lnTo>
                <a:cubicBezTo>
                  <a:pt x="6990312" y="0"/>
                  <a:pt x="7035800" y="45488"/>
                  <a:pt x="7035800" y="101601"/>
                </a:cubicBezTo>
                <a:lnTo>
                  <a:pt x="7035800" y="1015999"/>
                </a:lnTo>
                <a:cubicBezTo>
                  <a:pt x="7035800" y="1072112"/>
                  <a:pt x="6990312" y="1117600"/>
                  <a:pt x="6934199" y="1117600"/>
                </a:cubicBezTo>
                <a:lnTo>
                  <a:pt x="101601" y="1117600"/>
                </a:lnTo>
                <a:cubicBezTo>
                  <a:pt x="45488" y="1117600"/>
                  <a:pt x="0" y="1072112"/>
                  <a:pt x="0" y="10159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7"/>
          <p:cNvSpPr/>
          <p:nvPr/>
        </p:nvSpPr>
        <p:spPr>
          <a:xfrm>
            <a:off x="8610600" y="4622800"/>
            <a:ext cx="6934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3. Смыкание</a:t>
            </a:r>
            <a:endParaRPr b="0" i="0" sz="1600" u="none" cap="none" strike="noStrike"/>
          </a:p>
        </p:txBody>
      </p:sp>
      <p:sp>
        <p:nvSpPr>
          <p:cNvPr id="358" name="Google Shape;358;p7"/>
          <p:cNvSpPr/>
          <p:nvPr/>
        </p:nvSpPr>
        <p:spPr>
          <a:xfrm>
            <a:off x="8610600" y="4978400"/>
            <a:ext cx="69215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Ноги смыкаются и немного приподнимаются к поверхности воды, готовясь к вытягиванию</a:t>
            </a:r>
            <a:endParaRPr b="0" i="0" sz="1600" u="none" cap="none" strike="noStrike"/>
          </a:p>
        </p:txBody>
      </p:sp>
      <p:sp>
        <p:nvSpPr>
          <p:cNvPr id="359" name="Google Shape;359;p7"/>
          <p:cNvSpPr/>
          <p:nvPr/>
        </p:nvSpPr>
        <p:spPr>
          <a:xfrm>
            <a:off x="8280400" y="6045200"/>
            <a:ext cx="7467600" cy="3251200"/>
          </a:xfrm>
          <a:custGeom>
            <a:rect b="b" l="l" r="r" t="t"/>
            <a:pathLst>
              <a:path extrusionOk="0" h="3251200" w="7467600">
                <a:moveTo>
                  <a:pt x="50800" y="0"/>
                </a:moveTo>
                <a:lnTo>
                  <a:pt x="7315184" y="0"/>
                </a:lnTo>
                <a:cubicBezTo>
                  <a:pt x="7399361" y="0"/>
                  <a:pt x="7467600" y="68239"/>
                  <a:pt x="7467600" y="152416"/>
                </a:cubicBezTo>
                <a:lnTo>
                  <a:pt x="7467600" y="3098784"/>
                </a:lnTo>
                <a:cubicBezTo>
                  <a:pt x="7467600" y="3182961"/>
                  <a:pt x="7399361" y="3251200"/>
                  <a:pt x="7315184" y="3251200"/>
                </a:cubicBezTo>
                <a:lnTo>
                  <a:pt x="50800" y="3251200"/>
                </a:lnTo>
                <a:cubicBezTo>
                  <a:pt x="22763" y="3251200"/>
                  <a:pt x="0" y="3228437"/>
                  <a:pt x="0" y="32004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0" name="Google Shape;360;p7"/>
          <p:cNvSpPr/>
          <p:nvPr/>
        </p:nvSpPr>
        <p:spPr>
          <a:xfrm>
            <a:off x="8280400" y="6045200"/>
            <a:ext cx="50800" cy="3251200"/>
          </a:xfrm>
          <a:custGeom>
            <a:rect b="b" l="l" r="r" t="t"/>
            <a:pathLst>
              <a:path extrusionOk="0" h="3251200" w="50800">
                <a:moveTo>
                  <a:pt x="50800" y="0"/>
                </a:moveTo>
                <a:lnTo>
                  <a:pt x="50800" y="0"/>
                </a:lnTo>
                <a:lnTo>
                  <a:pt x="50800" y="3251200"/>
                </a:lnTo>
                <a:lnTo>
                  <a:pt x="50800" y="3251200"/>
                </a:lnTo>
                <a:cubicBezTo>
                  <a:pt x="22763" y="3251200"/>
                  <a:pt x="0" y="3228437"/>
                  <a:pt x="0" y="32004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7"/>
          <p:cNvSpPr/>
          <p:nvPr/>
        </p:nvSpPr>
        <p:spPr>
          <a:xfrm>
            <a:off x="8540750" y="63119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28588" y="14288"/>
                </a:moveTo>
                <a:cubicBezTo>
                  <a:pt x="128588" y="22190"/>
                  <a:pt x="134972" y="28575"/>
                  <a:pt x="142875" y="28575"/>
                </a:cubicBezTo>
                <a:lnTo>
                  <a:pt x="160734" y="28575"/>
                </a:lnTo>
                <a:cubicBezTo>
                  <a:pt x="166673" y="28575"/>
                  <a:pt x="171450" y="33352"/>
                  <a:pt x="171450" y="39291"/>
                </a:cubicBezTo>
                <a:cubicBezTo>
                  <a:pt x="171450" y="45229"/>
                  <a:pt x="166673" y="50006"/>
                  <a:pt x="160734" y="50006"/>
                </a:cubicBezTo>
                <a:lnTo>
                  <a:pt x="14288" y="50006"/>
                </a:lnTo>
                <a:cubicBezTo>
                  <a:pt x="6385" y="50006"/>
                  <a:pt x="0" y="56391"/>
                  <a:pt x="0" y="64294"/>
                </a:cubicBezTo>
                <a:cubicBezTo>
                  <a:pt x="0" y="72197"/>
                  <a:pt x="6385" y="78581"/>
                  <a:pt x="14288" y="78581"/>
                </a:cubicBezTo>
                <a:lnTo>
                  <a:pt x="160734" y="78581"/>
                </a:lnTo>
                <a:cubicBezTo>
                  <a:pt x="182434" y="78581"/>
                  <a:pt x="200025" y="60990"/>
                  <a:pt x="200025" y="39291"/>
                </a:cubicBezTo>
                <a:cubicBezTo>
                  <a:pt x="200025" y="17591"/>
                  <a:pt x="182434" y="0"/>
                  <a:pt x="160734" y="0"/>
                </a:cubicBezTo>
                <a:lnTo>
                  <a:pt x="142875" y="0"/>
                </a:lnTo>
                <a:cubicBezTo>
                  <a:pt x="134972" y="0"/>
                  <a:pt x="128588" y="6385"/>
                  <a:pt x="128588" y="14288"/>
                </a:cubicBezTo>
                <a:close/>
                <a:moveTo>
                  <a:pt x="157163" y="171450"/>
                </a:moveTo>
                <a:cubicBezTo>
                  <a:pt x="157163" y="179353"/>
                  <a:pt x="163547" y="185738"/>
                  <a:pt x="171450" y="185738"/>
                </a:cubicBezTo>
                <a:lnTo>
                  <a:pt x="185738" y="185738"/>
                </a:lnTo>
                <a:cubicBezTo>
                  <a:pt x="209401" y="185738"/>
                  <a:pt x="228600" y="166539"/>
                  <a:pt x="228600" y="142875"/>
                </a:cubicBezTo>
                <a:cubicBezTo>
                  <a:pt x="228600" y="119211"/>
                  <a:pt x="209401" y="100013"/>
                  <a:pt x="185738" y="100013"/>
                </a:cubicBezTo>
                <a:lnTo>
                  <a:pt x="14288" y="100013"/>
                </a:lnTo>
                <a:cubicBezTo>
                  <a:pt x="6385" y="100013"/>
                  <a:pt x="0" y="106397"/>
                  <a:pt x="0" y="114300"/>
                </a:cubicBezTo>
                <a:cubicBezTo>
                  <a:pt x="0" y="122203"/>
                  <a:pt x="6385" y="128588"/>
                  <a:pt x="14288" y="128588"/>
                </a:cubicBezTo>
                <a:lnTo>
                  <a:pt x="185738" y="128588"/>
                </a:lnTo>
                <a:cubicBezTo>
                  <a:pt x="193640" y="128588"/>
                  <a:pt x="200025" y="134972"/>
                  <a:pt x="200025" y="142875"/>
                </a:cubicBezTo>
                <a:cubicBezTo>
                  <a:pt x="200025" y="150778"/>
                  <a:pt x="193640" y="157163"/>
                  <a:pt x="185738" y="157163"/>
                </a:cubicBezTo>
                <a:lnTo>
                  <a:pt x="171450" y="157163"/>
                </a:lnTo>
                <a:cubicBezTo>
                  <a:pt x="163547" y="157163"/>
                  <a:pt x="157163" y="163547"/>
                  <a:pt x="157163" y="171450"/>
                </a:cubicBezTo>
                <a:close/>
                <a:moveTo>
                  <a:pt x="57150" y="228600"/>
                </a:moveTo>
                <a:lnTo>
                  <a:pt x="75009" y="228600"/>
                </a:lnTo>
                <a:cubicBezTo>
                  <a:pt x="96709" y="228600"/>
                  <a:pt x="114300" y="211009"/>
                  <a:pt x="114300" y="189309"/>
                </a:cubicBezTo>
                <a:cubicBezTo>
                  <a:pt x="114300" y="167610"/>
                  <a:pt x="96709" y="150019"/>
                  <a:pt x="75009" y="150019"/>
                </a:cubicBezTo>
                <a:lnTo>
                  <a:pt x="14288" y="150019"/>
                </a:lnTo>
                <a:cubicBezTo>
                  <a:pt x="6385" y="150019"/>
                  <a:pt x="0" y="156403"/>
                  <a:pt x="0" y="164306"/>
                </a:cubicBezTo>
                <a:cubicBezTo>
                  <a:pt x="0" y="172209"/>
                  <a:pt x="6385" y="178594"/>
                  <a:pt x="14288" y="178594"/>
                </a:cubicBezTo>
                <a:lnTo>
                  <a:pt x="75009" y="178594"/>
                </a:lnTo>
                <a:cubicBezTo>
                  <a:pt x="80948" y="178594"/>
                  <a:pt x="85725" y="183371"/>
                  <a:pt x="85725" y="189309"/>
                </a:cubicBezTo>
                <a:cubicBezTo>
                  <a:pt x="85725" y="195248"/>
                  <a:pt x="80948" y="200025"/>
                  <a:pt x="75009" y="200025"/>
                </a:cubicBezTo>
                <a:lnTo>
                  <a:pt x="57150" y="200025"/>
                </a:lnTo>
                <a:cubicBezTo>
                  <a:pt x="49247" y="200025"/>
                  <a:pt x="42863" y="206410"/>
                  <a:pt x="42863" y="214313"/>
                </a:cubicBezTo>
                <a:cubicBezTo>
                  <a:pt x="42863" y="222215"/>
                  <a:pt x="49247" y="228600"/>
                  <a:pt x="57150" y="2286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7"/>
          <p:cNvSpPr/>
          <p:nvPr/>
        </p:nvSpPr>
        <p:spPr>
          <a:xfrm>
            <a:off x="8801100" y="6248400"/>
            <a:ext cx="6858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Дыхание и скольжение</a:t>
            </a:r>
            <a:endParaRPr b="0" i="0" sz="1600" u="none" cap="none" strike="noStrike"/>
          </a:p>
        </p:txBody>
      </p:sp>
      <p:sp>
        <p:nvSpPr>
          <p:cNvPr id="363" name="Google Shape;363;p7"/>
          <p:cNvSpPr/>
          <p:nvPr/>
        </p:nvSpPr>
        <p:spPr>
          <a:xfrm>
            <a:off x="8509000" y="6705600"/>
            <a:ext cx="71374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Последовательность: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Гребок рук → Вдох → Вынос рук + Толчок ног → Выдох → </a:t>
            </a:r>
            <a:r>
              <a:rPr b="1" i="0" lang="en-US" sz="1600" u="none" cap="none" strike="noStrike">
                <a:solidFill>
                  <a:srgbClr val="FF8C42"/>
                </a:solidFill>
                <a:latin typeface="Arial"/>
                <a:ea typeface="Arial"/>
                <a:cs typeface="Arial"/>
                <a:sym typeface="Arial"/>
              </a:rPr>
              <a:t>Скольжение</a:t>
            </a:r>
            <a:endParaRPr b="0" i="0" sz="1600" u="none" cap="none" strike="noStrike"/>
          </a:p>
        </p:txBody>
      </p:sp>
      <p:sp>
        <p:nvSpPr>
          <p:cNvPr id="364" name="Google Shape;364;p7"/>
          <p:cNvSpPr/>
          <p:nvPr/>
        </p:nvSpPr>
        <p:spPr>
          <a:xfrm>
            <a:off x="8509000" y="7467600"/>
            <a:ext cx="7035800" cy="965200"/>
          </a:xfrm>
          <a:custGeom>
            <a:rect b="b" l="l" r="r" t="t"/>
            <a:pathLst>
              <a:path extrusionOk="0" h="965200" w="7035800">
                <a:moveTo>
                  <a:pt x="101597" y="0"/>
                </a:moveTo>
                <a:lnTo>
                  <a:pt x="6934203" y="0"/>
                </a:lnTo>
                <a:cubicBezTo>
                  <a:pt x="6990313" y="0"/>
                  <a:pt x="7035800" y="45487"/>
                  <a:pt x="7035800" y="101597"/>
                </a:cubicBezTo>
                <a:lnTo>
                  <a:pt x="7035800" y="863603"/>
                </a:lnTo>
                <a:cubicBezTo>
                  <a:pt x="7035800" y="919713"/>
                  <a:pt x="6990313" y="965200"/>
                  <a:pt x="6934203" y="965200"/>
                </a:cubicBezTo>
                <a:lnTo>
                  <a:pt x="101597" y="965200"/>
                </a:lnTo>
                <a:cubicBezTo>
                  <a:pt x="45487" y="965200"/>
                  <a:pt x="0" y="919713"/>
                  <a:pt x="0" y="863603"/>
                </a:cubicBezTo>
                <a:lnTo>
                  <a:pt x="0" y="101597"/>
                </a:lnTo>
                <a:cubicBezTo>
                  <a:pt x="0" y="45524"/>
                  <a:pt x="45524" y="0"/>
                  <a:pt x="101597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7"/>
          <p:cNvSpPr/>
          <p:nvPr/>
        </p:nvSpPr>
        <p:spPr>
          <a:xfrm>
            <a:off x="8674100" y="7696200"/>
            <a:ext cx="228600" cy="203200"/>
          </a:xfrm>
          <a:custGeom>
            <a:rect b="b" l="l" r="r" t="t"/>
            <a:pathLst>
              <a:path extrusionOk="0" h="203200" w="228600">
                <a:moveTo>
                  <a:pt x="122833" y="-7501"/>
                </a:moveTo>
                <a:cubicBezTo>
                  <a:pt x="121206" y="-10676"/>
                  <a:pt x="117912" y="-12700"/>
                  <a:pt x="114340" y="-12700"/>
                </a:cubicBezTo>
                <a:cubicBezTo>
                  <a:pt x="110768" y="-12700"/>
                  <a:pt x="107474" y="-10676"/>
                  <a:pt x="105847" y="-7501"/>
                </a:cubicBezTo>
                <a:lnTo>
                  <a:pt x="76637" y="49728"/>
                </a:lnTo>
                <a:lnTo>
                  <a:pt x="13176" y="59809"/>
                </a:lnTo>
                <a:cubicBezTo>
                  <a:pt x="9644" y="60365"/>
                  <a:pt x="6707" y="62865"/>
                  <a:pt x="5596" y="66278"/>
                </a:cubicBezTo>
                <a:cubicBezTo>
                  <a:pt x="4485" y="69691"/>
                  <a:pt x="5398" y="73422"/>
                  <a:pt x="7898" y="75962"/>
                </a:cubicBezTo>
                <a:lnTo>
                  <a:pt x="53300" y="121404"/>
                </a:lnTo>
                <a:lnTo>
                  <a:pt x="43299" y="184864"/>
                </a:lnTo>
                <a:cubicBezTo>
                  <a:pt x="42743" y="188397"/>
                  <a:pt x="44212" y="191968"/>
                  <a:pt x="47109" y="194072"/>
                </a:cubicBezTo>
                <a:cubicBezTo>
                  <a:pt x="50006" y="196175"/>
                  <a:pt x="53816" y="196493"/>
                  <a:pt x="57031" y="194866"/>
                </a:cubicBezTo>
                <a:lnTo>
                  <a:pt x="114340" y="165735"/>
                </a:lnTo>
                <a:lnTo>
                  <a:pt x="171609" y="194866"/>
                </a:lnTo>
                <a:cubicBezTo>
                  <a:pt x="174784" y="196493"/>
                  <a:pt x="178633" y="196175"/>
                  <a:pt x="181531" y="194072"/>
                </a:cubicBezTo>
                <a:cubicBezTo>
                  <a:pt x="184428" y="191968"/>
                  <a:pt x="185896" y="188436"/>
                  <a:pt x="185341" y="184864"/>
                </a:cubicBezTo>
                <a:lnTo>
                  <a:pt x="175300" y="121404"/>
                </a:lnTo>
                <a:lnTo>
                  <a:pt x="220702" y="75962"/>
                </a:lnTo>
                <a:cubicBezTo>
                  <a:pt x="223242" y="73422"/>
                  <a:pt x="224115" y="69691"/>
                  <a:pt x="223004" y="66278"/>
                </a:cubicBezTo>
                <a:cubicBezTo>
                  <a:pt x="221893" y="62865"/>
                  <a:pt x="218996" y="60365"/>
                  <a:pt x="215424" y="59809"/>
                </a:cubicBezTo>
                <a:lnTo>
                  <a:pt x="152003" y="49728"/>
                </a:lnTo>
                <a:lnTo>
                  <a:pt x="122833" y="-7501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7"/>
          <p:cNvSpPr/>
          <p:nvPr/>
        </p:nvSpPr>
        <p:spPr>
          <a:xfrm>
            <a:off x="9017000" y="7620000"/>
            <a:ext cx="64770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Скольжение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ключевой элемент! После цикла «руки-ноги» обязательно скользите в вытянутом положении 1-2 секунды</a:t>
            </a:r>
            <a:endParaRPr b="0" i="0" sz="1600" u="none" cap="none" strike="noStrike"/>
          </a:p>
        </p:txBody>
      </p:sp>
      <p:sp>
        <p:nvSpPr>
          <p:cNvPr id="367" name="Google Shape;367;p7"/>
          <p:cNvSpPr/>
          <p:nvPr/>
        </p:nvSpPr>
        <p:spPr>
          <a:xfrm>
            <a:off x="8509000" y="8534400"/>
            <a:ext cx="7035800" cy="558800"/>
          </a:xfrm>
          <a:custGeom>
            <a:rect b="b" l="l" r="r" t="t"/>
            <a:pathLst>
              <a:path extrusionOk="0" h="558800" w="7035800">
                <a:moveTo>
                  <a:pt x="101601" y="0"/>
                </a:moveTo>
                <a:lnTo>
                  <a:pt x="6934199" y="0"/>
                </a:lnTo>
                <a:cubicBezTo>
                  <a:pt x="6990312" y="0"/>
                  <a:pt x="7035800" y="45488"/>
                  <a:pt x="7035800" y="101601"/>
                </a:cubicBezTo>
                <a:lnTo>
                  <a:pt x="7035800" y="457199"/>
                </a:lnTo>
                <a:cubicBezTo>
                  <a:pt x="7035800" y="513312"/>
                  <a:pt x="6990312" y="558800"/>
                  <a:pt x="6934199" y="558800"/>
                </a:cubicBezTo>
                <a:lnTo>
                  <a:pt x="101601" y="558800"/>
                </a:lnTo>
                <a:cubicBezTo>
                  <a:pt x="45488" y="558800"/>
                  <a:pt x="0" y="513312"/>
                  <a:pt x="0" y="457199"/>
                </a:cubicBezTo>
                <a:lnTo>
                  <a:pt x="0" y="101601"/>
                </a:lnTo>
                <a:cubicBezTo>
                  <a:pt x="0" y="45526"/>
                  <a:pt x="45526" y="0"/>
                  <a:pt x="101601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7"/>
          <p:cNvSpPr/>
          <p:nvPr/>
        </p:nvSpPr>
        <p:spPr>
          <a:xfrm>
            <a:off x="8709025" y="8737600"/>
            <a:ext cx="133350" cy="177800"/>
          </a:xfrm>
          <a:custGeom>
            <a:rect b="b" l="l" r="r" t="t"/>
            <a:pathLst>
              <a:path extrusionOk="0" h="177800" w="133350">
                <a:moveTo>
                  <a:pt x="101714" y="133350"/>
                </a:moveTo>
                <a:cubicBezTo>
                  <a:pt x="104249" y="125606"/>
                  <a:pt x="109319" y="118591"/>
                  <a:pt x="115049" y="112549"/>
                </a:cubicBezTo>
                <a:cubicBezTo>
                  <a:pt x="126405" y="100603"/>
                  <a:pt x="133350" y="84455"/>
                  <a:pt x="133350" y="66675"/>
                </a:cubicBezTo>
                <a:cubicBezTo>
                  <a:pt x="133350" y="29865"/>
                  <a:pt x="103485" y="0"/>
                  <a:pt x="66675" y="0"/>
                </a:cubicBezTo>
                <a:cubicBezTo>
                  <a:pt x="29865" y="0"/>
                  <a:pt x="0" y="29865"/>
                  <a:pt x="0" y="66675"/>
                </a:cubicBezTo>
                <a:cubicBezTo>
                  <a:pt x="0" y="84455"/>
                  <a:pt x="6945" y="100603"/>
                  <a:pt x="18301" y="112549"/>
                </a:cubicBezTo>
                <a:cubicBezTo>
                  <a:pt x="24031" y="118591"/>
                  <a:pt x="29136" y="125606"/>
                  <a:pt x="31636" y="133350"/>
                </a:cubicBezTo>
                <a:lnTo>
                  <a:pt x="101679" y="133350"/>
                </a:lnTo>
                <a:close/>
                <a:moveTo>
                  <a:pt x="100013" y="150019"/>
                </a:moveTo>
                <a:lnTo>
                  <a:pt x="33337" y="150019"/>
                </a:lnTo>
                <a:lnTo>
                  <a:pt x="33337" y="155575"/>
                </a:lnTo>
                <a:cubicBezTo>
                  <a:pt x="33337" y="170924"/>
                  <a:pt x="45770" y="183356"/>
                  <a:pt x="61119" y="183356"/>
                </a:cubicBezTo>
                <a:lnTo>
                  <a:pt x="72231" y="183356"/>
                </a:lnTo>
                <a:cubicBezTo>
                  <a:pt x="87580" y="183356"/>
                  <a:pt x="100013" y="170924"/>
                  <a:pt x="100013" y="155575"/>
                </a:cubicBezTo>
                <a:lnTo>
                  <a:pt x="100013" y="150019"/>
                </a:lnTo>
                <a:close/>
                <a:moveTo>
                  <a:pt x="63897" y="38894"/>
                </a:moveTo>
                <a:cubicBezTo>
                  <a:pt x="50076" y="38894"/>
                  <a:pt x="38894" y="50076"/>
                  <a:pt x="38894" y="63897"/>
                </a:cubicBezTo>
                <a:cubicBezTo>
                  <a:pt x="38894" y="68516"/>
                  <a:pt x="35178" y="72231"/>
                  <a:pt x="30559" y="72231"/>
                </a:cubicBezTo>
                <a:cubicBezTo>
                  <a:pt x="25941" y="72231"/>
                  <a:pt x="22225" y="68516"/>
                  <a:pt x="22225" y="63897"/>
                </a:cubicBezTo>
                <a:cubicBezTo>
                  <a:pt x="22225" y="40873"/>
                  <a:pt x="40873" y="22225"/>
                  <a:pt x="63897" y="22225"/>
                </a:cubicBezTo>
                <a:cubicBezTo>
                  <a:pt x="68516" y="22225"/>
                  <a:pt x="72231" y="25941"/>
                  <a:pt x="72231" y="30559"/>
                </a:cubicBezTo>
                <a:cubicBezTo>
                  <a:pt x="72231" y="35178"/>
                  <a:pt x="68516" y="38894"/>
                  <a:pt x="63897" y="38894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7"/>
          <p:cNvSpPr/>
          <p:nvPr/>
        </p:nvSpPr>
        <p:spPr>
          <a:xfrm>
            <a:off x="8991600" y="8686800"/>
            <a:ext cx="64897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Мнемоника: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Про себя проговаривайте «Руки — ноги — скольжение»</a:t>
            </a:r>
            <a:endParaRPr b="0" i="0" sz="1600" u="none" cap="none" strike="noStrike"/>
          </a:p>
        </p:txBody>
      </p:sp>
      <p:sp>
        <p:nvSpPr>
          <p:cNvPr id="370" name="Google Shape;370;p7"/>
          <p:cNvSpPr/>
          <p:nvPr/>
        </p:nvSpPr>
        <p:spPr>
          <a:xfrm>
            <a:off x="8255000" y="9499600"/>
            <a:ext cx="7493000" cy="1854200"/>
          </a:xfrm>
          <a:custGeom>
            <a:rect b="b" l="l" r="r" t="t"/>
            <a:pathLst>
              <a:path extrusionOk="0" h="1854200" w="7493000">
                <a:moveTo>
                  <a:pt x="152397" y="0"/>
                </a:moveTo>
                <a:lnTo>
                  <a:pt x="7340603" y="0"/>
                </a:lnTo>
                <a:cubicBezTo>
                  <a:pt x="7424770" y="0"/>
                  <a:pt x="7493000" y="68230"/>
                  <a:pt x="7493000" y="152397"/>
                </a:cubicBezTo>
                <a:lnTo>
                  <a:pt x="7493000" y="1701803"/>
                </a:lnTo>
                <a:cubicBezTo>
                  <a:pt x="7493000" y="1785970"/>
                  <a:pt x="7424770" y="1854200"/>
                  <a:pt x="7340603" y="1854200"/>
                </a:cubicBezTo>
                <a:lnTo>
                  <a:pt x="152397" y="1854200"/>
                </a:lnTo>
                <a:cubicBezTo>
                  <a:pt x="68230" y="1854200"/>
                  <a:pt x="0" y="1785970"/>
                  <a:pt x="0" y="1701803"/>
                </a:cubicBezTo>
                <a:lnTo>
                  <a:pt x="0" y="152397"/>
                </a:lnTo>
                <a:cubicBezTo>
                  <a:pt x="0" y="68287"/>
                  <a:pt x="68287" y="0"/>
                  <a:pt x="152397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7"/>
          <p:cNvSpPr/>
          <p:nvPr/>
        </p:nvSpPr>
        <p:spPr>
          <a:xfrm>
            <a:off x="8489950" y="9766300"/>
            <a:ext cx="228600" cy="228600"/>
          </a:xfrm>
          <a:custGeom>
            <a:rect b="b" l="l" r="r" t="t"/>
            <a:pathLst>
              <a:path extrusionOk="0" h="228600" w="228600">
                <a:moveTo>
                  <a:pt x="64428" y="0"/>
                </a:moveTo>
                <a:lnTo>
                  <a:pt x="164440" y="0"/>
                </a:lnTo>
                <a:cubicBezTo>
                  <a:pt x="176272" y="0"/>
                  <a:pt x="185916" y="9733"/>
                  <a:pt x="185470" y="21521"/>
                </a:cubicBezTo>
                <a:cubicBezTo>
                  <a:pt x="185380" y="23887"/>
                  <a:pt x="185291" y="26253"/>
                  <a:pt x="185157" y="28575"/>
                </a:cubicBezTo>
                <a:lnTo>
                  <a:pt x="207303" y="28575"/>
                </a:lnTo>
                <a:cubicBezTo>
                  <a:pt x="218956" y="28575"/>
                  <a:pt x="229225" y="38219"/>
                  <a:pt x="228332" y="50810"/>
                </a:cubicBezTo>
                <a:cubicBezTo>
                  <a:pt x="224983" y="97110"/>
                  <a:pt x="201320" y="122560"/>
                  <a:pt x="175647" y="135865"/>
                </a:cubicBezTo>
                <a:cubicBezTo>
                  <a:pt x="168593" y="139526"/>
                  <a:pt x="161404" y="142250"/>
                  <a:pt x="154573" y="144259"/>
                </a:cubicBezTo>
                <a:cubicBezTo>
                  <a:pt x="145554" y="157029"/>
                  <a:pt x="136178" y="163770"/>
                  <a:pt x="128721" y="167387"/>
                </a:cubicBezTo>
                <a:lnTo>
                  <a:pt x="128721" y="200025"/>
                </a:lnTo>
                <a:lnTo>
                  <a:pt x="157296" y="200025"/>
                </a:lnTo>
                <a:cubicBezTo>
                  <a:pt x="165199" y="200025"/>
                  <a:pt x="171584" y="206410"/>
                  <a:pt x="171584" y="214313"/>
                </a:cubicBezTo>
                <a:cubicBezTo>
                  <a:pt x="171584" y="222215"/>
                  <a:pt x="165199" y="228600"/>
                  <a:pt x="157296" y="228600"/>
                </a:cubicBezTo>
                <a:lnTo>
                  <a:pt x="71571" y="228600"/>
                </a:lnTo>
                <a:cubicBezTo>
                  <a:pt x="63669" y="228600"/>
                  <a:pt x="57284" y="222215"/>
                  <a:pt x="57284" y="214313"/>
                </a:cubicBezTo>
                <a:cubicBezTo>
                  <a:pt x="57284" y="206410"/>
                  <a:pt x="63669" y="200025"/>
                  <a:pt x="71571" y="200025"/>
                </a:cubicBezTo>
                <a:lnTo>
                  <a:pt x="100146" y="200025"/>
                </a:lnTo>
                <a:lnTo>
                  <a:pt x="100146" y="167387"/>
                </a:lnTo>
                <a:cubicBezTo>
                  <a:pt x="93003" y="163949"/>
                  <a:pt x="84118" y="157564"/>
                  <a:pt x="75456" y="145822"/>
                </a:cubicBezTo>
                <a:cubicBezTo>
                  <a:pt x="67241" y="143679"/>
                  <a:pt x="58311" y="140419"/>
                  <a:pt x="49604" y="135508"/>
                </a:cubicBezTo>
                <a:cubicBezTo>
                  <a:pt x="25450" y="121980"/>
                  <a:pt x="3661" y="96485"/>
                  <a:pt x="536" y="50721"/>
                </a:cubicBezTo>
                <a:cubicBezTo>
                  <a:pt x="-313" y="38174"/>
                  <a:pt x="9912" y="28530"/>
                  <a:pt x="21565" y="28530"/>
                </a:cubicBezTo>
                <a:lnTo>
                  <a:pt x="43711" y="28530"/>
                </a:lnTo>
                <a:cubicBezTo>
                  <a:pt x="43577" y="26209"/>
                  <a:pt x="43488" y="23887"/>
                  <a:pt x="43398" y="21476"/>
                </a:cubicBezTo>
                <a:cubicBezTo>
                  <a:pt x="42952" y="9644"/>
                  <a:pt x="52596" y="-45"/>
                  <a:pt x="64428" y="-45"/>
                </a:cubicBezTo>
                <a:close/>
                <a:moveTo>
                  <a:pt x="45318" y="50006"/>
                </a:moveTo>
                <a:lnTo>
                  <a:pt x="21922" y="50006"/>
                </a:lnTo>
                <a:cubicBezTo>
                  <a:pt x="24691" y="87823"/>
                  <a:pt x="42059" y="106754"/>
                  <a:pt x="59963" y="116800"/>
                </a:cubicBezTo>
                <a:cubicBezTo>
                  <a:pt x="53533" y="100146"/>
                  <a:pt x="48220" y="78403"/>
                  <a:pt x="45318" y="50006"/>
                </a:cubicBezTo>
                <a:close/>
                <a:moveTo>
                  <a:pt x="169664" y="114657"/>
                </a:moveTo>
                <a:cubicBezTo>
                  <a:pt x="187747" y="104031"/>
                  <a:pt x="204088" y="85145"/>
                  <a:pt x="206856" y="50006"/>
                </a:cubicBezTo>
                <a:lnTo>
                  <a:pt x="183505" y="50006"/>
                </a:lnTo>
                <a:cubicBezTo>
                  <a:pt x="180737" y="77197"/>
                  <a:pt x="175736" y="98316"/>
                  <a:pt x="169664" y="114657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7"/>
          <p:cNvSpPr/>
          <p:nvPr/>
        </p:nvSpPr>
        <p:spPr>
          <a:xfrm>
            <a:off x="8750300" y="9702800"/>
            <a:ext cx="6908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Когда переходить к брассу?</a:t>
            </a:r>
            <a:endParaRPr b="0" i="0" sz="1600" u="none" cap="none" strike="noStrike"/>
          </a:p>
        </p:txBody>
      </p:sp>
      <p:sp>
        <p:nvSpPr>
          <p:cNvPr id="373" name="Google Shape;373;p7"/>
          <p:cNvSpPr/>
          <p:nvPr/>
        </p:nvSpPr>
        <p:spPr>
          <a:xfrm>
            <a:off x="8458200" y="10160000"/>
            <a:ext cx="7188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Брасс сложнее кроля, требует лучшей координации. Начинайте освоение после уверенного плавания кролем на 25-50 метров. Сначала отрабатывайте движения рук и ног отдельно, затем соединяйте.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8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8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05</a:t>
            </a:r>
            <a:endParaRPr b="0" i="0" sz="1600" u="none" cap="none" strike="noStrike"/>
          </a:p>
        </p:txBody>
      </p:sp>
      <p:sp>
        <p:nvSpPr>
          <p:cNvPr id="381" name="Google Shape;381;p8"/>
          <p:cNvSpPr/>
          <p:nvPr/>
        </p:nvSpPr>
        <p:spPr>
          <a:xfrm>
            <a:off x="1270000" y="558800"/>
            <a:ext cx="95123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Подготовительные упражнения на суше</a:t>
            </a:r>
            <a:endParaRPr b="0" i="0" sz="1600" u="none" cap="none" strike="noStrike"/>
          </a:p>
        </p:txBody>
      </p:sp>
      <p:sp>
        <p:nvSpPr>
          <p:cNvPr id="382" name="Google Shape;382;p8"/>
          <p:cNvSpPr/>
          <p:nvPr/>
        </p:nvSpPr>
        <p:spPr>
          <a:xfrm>
            <a:off x="1270000" y="12700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383" name="Google Shape;383;p8"/>
          <p:cNvSpPr/>
          <p:nvPr/>
        </p:nvSpPr>
        <p:spPr>
          <a:xfrm>
            <a:off x="508000" y="1422400"/>
            <a:ext cx="15240000" cy="1422400"/>
          </a:xfrm>
          <a:custGeom>
            <a:rect b="b" l="l" r="r" t="t"/>
            <a:pathLst>
              <a:path extrusionOk="0" h="1422400" w="15240000">
                <a:moveTo>
                  <a:pt x="152396" y="0"/>
                </a:moveTo>
                <a:lnTo>
                  <a:pt x="15087604" y="0"/>
                </a:lnTo>
                <a:cubicBezTo>
                  <a:pt x="15171770" y="0"/>
                  <a:pt x="15240000" y="68230"/>
                  <a:pt x="15240000" y="152396"/>
                </a:cubicBezTo>
                <a:lnTo>
                  <a:pt x="15240000" y="1270004"/>
                </a:lnTo>
                <a:cubicBezTo>
                  <a:pt x="15240000" y="1354170"/>
                  <a:pt x="15171770" y="1422400"/>
                  <a:pt x="15087604" y="1422400"/>
                </a:cubicBezTo>
                <a:lnTo>
                  <a:pt x="152396" y="1422400"/>
                </a:lnTo>
                <a:cubicBezTo>
                  <a:pt x="68286" y="1422400"/>
                  <a:pt x="0" y="1354114"/>
                  <a:pt x="0" y="1270004"/>
                </a:cubicBezTo>
                <a:lnTo>
                  <a:pt x="0" y="152396"/>
                </a:lnTo>
                <a:cubicBezTo>
                  <a:pt x="0" y="68286"/>
                  <a:pt x="68286" y="0"/>
                  <a:pt x="152396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p8"/>
          <p:cNvSpPr/>
          <p:nvPr/>
        </p:nvSpPr>
        <p:spPr>
          <a:xfrm>
            <a:off x="698500" y="16256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304800"/>
                </a:moveTo>
                <a:cubicBezTo>
                  <a:pt x="236512" y="304800"/>
                  <a:pt x="304800" y="236512"/>
                  <a:pt x="304800" y="152400"/>
                </a:cubicBezTo>
                <a:cubicBezTo>
                  <a:pt x="304800" y="68288"/>
                  <a:pt x="236512" y="0"/>
                  <a:pt x="152400" y="0"/>
                </a:cubicBezTo>
                <a:cubicBezTo>
                  <a:pt x="68288" y="0"/>
                  <a:pt x="0" y="68288"/>
                  <a:pt x="0" y="152400"/>
                </a:cubicBezTo>
                <a:cubicBezTo>
                  <a:pt x="0" y="236512"/>
                  <a:pt x="68288" y="304800"/>
                  <a:pt x="152400" y="304800"/>
                </a:cubicBezTo>
                <a:close/>
                <a:moveTo>
                  <a:pt x="133350" y="95250"/>
                </a:moveTo>
                <a:cubicBezTo>
                  <a:pt x="133350" y="84736"/>
                  <a:pt x="141886" y="76200"/>
                  <a:pt x="152400" y="76200"/>
                </a:cubicBezTo>
                <a:cubicBezTo>
                  <a:pt x="162914" y="76200"/>
                  <a:pt x="171450" y="84736"/>
                  <a:pt x="171450" y="95250"/>
                </a:cubicBezTo>
                <a:cubicBezTo>
                  <a:pt x="171450" y="105764"/>
                  <a:pt x="162914" y="114300"/>
                  <a:pt x="152400" y="114300"/>
                </a:cubicBezTo>
                <a:cubicBezTo>
                  <a:pt x="141886" y="114300"/>
                  <a:pt x="133350" y="105764"/>
                  <a:pt x="133350" y="95250"/>
                </a:cubicBezTo>
                <a:close/>
                <a:moveTo>
                  <a:pt x="128588" y="133350"/>
                </a:moveTo>
                <a:lnTo>
                  <a:pt x="157163" y="133350"/>
                </a:lnTo>
                <a:cubicBezTo>
                  <a:pt x="165080" y="133350"/>
                  <a:pt x="171450" y="139720"/>
                  <a:pt x="171450" y="147638"/>
                </a:cubicBezTo>
                <a:lnTo>
                  <a:pt x="171450" y="200025"/>
                </a:lnTo>
                <a:lnTo>
                  <a:pt x="176212" y="200025"/>
                </a:lnTo>
                <a:cubicBezTo>
                  <a:pt x="184130" y="200025"/>
                  <a:pt x="190500" y="206395"/>
                  <a:pt x="190500" y="214313"/>
                </a:cubicBezTo>
                <a:cubicBezTo>
                  <a:pt x="190500" y="222230"/>
                  <a:pt x="184130" y="228600"/>
                  <a:pt x="176212" y="228600"/>
                </a:cubicBezTo>
                <a:lnTo>
                  <a:pt x="128588" y="228600"/>
                </a:lnTo>
                <a:cubicBezTo>
                  <a:pt x="120670" y="228600"/>
                  <a:pt x="114300" y="222230"/>
                  <a:pt x="114300" y="214313"/>
                </a:cubicBezTo>
                <a:cubicBezTo>
                  <a:pt x="114300" y="206395"/>
                  <a:pt x="120670" y="200025"/>
                  <a:pt x="128588" y="200025"/>
                </a:cubicBezTo>
                <a:lnTo>
                  <a:pt x="142875" y="200025"/>
                </a:lnTo>
                <a:lnTo>
                  <a:pt x="142875" y="161925"/>
                </a:lnTo>
                <a:lnTo>
                  <a:pt x="128588" y="161925"/>
                </a:lnTo>
                <a:cubicBezTo>
                  <a:pt x="120670" y="161925"/>
                  <a:pt x="114300" y="155555"/>
                  <a:pt x="114300" y="147638"/>
                </a:cubicBezTo>
                <a:cubicBezTo>
                  <a:pt x="114300" y="139720"/>
                  <a:pt x="120670" y="133350"/>
                  <a:pt x="128588" y="13335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8"/>
          <p:cNvSpPr/>
          <p:nvPr/>
        </p:nvSpPr>
        <p:spPr>
          <a:xfrm>
            <a:off x="1244600" y="1574800"/>
            <a:ext cx="144780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Зачем нужна сухая разминка?</a:t>
            </a:r>
            <a:endParaRPr b="0" i="0" sz="1600" u="none" cap="none" strike="noStrike"/>
          </a:p>
        </p:txBody>
      </p:sp>
      <p:sp>
        <p:nvSpPr>
          <p:cNvPr id="386" name="Google Shape;386;p8"/>
          <p:cNvSpPr/>
          <p:nvPr/>
        </p:nvSpPr>
        <p:spPr>
          <a:xfrm>
            <a:off x="1244600" y="2032000"/>
            <a:ext cx="144526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Правильная разминка на суше экономит силы, бережёт плечи и ускоряет «включение» техники ещё до входа в бассейн. 10-15 минут подготовки — и тело уже скользит легче, дыхание ровнее, а первые метры не ощущаются как борьба за выживание.</a:t>
            </a:r>
            <a:endParaRPr b="0" i="0" sz="1600" u="none" cap="none" strike="noStrike"/>
          </a:p>
        </p:txBody>
      </p:sp>
      <p:sp>
        <p:nvSpPr>
          <p:cNvPr id="387" name="Google Shape;387;p8"/>
          <p:cNvSpPr/>
          <p:nvPr/>
        </p:nvSpPr>
        <p:spPr>
          <a:xfrm>
            <a:off x="508000" y="2971800"/>
            <a:ext cx="4978400" cy="3378200"/>
          </a:xfrm>
          <a:custGeom>
            <a:rect b="b" l="l" r="r" t="t"/>
            <a:pathLst>
              <a:path extrusionOk="0" h="33782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3225809"/>
                </a:lnTo>
                <a:cubicBezTo>
                  <a:pt x="4978400" y="3309972"/>
                  <a:pt x="4910172" y="3378200"/>
                  <a:pt x="4826009" y="3378200"/>
                </a:cubicBezTo>
                <a:lnTo>
                  <a:pt x="152391" y="3378200"/>
                </a:lnTo>
                <a:cubicBezTo>
                  <a:pt x="68228" y="3378200"/>
                  <a:pt x="0" y="3309972"/>
                  <a:pt x="0" y="3225809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8"/>
          <p:cNvSpPr/>
          <p:nvPr/>
        </p:nvSpPr>
        <p:spPr>
          <a:xfrm>
            <a:off x="508000" y="2971800"/>
            <a:ext cx="4978400" cy="50800"/>
          </a:xfrm>
          <a:custGeom>
            <a:rect b="b" l="l" r="r" t="t"/>
            <a:pathLst>
              <a:path extrusionOk="0" h="508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8"/>
          <p:cNvSpPr/>
          <p:nvPr/>
        </p:nvSpPr>
        <p:spPr>
          <a:xfrm>
            <a:off x="660400" y="31496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8"/>
          <p:cNvSpPr/>
          <p:nvPr/>
        </p:nvSpPr>
        <p:spPr>
          <a:xfrm>
            <a:off x="838200" y="3327400"/>
            <a:ext cx="254000" cy="254000"/>
          </a:xfrm>
          <a:custGeom>
            <a:rect b="b" l="l" r="r" t="t"/>
            <a:pathLst>
              <a:path extrusionOk="0" h="254000" w="254000">
                <a:moveTo>
                  <a:pt x="238175" y="95250"/>
                </a:moveTo>
                <a:lnTo>
                  <a:pt x="242094" y="95250"/>
                </a:lnTo>
                <a:cubicBezTo>
                  <a:pt x="248692" y="95250"/>
                  <a:pt x="254000" y="89942"/>
                  <a:pt x="254000" y="83344"/>
                </a:cubicBezTo>
                <a:lnTo>
                  <a:pt x="254000" y="11906"/>
                </a:lnTo>
                <a:cubicBezTo>
                  <a:pt x="254000" y="7094"/>
                  <a:pt x="251123" y="2729"/>
                  <a:pt x="246658" y="893"/>
                </a:cubicBezTo>
                <a:cubicBezTo>
                  <a:pt x="242193" y="-943"/>
                  <a:pt x="237083" y="99"/>
                  <a:pt x="233660" y="3473"/>
                </a:cubicBezTo>
                <a:lnTo>
                  <a:pt x="208012" y="29170"/>
                </a:lnTo>
                <a:cubicBezTo>
                  <a:pt x="186035" y="10964"/>
                  <a:pt x="157758" y="0"/>
                  <a:pt x="127000" y="0"/>
                </a:cubicBezTo>
                <a:cubicBezTo>
                  <a:pt x="63004" y="0"/>
                  <a:pt x="10071" y="47327"/>
                  <a:pt x="1290" y="108893"/>
                </a:cubicBezTo>
                <a:cubicBezTo>
                  <a:pt x="50" y="117574"/>
                  <a:pt x="6052" y="125611"/>
                  <a:pt x="14734" y="126851"/>
                </a:cubicBezTo>
                <a:cubicBezTo>
                  <a:pt x="23416" y="128091"/>
                  <a:pt x="31452" y="122039"/>
                  <a:pt x="32693" y="113407"/>
                </a:cubicBezTo>
                <a:cubicBezTo>
                  <a:pt x="39291" y="67221"/>
                  <a:pt x="79028" y="31750"/>
                  <a:pt x="127000" y="31750"/>
                </a:cubicBezTo>
                <a:cubicBezTo>
                  <a:pt x="149027" y="31750"/>
                  <a:pt x="169267" y="39191"/>
                  <a:pt x="185390" y="51743"/>
                </a:cubicBezTo>
                <a:lnTo>
                  <a:pt x="162223" y="74910"/>
                </a:lnTo>
                <a:cubicBezTo>
                  <a:pt x="158800" y="78333"/>
                  <a:pt x="157807" y="83443"/>
                  <a:pt x="159643" y="87908"/>
                </a:cubicBezTo>
                <a:cubicBezTo>
                  <a:pt x="161479" y="92373"/>
                  <a:pt x="165844" y="95250"/>
                  <a:pt x="170656" y="95250"/>
                </a:cubicBezTo>
                <a:lnTo>
                  <a:pt x="238175" y="95250"/>
                </a:lnTo>
                <a:close/>
                <a:moveTo>
                  <a:pt x="252760" y="145107"/>
                </a:moveTo>
                <a:cubicBezTo>
                  <a:pt x="254000" y="136426"/>
                  <a:pt x="247948" y="128389"/>
                  <a:pt x="239316" y="127149"/>
                </a:cubicBezTo>
                <a:cubicBezTo>
                  <a:pt x="230684" y="125909"/>
                  <a:pt x="222597" y="131961"/>
                  <a:pt x="221357" y="140593"/>
                </a:cubicBezTo>
                <a:cubicBezTo>
                  <a:pt x="214759" y="186730"/>
                  <a:pt x="175022" y="222200"/>
                  <a:pt x="127050" y="222200"/>
                </a:cubicBezTo>
                <a:cubicBezTo>
                  <a:pt x="105023" y="222200"/>
                  <a:pt x="84782" y="214759"/>
                  <a:pt x="68659" y="202208"/>
                </a:cubicBezTo>
                <a:lnTo>
                  <a:pt x="91777" y="179090"/>
                </a:lnTo>
                <a:cubicBezTo>
                  <a:pt x="95200" y="175667"/>
                  <a:pt x="96193" y="170557"/>
                  <a:pt x="94357" y="166092"/>
                </a:cubicBezTo>
                <a:cubicBezTo>
                  <a:pt x="92521" y="161627"/>
                  <a:pt x="88156" y="158750"/>
                  <a:pt x="83344" y="158750"/>
                </a:cubicBezTo>
                <a:lnTo>
                  <a:pt x="11906" y="158750"/>
                </a:lnTo>
                <a:cubicBezTo>
                  <a:pt x="5308" y="158750"/>
                  <a:pt x="0" y="164058"/>
                  <a:pt x="0" y="170656"/>
                </a:cubicBezTo>
                <a:lnTo>
                  <a:pt x="0" y="242094"/>
                </a:lnTo>
                <a:cubicBezTo>
                  <a:pt x="0" y="246906"/>
                  <a:pt x="2877" y="251271"/>
                  <a:pt x="7342" y="253107"/>
                </a:cubicBezTo>
                <a:cubicBezTo>
                  <a:pt x="11807" y="254943"/>
                  <a:pt x="16917" y="253901"/>
                  <a:pt x="20340" y="250527"/>
                </a:cubicBezTo>
                <a:lnTo>
                  <a:pt x="46037" y="224830"/>
                </a:lnTo>
                <a:cubicBezTo>
                  <a:pt x="67965" y="243036"/>
                  <a:pt x="96242" y="254000"/>
                  <a:pt x="127000" y="254000"/>
                </a:cubicBezTo>
                <a:cubicBezTo>
                  <a:pt x="190996" y="254000"/>
                  <a:pt x="243929" y="206673"/>
                  <a:pt x="252710" y="145107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8"/>
          <p:cNvSpPr/>
          <p:nvPr/>
        </p:nvSpPr>
        <p:spPr>
          <a:xfrm>
            <a:off x="1422400" y="3276600"/>
            <a:ext cx="1968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Плечевые круги</a:t>
            </a:r>
            <a:endParaRPr b="0" i="0" sz="1600" u="none" cap="none" strike="noStrike"/>
          </a:p>
        </p:txBody>
      </p:sp>
      <p:sp>
        <p:nvSpPr>
          <p:cNvPr id="392" name="Google Shape;392;p8"/>
          <p:cNvSpPr/>
          <p:nvPr/>
        </p:nvSpPr>
        <p:spPr>
          <a:xfrm>
            <a:off x="660400" y="3911600"/>
            <a:ext cx="477520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Стоя прямо, ноги на ширине плеч. Поднимайте плечи к ушам, затем делайте круговые движения — сначала назад, затем вперёд. 10-15 повторений в каждую сторону.</a:t>
            </a:r>
            <a:endParaRPr b="0" i="0" sz="1600" u="none" cap="none" strike="noStrike"/>
          </a:p>
        </p:txBody>
      </p:sp>
      <p:sp>
        <p:nvSpPr>
          <p:cNvPr id="393" name="Google Shape;393;p8"/>
          <p:cNvSpPr/>
          <p:nvPr/>
        </p:nvSpPr>
        <p:spPr>
          <a:xfrm>
            <a:off x="660400" y="5384800"/>
            <a:ext cx="4673600" cy="812800"/>
          </a:xfrm>
          <a:custGeom>
            <a:rect b="b" l="l" r="r" t="t"/>
            <a:pathLst>
              <a:path extrusionOk="0" h="812800" w="4673600">
                <a:moveTo>
                  <a:pt x="101600" y="0"/>
                </a:moveTo>
                <a:lnTo>
                  <a:pt x="4572000" y="0"/>
                </a:lnTo>
                <a:cubicBezTo>
                  <a:pt x="4628075" y="0"/>
                  <a:pt x="4673600" y="45525"/>
                  <a:pt x="4673600" y="101600"/>
                </a:cubicBezTo>
                <a:lnTo>
                  <a:pt x="4673600" y="711200"/>
                </a:lnTo>
                <a:cubicBezTo>
                  <a:pt x="4673600" y="767275"/>
                  <a:pt x="4628075" y="812800"/>
                  <a:pt x="45720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p8"/>
          <p:cNvSpPr/>
          <p:nvPr/>
        </p:nvSpPr>
        <p:spPr>
          <a:xfrm>
            <a:off x="812800" y="5537200"/>
            <a:ext cx="44577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Цель: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Разогрев и укрепление плечевых мышц, активно участвующих в плавании</a:t>
            </a:r>
            <a:endParaRPr b="0" i="0" sz="1600" u="none" cap="none" strike="noStrike"/>
          </a:p>
        </p:txBody>
      </p:sp>
      <p:sp>
        <p:nvSpPr>
          <p:cNvPr id="395" name="Google Shape;395;p8"/>
          <p:cNvSpPr/>
          <p:nvPr/>
        </p:nvSpPr>
        <p:spPr>
          <a:xfrm>
            <a:off x="5638800" y="2971800"/>
            <a:ext cx="4978400" cy="3378200"/>
          </a:xfrm>
          <a:custGeom>
            <a:rect b="b" l="l" r="r" t="t"/>
            <a:pathLst>
              <a:path extrusionOk="0" h="33782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3225809"/>
                </a:lnTo>
                <a:cubicBezTo>
                  <a:pt x="4978400" y="3309972"/>
                  <a:pt x="4910172" y="3378200"/>
                  <a:pt x="4826009" y="3378200"/>
                </a:cubicBezTo>
                <a:lnTo>
                  <a:pt x="152391" y="3378200"/>
                </a:lnTo>
                <a:cubicBezTo>
                  <a:pt x="68228" y="3378200"/>
                  <a:pt x="0" y="3309972"/>
                  <a:pt x="0" y="3225809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8"/>
          <p:cNvSpPr/>
          <p:nvPr/>
        </p:nvSpPr>
        <p:spPr>
          <a:xfrm>
            <a:off x="5638800" y="2971800"/>
            <a:ext cx="4978400" cy="50800"/>
          </a:xfrm>
          <a:custGeom>
            <a:rect b="b" l="l" r="r" t="t"/>
            <a:pathLst>
              <a:path extrusionOk="0" h="508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8"/>
          <p:cNvSpPr/>
          <p:nvPr/>
        </p:nvSpPr>
        <p:spPr>
          <a:xfrm>
            <a:off x="5791200" y="31496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8"/>
          <p:cNvSpPr/>
          <p:nvPr/>
        </p:nvSpPr>
        <p:spPr>
          <a:xfrm>
            <a:off x="6000750" y="3327400"/>
            <a:ext cx="190500" cy="254000"/>
          </a:xfrm>
          <a:custGeom>
            <a:rect b="b" l="l" r="r" t="t"/>
            <a:pathLst>
              <a:path extrusionOk="0" h="254000" w="190500">
                <a:moveTo>
                  <a:pt x="84038" y="249337"/>
                </a:moveTo>
                <a:cubicBezTo>
                  <a:pt x="90239" y="255538"/>
                  <a:pt x="100310" y="255538"/>
                  <a:pt x="106511" y="249337"/>
                </a:cubicBezTo>
                <a:lnTo>
                  <a:pt x="185886" y="169962"/>
                </a:lnTo>
                <a:cubicBezTo>
                  <a:pt x="192087" y="163761"/>
                  <a:pt x="192087" y="153690"/>
                  <a:pt x="185886" y="147489"/>
                </a:cubicBezTo>
                <a:cubicBezTo>
                  <a:pt x="179685" y="141288"/>
                  <a:pt x="169614" y="141288"/>
                  <a:pt x="163413" y="147489"/>
                </a:cubicBezTo>
                <a:lnTo>
                  <a:pt x="111125" y="199777"/>
                </a:lnTo>
                <a:lnTo>
                  <a:pt x="111125" y="15875"/>
                </a:lnTo>
                <a:cubicBezTo>
                  <a:pt x="111125" y="7094"/>
                  <a:pt x="104031" y="0"/>
                  <a:pt x="95250" y="0"/>
                </a:cubicBezTo>
                <a:cubicBezTo>
                  <a:pt x="86469" y="0"/>
                  <a:pt x="79375" y="7094"/>
                  <a:pt x="79375" y="15875"/>
                </a:cubicBezTo>
                <a:lnTo>
                  <a:pt x="79375" y="199777"/>
                </a:lnTo>
                <a:lnTo>
                  <a:pt x="27087" y="147489"/>
                </a:lnTo>
                <a:cubicBezTo>
                  <a:pt x="20886" y="141287"/>
                  <a:pt x="10815" y="141287"/>
                  <a:pt x="4614" y="147489"/>
                </a:cubicBezTo>
                <a:cubicBezTo>
                  <a:pt x="-1588" y="153690"/>
                  <a:pt x="-1588" y="163761"/>
                  <a:pt x="4614" y="169962"/>
                </a:cubicBezTo>
                <a:lnTo>
                  <a:pt x="83989" y="249337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8"/>
          <p:cNvSpPr/>
          <p:nvPr/>
        </p:nvSpPr>
        <p:spPr>
          <a:xfrm>
            <a:off x="6553200" y="3276600"/>
            <a:ext cx="2603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Приседания с руками</a:t>
            </a:r>
            <a:endParaRPr b="0" i="0" sz="1600" u="none" cap="none" strike="noStrike"/>
          </a:p>
        </p:txBody>
      </p:sp>
      <p:sp>
        <p:nvSpPr>
          <p:cNvPr id="400" name="Google Shape;400;p8"/>
          <p:cNvSpPr/>
          <p:nvPr/>
        </p:nvSpPr>
        <p:spPr>
          <a:xfrm>
            <a:off x="5791200" y="3911600"/>
            <a:ext cx="4775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Ноги на ширине плеч, руки подняты над головой. На выдохе приседайте, держа спину прямо. На вдохе вставайте. 15-20 повторений.</a:t>
            </a:r>
            <a:endParaRPr b="0" i="0" sz="1600" u="none" cap="none" strike="noStrike"/>
          </a:p>
        </p:txBody>
      </p:sp>
      <p:sp>
        <p:nvSpPr>
          <p:cNvPr id="401" name="Google Shape;401;p8"/>
          <p:cNvSpPr/>
          <p:nvPr/>
        </p:nvSpPr>
        <p:spPr>
          <a:xfrm>
            <a:off x="5791200" y="5054600"/>
            <a:ext cx="4673600" cy="812800"/>
          </a:xfrm>
          <a:custGeom>
            <a:rect b="b" l="l" r="r" t="t"/>
            <a:pathLst>
              <a:path extrusionOk="0" h="812800" w="4673600">
                <a:moveTo>
                  <a:pt x="101600" y="0"/>
                </a:moveTo>
                <a:lnTo>
                  <a:pt x="4572000" y="0"/>
                </a:lnTo>
                <a:cubicBezTo>
                  <a:pt x="4628075" y="0"/>
                  <a:pt x="4673600" y="45525"/>
                  <a:pt x="4673600" y="101600"/>
                </a:cubicBezTo>
                <a:lnTo>
                  <a:pt x="4673600" y="711200"/>
                </a:lnTo>
                <a:cubicBezTo>
                  <a:pt x="4673600" y="767275"/>
                  <a:pt x="4628075" y="812800"/>
                  <a:pt x="45720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FF8C42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8"/>
          <p:cNvSpPr/>
          <p:nvPr/>
        </p:nvSpPr>
        <p:spPr>
          <a:xfrm>
            <a:off x="5943600" y="5207000"/>
            <a:ext cx="44577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Цель: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Развитие силы ног и спины, улучшение баланса</a:t>
            </a:r>
            <a:endParaRPr b="0" i="0" sz="1600" u="none" cap="none" strike="noStrike"/>
          </a:p>
        </p:txBody>
      </p:sp>
      <p:sp>
        <p:nvSpPr>
          <p:cNvPr id="403" name="Google Shape;403;p8"/>
          <p:cNvSpPr/>
          <p:nvPr/>
        </p:nvSpPr>
        <p:spPr>
          <a:xfrm>
            <a:off x="10769600" y="2971800"/>
            <a:ext cx="4978400" cy="3378200"/>
          </a:xfrm>
          <a:custGeom>
            <a:rect b="b" l="l" r="r" t="t"/>
            <a:pathLst>
              <a:path extrusionOk="0" h="33782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3225809"/>
                </a:lnTo>
                <a:cubicBezTo>
                  <a:pt x="4978400" y="3309972"/>
                  <a:pt x="4910172" y="3378200"/>
                  <a:pt x="4826009" y="3378200"/>
                </a:cubicBezTo>
                <a:lnTo>
                  <a:pt x="152391" y="3378200"/>
                </a:lnTo>
                <a:cubicBezTo>
                  <a:pt x="68228" y="3378200"/>
                  <a:pt x="0" y="3309972"/>
                  <a:pt x="0" y="3225809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8"/>
          <p:cNvSpPr/>
          <p:nvPr/>
        </p:nvSpPr>
        <p:spPr>
          <a:xfrm>
            <a:off x="10769600" y="2971800"/>
            <a:ext cx="4978400" cy="50800"/>
          </a:xfrm>
          <a:custGeom>
            <a:rect b="b" l="l" r="r" t="t"/>
            <a:pathLst>
              <a:path extrusionOk="0" h="50800" w="4978400">
                <a:moveTo>
                  <a:pt x="50800" y="0"/>
                </a:moveTo>
                <a:lnTo>
                  <a:pt x="4927600" y="0"/>
                </a:lnTo>
                <a:cubicBezTo>
                  <a:pt x="4955637" y="0"/>
                  <a:pt x="4978400" y="22763"/>
                  <a:pt x="4978400" y="50800"/>
                </a:cubicBezTo>
                <a:lnTo>
                  <a:pt x="4978400" y="50800"/>
                </a:lnTo>
                <a:lnTo>
                  <a:pt x="0" y="50800"/>
                </a:ln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8"/>
          <p:cNvSpPr/>
          <p:nvPr/>
        </p:nvSpPr>
        <p:spPr>
          <a:xfrm>
            <a:off x="10922000" y="31496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p8"/>
          <p:cNvSpPr/>
          <p:nvPr/>
        </p:nvSpPr>
        <p:spPr>
          <a:xfrm>
            <a:off x="11115675" y="3327400"/>
            <a:ext cx="222250" cy="254000"/>
          </a:xfrm>
          <a:custGeom>
            <a:rect b="b" l="l" r="r" t="t"/>
            <a:pathLst>
              <a:path extrusionOk="0" h="254000" w="222250">
                <a:moveTo>
                  <a:pt x="0" y="127000"/>
                </a:moveTo>
                <a:cubicBezTo>
                  <a:pt x="0" y="118219"/>
                  <a:pt x="7094" y="111125"/>
                  <a:pt x="15875" y="111125"/>
                </a:cubicBezTo>
                <a:lnTo>
                  <a:pt x="206375" y="111125"/>
                </a:lnTo>
                <a:cubicBezTo>
                  <a:pt x="215156" y="111125"/>
                  <a:pt x="222250" y="118219"/>
                  <a:pt x="222250" y="127000"/>
                </a:cubicBezTo>
                <a:cubicBezTo>
                  <a:pt x="222250" y="135781"/>
                  <a:pt x="215156" y="142875"/>
                  <a:pt x="206375" y="142875"/>
                </a:cubicBezTo>
                <a:lnTo>
                  <a:pt x="15875" y="142875"/>
                </a:lnTo>
                <a:cubicBezTo>
                  <a:pt x="7094" y="142875"/>
                  <a:pt x="0" y="135781"/>
                  <a:pt x="0" y="12700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7" name="Google Shape;407;p8"/>
          <p:cNvSpPr/>
          <p:nvPr/>
        </p:nvSpPr>
        <p:spPr>
          <a:xfrm>
            <a:off x="11684000" y="3276600"/>
            <a:ext cx="9652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Планка</a:t>
            </a:r>
            <a:endParaRPr b="0" i="0" sz="1600" u="none" cap="none" strike="noStrike"/>
          </a:p>
        </p:txBody>
      </p:sp>
      <p:sp>
        <p:nvSpPr>
          <p:cNvPr id="408" name="Google Shape;408;p8"/>
          <p:cNvSpPr/>
          <p:nvPr/>
        </p:nvSpPr>
        <p:spPr>
          <a:xfrm>
            <a:off x="10922000" y="3911600"/>
            <a:ext cx="47752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Локти на полу, тело выпрямлено в одну линию от головы до пят. Держите 20-30 секунд, удерживая корпус прямым.</a:t>
            </a:r>
            <a:endParaRPr b="0" i="0" sz="1600" u="none" cap="none" strike="noStrike"/>
          </a:p>
        </p:txBody>
      </p:sp>
      <p:sp>
        <p:nvSpPr>
          <p:cNvPr id="409" name="Google Shape;409;p8"/>
          <p:cNvSpPr/>
          <p:nvPr/>
        </p:nvSpPr>
        <p:spPr>
          <a:xfrm>
            <a:off x="10922000" y="5054600"/>
            <a:ext cx="4673600" cy="812800"/>
          </a:xfrm>
          <a:custGeom>
            <a:rect b="b" l="l" r="r" t="t"/>
            <a:pathLst>
              <a:path extrusionOk="0" h="812800" w="4673600">
                <a:moveTo>
                  <a:pt x="101600" y="0"/>
                </a:moveTo>
                <a:lnTo>
                  <a:pt x="4572000" y="0"/>
                </a:lnTo>
                <a:cubicBezTo>
                  <a:pt x="4628075" y="0"/>
                  <a:pt x="4673600" y="45525"/>
                  <a:pt x="4673600" y="101600"/>
                </a:cubicBezTo>
                <a:lnTo>
                  <a:pt x="4673600" y="711200"/>
                </a:lnTo>
                <a:cubicBezTo>
                  <a:pt x="4673600" y="767275"/>
                  <a:pt x="4628075" y="812800"/>
                  <a:pt x="4572000" y="812800"/>
                </a:cubicBezTo>
                <a:lnTo>
                  <a:pt x="101600" y="812800"/>
                </a:lnTo>
                <a:cubicBezTo>
                  <a:pt x="45525" y="812800"/>
                  <a:pt x="0" y="767275"/>
                  <a:pt x="0" y="711200"/>
                </a:cubicBezTo>
                <a:lnTo>
                  <a:pt x="0" y="101600"/>
                </a:lnTo>
                <a:cubicBezTo>
                  <a:pt x="0" y="45525"/>
                  <a:pt x="45525" y="0"/>
                  <a:pt x="101600" y="0"/>
                </a:cubicBezTo>
                <a:close/>
              </a:path>
            </a:pathLst>
          </a:custGeom>
          <a:solidFill>
            <a:srgbClr val="005F6B">
              <a:alpha val="5098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8"/>
          <p:cNvSpPr/>
          <p:nvPr/>
        </p:nvSpPr>
        <p:spPr>
          <a:xfrm>
            <a:off x="11074400" y="5207000"/>
            <a:ext cx="44577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Цель:</a:t>
            </a: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Укрепление мышц кора — основа стабильности тела в воде</a:t>
            </a:r>
            <a:endParaRPr b="0" i="0" sz="1600" u="none" cap="none" strike="noStrike"/>
          </a:p>
        </p:txBody>
      </p:sp>
      <p:sp>
        <p:nvSpPr>
          <p:cNvPr id="411" name="Google Shape;411;p8"/>
          <p:cNvSpPr/>
          <p:nvPr/>
        </p:nvSpPr>
        <p:spPr>
          <a:xfrm>
            <a:off x="508000" y="6451600"/>
            <a:ext cx="3695700" cy="2324100"/>
          </a:xfrm>
          <a:custGeom>
            <a:rect b="b" l="l" r="r" t="t"/>
            <a:pathLst>
              <a:path extrusionOk="0" h="2324100" w="3695700">
                <a:moveTo>
                  <a:pt x="152391" y="0"/>
                </a:moveTo>
                <a:lnTo>
                  <a:pt x="3543309" y="0"/>
                </a:lnTo>
                <a:cubicBezTo>
                  <a:pt x="3627472" y="0"/>
                  <a:pt x="3695700" y="68228"/>
                  <a:pt x="3695700" y="152391"/>
                </a:cubicBezTo>
                <a:lnTo>
                  <a:pt x="3695700" y="2171709"/>
                </a:lnTo>
                <a:cubicBezTo>
                  <a:pt x="3695700" y="2255872"/>
                  <a:pt x="3627472" y="2324100"/>
                  <a:pt x="3543309" y="2324100"/>
                </a:cubicBezTo>
                <a:lnTo>
                  <a:pt x="152391" y="2324100"/>
                </a:lnTo>
                <a:cubicBezTo>
                  <a:pt x="68228" y="2324100"/>
                  <a:pt x="0" y="2255872"/>
                  <a:pt x="0" y="2171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8"/>
          <p:cNvSpPr/>
          <p:nvPr/>
        </p:nvSpPr>
        <p:spPr>
          <a:xfrm>
            <a:off x="677863" y="6642100"/>
            <a:ext cx="257175" cy="228600"/>
          </a:xfrm>
          <a:custGeom>
            <a:rect b="b" l="l" r="r" t="t"/>
            <a:pathLst>
              <a:path extrusionOk="0" h="228600" w="257175">
                <a:moveTo>
                  <a:pt x="132159" y="85725"/>
                </a:moveTo>
                <a:cubicBezTo>
                  <a:pt x="122739" y="80323"/>
                  <a:pt x="113273" y="74920"/>
                  <a:pt x="100013" y="72643"/>
                </a:cubicBezTo>
                <a:lnTo>
                  <a:pt x="100013" y="10001"/>
                </a:lnTo>
                <a:cubicBezTo>
                  <a:pt x="115059" y="5804"/>
                  <a:pt x="139035" y="0"/>
                  <a:pt x="157163" y="0"/>
                </a:cubicBezTo>
                <a:cubicBezTo>
                  <a:pt x="200025" y="0"/>
                  <a:pt x="257175" y="21431"/>
                  <a:pt x="257175" y="57150"/>
                </a:cubicBezTo>
                <a:cubicBezTo>
                  <a:pt x="257175" y="92869"/>
                  <a:pt x="203775" y="100013"/>
                  <a:pt x="178594" y="100013"/>
                </a:cubicBezTo>
                <a:cubicBezTo>
                  <a:pt x="157163" y="100013"/>
                  <a:pt x="144661" y="92869"/>
                  <a:pt x="132159" y="85725"/>
                </a:cubicBezTo>
                <a:close/>
                <a:moveTo>
                  <a:pt x="57150" y="14288"/>
                </a:moveTo>
                <a:lnTo>
                  <a:pt x="78581" y="14288"/>
                </a:lnTo>
                <a:lnTo>
                  <a:pt x="78581" y="71438"/>
                </a:lnTo>
                <a:lnTo>
                  <a:pt x="57150" y="71438"/>
                </a:lnTo>
                <a:cubicBezTo>
                  <a:pt x="41389" y="71438"/>
                  <a:pt x="28575" y="58623"/>
                  <a:pt x="28575" y="42863"/>
                </a:cubicBezTo>
                <a:cubicBezTo>
                  <a:pt x="28575" y="27102"/>
                  <a:pt x="41389" y="14288"/>
                  <a:pt x="57150" y="14288"/>
                </a:cubicBezTo>
                <a:close/>
                <a:moveTo>
                  <a:pt x="103584" y="142875"/>
                </a:moveTo>
                <a:cubicBezTo>
                  <a:pt x="116086" y="135731"/>
                  <a:pt x="128588" y="128588"/>
                  <a:pt x="150019" y="128588"/>
                </a:cubicBezTo>
                <a:cubicBezTo>
                  <a:pt x="175200" y="128588"/>
                  <a:pt x="228600" y="135731"/>
                  <a:pt x="228600" y="171450"/>
                </a:cubicBezTo>
                <a:cubicBezTo>
                  <a:pt x="228600" y="207169"/>
                  <a:pt x="171450" y="228600"/>
                  <a:pt x="128588" y="228600"/>
                </a:cubicBezTo>
                <a:cubicBezTo>
                  <a:pt x="110505" y="228600"/>
                  <a:pt x="86484" y="222796"/>
                  <a:pt x="71438" y="218599"/>
                </a:cubicBezTo>
                <a:lnTo>
                  <a:pt x="71438" y="155957"/>
                </a:lnTo>
                <a:cubicBezTo>
                  <a:pt x="84698" y="153635"/>
                  <a:pt x="94164" y="148233"/>
                  <a:pt x="103584" y="142830"/>
                </a:cubicBezTo>
                <a:close/>
                <a:moveTo>
                  <a:pt x="28575" y="214313"/>
                </a:moveTo>
                <a:cubicBezTo>
                  <a:pt x="12814" y="214313"/>
                  <a:pt x="0" y="201498"/>
                  <a:pt x="0" y="185738"/>
                </a:cubicBezTo>
                <a:cubicBezTo>
                  <a:pt x="0" y="169977"/>
                  <a:pt x="12814" y="157163"/>
                  <a:pt x="28575" y="157163"/>
                </a:cubicBezTo>
                <a:lnTo>
                  <a:pt x="50006" y="157163"/>
                </a:lnTo>
                <a:lnTo>
                  <a:pt x="50006" y="214313"/>
                </a:lnTo>
                <a:lnTo>
                  <a:pt x="28575" y="214313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8"/>
          <p:cNvSpPr/>
          <p:nvPr/>
        </p:nvSpPr>
        <p:spPr>
          <a:xfrm>
            <a:off x="1047750" y="6604000"/>
            <a:ext cx="13970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Махи ногами</a:t>
            </a:r>
            <a:endParaRPr b="0" i="0" sz="1600" u="none" cap="none" strike="noStrike"/>
          </a:p>
        </p:txBody>
      </p:sp>
      <p:sp>
        <p:nvSpPr>
          <p:cNvPr id="414" name="Google Shape;414;p8"/>
          <p:cNvSpPr/>
          <p:nvPr/>
        </p:nvSpPr>
        <p:spPr>
          <a:xfrm>
            <a:off x="660400" y="7010400"/>
            <a:ext cx="3479800" cy="111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Стоя на одной ноге, другую поднимайте и делайте махи вперёд-назад. 10-15 повторений на каждую ногу.</a:t>
            </a:r>
            <a:endParaRPr b="0" i="0" sz="1600" u="none" cap="none" strike="noStrike"/>
          </a:p>
        </p:txBody>
      </p:sp>
      <p:sp>
        <p:nvSpPr>
          <p:cNvPr id="415" name="Google Shape;415;p8"/>
          <p:cNvSpPr/>
          <p:nvPr/>
        </p:nvSpPr>
        <p:spPr>
          <a:xfrm>
            <a:off x="660400" y="8229600"/>
            <a:ext cx="3390900" cy="393700"/>
          </a:xfrm>
          <a:custGeom>
            <a:rect b="b" l="l" r="r" t="t"/>
            <a:pathLst>
              <a:path extrusionOk="0" h="393700" w="3390900">
                <a:moveTo>
                  <a:pt x="50799" y="0"/>
                </a:moveTo>
                <a:lnTo>
                  <a:pt x="3340101" y="0"/>
                </a:lnTo>
                <a:cubicBezTo>
                  <a:pt x="3368156" y="0"/>
                  <a:pt x="3390900" y="22744"/>
                  <a:pt x="3390900" y="50799"/>
                </a:cubicBezTo>
                <a:lnTo>
                  <a:pt x="3390900" y="342901"/>
                </a:lnTo>
                <a:cubicBezTo>
                  <a:pt x="3390900" y="370956"/>
                  <a:pt x="3368156" y="393700"/>
                  <a:pt x="3340101" y="393700"/>
                </a:cubicBezTo>
                <a:lnTo>
                  <a:pt x="50799" y="393700"/>
                </a:lnTo>
                <a:cubicBezTo>
                  <a:pt x="22744" y="393700"/>
                  <a:pt x="0" y="370956"/>
                  <a:pt x="0" y="342901"/>
                </a:cubicBezTo>
                <a:lnTo>
                  <a:pt x="0" y="50799"/>
                </a:lnTo>
                <a:cubicBezTo>
                  <a:pt x="0" y="22762"/>
                  <a:pt x="22762" y="0"/>
                  <a:pt x="50799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8"/>
          <p:cNvSpPr/>
          <p:nvPr/>
        </p:nvSpPr>
        <p:spPr>
          <a:xfrm>
            <a:off x="660400" y="8229600"/>
            <a:ext cx="346710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1600" lIns="101600" spcFirstLastPara="1" rIns="101600" wrap="square" tIns="1016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Развивает силу и координацию ног</a:t>
            </a:r>
            <a:endParaRPr b="0" i="0" sz="1600" u="none" cap="none" strike="noStrike"/>
          </a:p>
        </p:txBody>
      </p:sp>
      <p:sp>
        <p:nvSpPr>
          <p:cNvPr id="417" name="Google Shape;417;p8"/>
          <p:cNvSpPr/>
          <p:nvPr/>
        </p:nvSpPr>
        <p:spPr>
          <a:xfrm>
            <a:off x="4356100" y="6451600"/>
            <a:ext cx="3695700" cy="2324100"/>
          </a:xfrm>
          <a:custGeom>
            <a:rect b="b" l="l" r="r" t="t"/>
            <a:pathLst>
              <a:path extrusionOk="0" h="2324100" w="3695700">
                <a:moveTo>
                  <a:pt x="152391" y="0"/>
                </a:moveTo>
                <a:lnTo>
                  <a:pt x="3543309" y="0"/>
                </a:lnTo>
                <a:cubicBezTo>
                  <a:pt x="3627472" y="0"/>
                  <a:pt x="3695700" y="68228"/>
                  <a:pt x="3695700" y="152391"/>
                </a:cubicBezTo>
                <a:lnTo>
                  <a:pt x="3695700" y="2171709"/>
                </a:lnTo>
                <a:cubicBezTo>
                  <a:pt x="3695700" y="2255872"/>
                  <a:pt x="3627472" y="2324100"/>
                  <a:pt x="3543309" y="2324100"/>
                </a:cubicBezTo>
                <a:lnTo>
                  <a:pt x="152391" y="2324100"/>
                </a:lnTo>
                <a:cubicBezTo>
                  <a:pt x="68228" y="2324100"/>
                  <a:pt x="0" y="2255872"/>
                  <a:pt x="0" y="2171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8"/>
          <p:cNvSpPr/>
          <p:nvPr/>
        </p:nvSpPr>
        <p:spPr>
          <a:xfrm>
            <a:off x="4540250" y="6642100"/>
            <a:ext cx="228600" cy="228600"/>
          </a:xfrm>
          <a:custGeom>
            <a:rect b="b" l="l" r="r" t="t"/>
            <a:pathLst>
              <a:path extrusionOk="0" h="228600" w="228600">
                <a:moveTo>
                  <a:pt x="224403" y="181541"/>
                </a:moveTo>
                <a:lnTo>
                  <a:pt x="181541" y="224403"/>
                </a:lnTo>
                <a:cubicBezTo>
                  <a:pt x="177433" y="228511"/>
                  <a:pt x="171316" y="229716"/>
                  <a:pt x="165958" y="227484"/>
                </a:cubicBezTo>
                <a:cubicBezTo>
                  <a:pt x="160600" y="225251"/>
                  <a:pt x="157163" y="220072"/>
                  <a:pt x="157163" y="214313"/>
                </a:cubicBezTo>
                <a:lnTo>
                  <a:pt x="157163" y="185738"/>
                </a:lnTo>
                <a:lnTo>
                  <a:pt x="14288" y="185738"/>
                </a:lnTo>
                <a:cubicBezTo>
                  <a:pt x="6385" y="185738"/>
                  <a:pt x="0" y="179353"/>
                  <a:pt x="0" y="171450"/>
                </a:cubicBezTo>
                <a:cubicBezTo>
                  <a:pt x="0" y="163547"/>
                  <a:pt x="6385" y="157163"/>
                  <a:pt x="14288" y="157163"/>
                </a:cubicBezTo>
                <a:lnTo>
                  <a:pt x="157163" y="157163"/>
                </a:lnTo>
                <a:lnTo>
                  <a:pt x="157163" y="128588"/>
                </a:lnTo>
                <a:cubicBezTo>
                  <a:pt x="157163" y="122828"/>
                  <a:pt x="160645" y="117604"/>
                  <a:pt x="166003" y="115372"/>
                </a:cubicBezTo>
                <a:cubicBezTo>
                  <a:pt x="171361" y="113139"/>
                  <a:pt x="177478" y="114389"/>
                  <a:pt x="181585" y="118452"/>
                </a:cubicBezTo>
                <a:lnTo>
                  <a:pt x="224448" y="161315"/>
                </a:lnTo>
                <a:cubicBezTo>
                  <a:pt x="230029" y="166896"/>
                  <a:pt x="230029" y="175959"/>
                  <a:pt x="224448" y="181541"/>
                </a:cubicBezTo>
                <a:close/>
                <a:moveTo>
                  <a:pt x="4197" y="67241"/>
                </a:moveTo>
                <a:cubicBezTo>
                  <a:pt x="-1384" y="61659"/>
                  <a:pt x="-1384" y="52596"/>
                  <a:pt x="4197" y="47015"/>
                </a:cubicBezTo>
                <a:lnTo>
                  <a:pt x="47059" y="4152"/>
                </a:lnTo>
                <a:cubicBezTo>
                  <a:pt x="51167" y="45"/>
                  <a:pt x="57284" y="-1161"/>
                  <a:pt x="62642" y="1072"/>
                </a:cubicBezTo>
                <a:cubicBezTo>
                  <a:pt x="68000" y="3304"/>
                  <a:pt x="71438" y="8528"/>
                  <a:pt x="71438" y="14288"/>
                </a:cubicBezTo>
                <a:lnTo>
                  <a:pt x="71438" y="42863"/>
                </a:lnTo>
                <a:lnTo>
                  <a:pt x="214313" y="42863"/>
                </a:lnTo>
                <a:cubicBezTo>
                  <a:pt x="222215" y="42863"/>
                  <a:pt x="228600" y="49247"/>
                  <a:pt x="228600" y="57150"/>
                </a:cubicBezTo>
                <a:cubicBezTo>
                  <a:pt x="228600" y="65053"/>
                  <a:pt x="222215" y="71438"/>
                  <a:pt x="214313" y="71438"/>
                </a:cubicBezTo>
                <a:lnTo>
                  <a:pt x="71438" y="71438"/>
                </a:lnTo>
                <a:lnTo>
                  <a:pt x="71438" y="100013"/>
                </a:lnTo>
                <a:cubicBezTo>
                  <a:pt x="71438" y="105772"/>
                  <a:pt x="67955" y="110996"/>
                  <a:pt x="62597" y="113228"/>
                </a:cubicBezTo>
                <a:cubicBezTo>
                  <a:pt x="57239" y="115461"/>
                  <a:pt x="51122" y="114211"/>
                  <a:pt x="47015" y="110148"/>
                </a:cubicBezTo>
                <a:lnTo>
                  <a:pt x="4152" y="67285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8"/>
          <p:cNvSpPr/>
          <p:nvPr/>
        </p:nvSpPr>
        <p:spPr>
          <a:xfrm>
            <a:off x="4895850" y="6604000"/>
            <a:ext cx="1739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Растяжка груди</a:t>
            </a:r>
            <a:endParaRPr b="0" i="0" sz="1600" u="none" cap="none" strike="noStrike"/>
          </a:p>
        </p:txBody>
      </p:sp>
      <p:sp>
        <p:nvSpPr>
          <p:cNvPr id="420" name="Google Shape;420;p8"/>
          <p:cNvSpPr/>
          <p:nvPr/>
        </p:nvSpPr>
        <p:spPr>
          <a:xfrm>
            <a:off x="4508500" y="7010400"/>
            <a:ext cx="3479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Руки в стороны на уровне плеч, медленно отводите назад, сводя лопатки. Задержка 10-15 секунд.</a:t>
            </a:r>
            <a:endParaRPr b="0" i="0" sz="1600" u="none" cap="none" strike="noStrike"/>
          </a:p>
        </p:txBody>
      </p:sp>
      <p:sp>
        <p:nvSpPr>
          <p:cNvPr id="421" name="Google Shape;421;p8"/>
          <p:cNvSpPr/>
          <p:nvPr/>
        </p:nvSpPr>
        <p:spPr>
          <a:xfrm>
            <a:off x="4508500" y="7950200"/>
            <a:ext cx="3390900" cy="393700"/>
          </a:xfrm>
          <a:custGeom>
            <a:rect b="b" l="l" r="r" t="t"/>
            <a:pathLst>
              <a:path extrusionOk="0" h="393700" w="3390900">
                <a:moveTo>
                  <a:pt x="50799" y="0"/>
                </a:moveTo>
                <a:lnTo>
                  <a:pt x="3340101" y="0"/>
                </a:lnTo>
                <a:cubicBezTo>
                  <a:pt x="3368156" y="0"/>
                  <a:pt x="3390900" y="22744"/>
                  <a:pt x="3390900" y="50799"/>
                </a:cubicBezTo>
                <a:lnTo>
                  <a:pt x="3390900" y="342901"/>
                </a:lnTo>
                <a:cubicBezTo>
                  <a:pt x="3390900" y="370956"/>
                  <a:pt x="3368156" y="393700"/>
                  <a:pt x="3340101" y="393700"/>
                </a:cubicBezTo>
                <a:lnTo>
                  <a:pt x="50799" y="393700"/>
                </a:lnTo>
                <a:cubicBezTo>
                  <a:pt x="22744" y="393700"/>
                  <a:pt x="0" y="370956"/>
                  <a:pt x="0" y="342901"/>
                </a:cubicBezTo>
                <a:lnTo>
                  <a:pt x="0" y="50799"/>
                </a:lnTo>
                <a:cubicBezTo>
                  <a:pt x="0" y="22762"/>
                  <a:pt x="22762" y="0"/>
                  <a:pt x="50799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8"/>
          <p:cNvSpPr/>
          <p:nvPr/>
        </p:nvSpPr>
        <p:spPr>
          <a:xfrm>
            <a:off x="4508500" y="7950200"/>
            <a:ext cx="346710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1600" lIns="101600" spcFirstLastPara="1" rIns="101600" wrap="square" tIns="1016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Улучшает технику плавания</a:t>
            </a:r>
            <a:endParaRPr b="0" i="0" sz="1600" u="none" cap="none" strike="noStrike"/>
          </a:p>
        </p:txBody>
      </p:sp>
      <p:sp>
        <p:nvSpPr>
          <p:cNvPr id="423" name="Google Shape;423;p8"/>
          <p:cNvSpPr/>
          <p:nvPr/>
        </p:nvSpPr>
        <p:spPr>
          <a:xfrm>
            <a:off x="8204200" y="6451600"/>
            <a:ext cx="3695700" cy="2324100"/>
          </a:xfrm>
          <a:custGeom>
            <a:rect b="b" l="l" r="r" t="t"/>
            <a:pathLst>
              <a:path extrusionOk="0" h="2324100" w="3695700">
                <a:moveTo>
                  <a:pt x="152391" y="0"/>
                </a:moveTo>
                <a:lnTo>
                  <a:pt x="3543309" y="0"/>
                </a:lnTo>
                <a:cubicBezTo>
                  <a:pt x="3627472" y="0"/>
                  <a:pt x="3695700" y="68228"/>
                  <a:pt x="3695700" y="152391"/>
                </a:cubicBezTo>
                <a:lnTo>
                  <a:pt x="3695700" y="2171709"/>
                </a:lnTo>
                <a:cubicBezTo>
                  <a:pt x="3695700" y="2255872"/>
                  <a:pt x="3627472" y="2324100"/>
                  <a:pt x="3543309" y="2324100"/>
                </a:cubicBezTo>
                <a:lnTo>
                  <a:pt x="152391" y="2324100"/>
                </a:lnTo>
                <a:cubicBezTo>
                  <a:pt x="68228" y="2324100"/>
                  <a:pt x="0" y="2255872"/>
                  <a:pt x="0" y="2171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8"/>
          <p:cNvSpPr/>
          <p:nvPr/>
        </p:nvSpPr>
        <p:spPr>
          <a:xfrm>
            <a:off x="8388350" y="66421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28588" y="14288"/>
                </a:moveTo>
                <a:cubicBezTo>
                  <a:pt x="128588" y="22190"/>
                  <a:pt x="134972" y="28575"/>
                  <a:pt x="142875" y="28575"/>
                </a:cubicBezTo>
                <a:lnTo>
                  <a:pt x="160734" y="28575"/>
                </a:lnTo>
                <a:cubicBezTo>
                  <a:pt x="166673" y="28575"/>
                  <a:pt x="171450" y="33352"/>
                  <a:pt x="171450" y="39291"/>
                </a:cubicBezTo>
                <a:cubicBezTo>
                  <a:pt x="171450" y="45229"/>
                  <a:pt x="166673" y="50006"/>
                  <a:pt x="160734" y="50006"/>
                </a:cubicBezTo>
                <a:lnTo>
                  <a:pt x="14288" y="50006"/>
                </a:lnTo>
                <a:cubicBezTo>
                  <a:pt x="6385" y="50006"/>
                  <a:pt x="0" y="56391"/>
                  <a:pt x="0" y="64294"/>
                </a:cubicBezTo>
                <a:cubicBezTo>
                  <a:pt x="0" y="72197"/>
                  <a:pt x="6385" y="78581"/>
                  <a:pt x="14288" y="78581"/>
                </a:cubicBezTo>
                <a:lnTo>
                  <a:pt x="160734" y="78581"/>
                </a:lnTo>
                <a:cubicBezTo>
                  <a:pt x="182434" y="78581"/>
                  <a:pt x="200025" y="60990"/>
                  <a:pt x="200025" y="39291"/>
                </a:cubicBezTo>
                <a:cubicBezTo>
                  <a:pt x="200025" y="17591"/>
                  <a:pt x="182434" y="0"/>
                  <a:pt x="160734" y="0"/>
                </a:cubicBezTo>
                <a:lnTo>
                  <a:pt x="142875" y="0"/>
                </a:lnTo>
                <a:cubicBezTo>
                  <a:pt x="134972" y="0"/>
                  <a:pt x="128588" y="6385"/>
                  <a:pt x="128588" y="14288"/>
                </a:cubicBezTo>
                <a:close/>
                <a:moveTo>
                  <a:pt x="157163" y="171450"/>
                </a:moveTo>
                <a:cubicBezTo>
                  <a:pt x="157163" y="179353"/>
                  <a:pt x="163547" y="185738"/>
                  <a:pt x="171450" y="185738"/>
                </a:cubicBezTo>
                <a:lnTo>
                  <a:pt x="185738" y="185738"/>
                </a:lnTo>
                <a:cubicBezTo>
                  <a:pt x="209401" y="185738"/>
                  <a:pt x="228600" y="166539"/>
                  <a:pt x="228600" y="142875"/>
                </a:cubicBezTo>
                <a:cubicBezTo>
                  <a:pt x="228600" y="119211"/>
                  <a:pt x="209401" y="100013"/>
                  <a:pt x="185738" y="100013"/>
                </a:cubicBezTo>
                <a:lnTo>
                  <a:pt x="14288" y="100013"/>
                </a:lnTo>
                <a:cubicBezTo>
                  <a:pt x="6385" y="100013"/>
                  <a:pt x="0" y="106397"/>
                  <a:pt x="0" y="114300"/>
                </a:cubicBezTo>
                <a:cubicBezTo>
                  <a:pt x="0" y="122203"/>
                  <a:pt x="6385" y="128588"/>
                  <a:pt x="14288" y="128588"/>
                </a:cubicBezTo>
                <a:lnTo>
                  <a:pt x="185738" y="128588"/>
                </a:lnTo>
                <a:cubicBezTo>
                  <a:pt x="193640" y="128588"/>
                  <a:pt x="200025" y="134972"/>
                  <a:pt x="200025" y="142875"/>
                </a:cubicBezTo>
                <a:cubicBezTo>
                  <a:pt x="200025" y="150778"/>
                  <a:pt x="193640" y="157163"/>
                  <a:pt x="185738" y="157163"/>
                </a:cubicBezTo>
                <a:lnTo>
                  <a:pt x="171450" y="157163"/>
                </a:lnTo>
                <a:cubicBezTo>
                  <a:pt x="163547" y="157163"/>
                  <a:pt x="157163" y="163547"/>
                  <a:pt x="157163" y="171450"/>
                </a:cubicBezTo>
                <a:close/>
                <a:moveTo>
                  <a:pt x="57150" y="228600"/>
                </a:moveTo>
                <a:lnTo>
                  <a:pt x="75009" y="228600"/>
                </a:lnTo>
                <a:cubicBezTo>
                  <a:pt x="96709" y="228600"/>
                  <a:pt x="114300" y="211009"/>
                  <a:pt x="114300" y="189309"/>
                </a:cubicBezTo>
                <a:cubicBezTo>
                  <a:pt x="114300" y="167610"/>
                  <a:pt x="96709" y="150019"/>
                  <a:pt x="75009" y="150019"/>
                </a:cubicBezTo>
                <a:lnTo>
                  <a:pt x="14288" y="150019"/>
                </a:lnTo>
                <a:cubicBezTo>
                  <a:pt x="6385" y="150019"/>
                  <a:pt x="0" y="156403"/>
                  <a:pt x="0" y="164306"/>
                </a:cubicBezTo>
                <a:cubicBezTo>
                  <a:pt x="0" y="172209"/>
                  <a:pt x="6385" y="178594"/>
                  <a:pt x="14288" y="178594"/>
                </a:cubicBezTo>
                <a:lnTo>
                  <a:pt x="75009" y="178594"/>
                </a:lnTo>
                <a:cubicBezTo>
                  <a:pt x="80948" y="178594"/>
                  <a:pt x="85725" y="183371"/>
                  <a:pt x="85725" y="189309"/>
                </a:cubicBezTo>
                <a:cubicBezTo>
                  <a:pt x="85725" y="195248"/>
                  <a:pt x="80948" y="200025"/>
                  <a:pt x="75009" y="200025"/>
                </a:cubicBezTo>
                <a:lnTo>
                  <a:pt x="57150" y="200025"/>
                </a:lnTo>
                <a:cubicBezTo>
                  <a:pt x="49247" y="200025"/>
                  <a:pt x="42863" y="206410"/>
                  <a:pt x="42863" y="214313"/>
                </a:cubicBezTo>
                <a:cubicBezTo>
                  <a:pt x="42863" y="222215"/>
                  <a:pt x="49247" y="228600"/>
                  <a:pt x="57150" y="2286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5" name="Google Shape;425;p8"/>
          <p:cNvSpPr/>
          <p:nvPr/>
        </p:nvSpPr>
        <p:spPr>
          <a:xfrm>
            <a:off x="8743950" y="6604000"/>
            <a:ext cx="15113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Дыхательные</a:t>
            </a:r>
            <a:endParaRPr b="0" i="0" sz="1600" u="none" cap="none" strike="noStrike"/>
          </a:p>
        </p:txBody>
      </p:sp>
      <p:sp>
        <p:nvSpPr>
          <p:cNvPr id="426" name="Google Shape;426;p8"/>
          <p:cNvSpPr/>
          <p:nvPr/>
        </p:nvSpPr>
        <p:spPr>
          <a:xfrm>
            <a:off x="8356600" y="7010400"/>
            <a:ext cx="3479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Глубокий вдох носом, задержка 3-5 сек, медленный выдох ртом. 10-15 циклов.</a:t>
            </a:r>
            <a:endParaRPr b="0" i="0" sz="1600" u="none" cap="none" strike="noStrike"/>
          </a:p>
        </p:txBody>
      </p:sp>
      <p:sp>
        <p:nvSpPr>
          <p:cNvPr id="427" name="Google Shape;427;p8"/>
          <p:cNvSpPr/>
          <p:nvPr/>
        </p:nvSpPr>
        <p:spPr>
          <a:xfrm>
            <a:off x="8356600" y="7950200"/>
            <a:ext cx="3390900" cy="393700"/>
          </a:xfrm>
          <a:custGeom>
            <a:rect b="b" l="l" r="r" t="t"/>
            <a:pathLst>
              <a:path extrusionOk="0" h="393700" w="3390900">
                <a:moveTo>
                  <a:pt x="50799" y="0"/>
                </a:moveTo>
                <a:lnTo>
                  <a:pt x="3340101" y="0"/>
                </a:lnTo>
                <a:cubicBezTo>
                  <a:pt x="3368156" y="0"/>
                  <a:pt x="3390900" y="22744"/>
                  <a:pt x="3390900" y="50799"/>
                </a:cubicBezTo>
                <a:lnTo>
                  <a:pt x="3390900" y="342901"/>
                </a:lnTo>
                <a:cubicBezTo>
                  <a:pt x="3390900" y="370956"/>
                  <a:pt x="3368156" y="393700"/>
                  <a:pt x="3340101" y="393700"/>
                </a:cubicBezTo>
                <a:lnTo>
                  <a:pt x="50799" y="393700"/>
                </a:lnTo>
                <a:cubicBezTo>
                  <a:pt x="22744" y="393700"/>
                  <a:pt x="0" y="370956"/>
                  <a:pt x="0" y="342901"/>
                </a:cubicBezTo>
                <a:lnTo>
                  <a:pt x="0" y="50799"/>
                </a:lnTo>
                <a:cubicBezTo>
                  <a:pt x="0" y="22762"/>
                  <a:pt x="22762" y="0"/>
                  <a:pt x="50799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8"/>
          <p:cNvSpPr/>
          <p:nvPr/>
        </p:nvSpPr>
        <p:spPr>
          <a:xfrm>
            <a:off x="8356600" y="7950200"/>
            <a:ext cx="346710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1600" lIns="101600" spcFirstLastPara="1" rIns="101600" wrap="square" tIns="1016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Настройка дыхательного ритма</a:t>
            </a:r>
            <a:endParaRPr b="0" i="0" sz="1600" u="none" cap="none" strike="noStrike"/>
          </a:p>
        </p:txBody>
      </p:sp>
      <p:sp>
        <p:nvSpPr>
          <p:cNvPr id="429" name="Google Shape;429;p8"/>
          <p:cNvSpPr/>
          <p:nvPr/>
        </p:nvSpPr>
        <p:spPr>
          <a:xfrm>
            <a:off x="12052300" y="6451600"/>
            <a:ext cx="3695700" cy="2324100"/>
          </a:xfrm>
          <a:custGeom>
            <a:rect b="b" l="l" r="r" t="t"/>
            <a:pathLst>
              <a:path extrusionOk="0" h="2324100" w="3695700">
                <a:moveTo>
                  <a:pt x="152391" y="0"/>
                </a:moveTo>
                <a:lnTo>
                  <a:pt x="3543309" y="0"/>
                </a:lnTo>
                <a:cubicBezTo>
                  <a:pt x="3627472" y="0"/>
                  <a:pt x="3695700" y="68228"/>
                  <a:pt x="3695700" y="152391"/>
                </a:cubicBezTo>
                <a:lnTo>
                  <a:pt x="3695700" y="2171709"/>
                </a:lnTo>
                <a:cubicBezTo>
                  <a:pt x="3695700" y="2255872"/>
                  <a:pt x="3627472" y="2324100"/>
                  <a:pt x="3543309" y="2324100"/>
                </a:cubicBezTo>
                <a:lnTo>
                  <a:pt x="152391" y="2324100"/>
                </a:lnTo>
                <a:cubicBezTo>
                  <a:pt x="68228" y="2324100"/>
                  <a:pt x="0" y="2255872"/>
                  <a:pt x="0" y="2171709"/>
                </a:cubicBezTo>
                <a:lnTo>
                  <a:pt x="0" y="152391"/>
                </a:lnTo>
                <a:cubicBezTo>
                  <a:pt x="0" y="68284"/>
                  <a:pt x="68284" y="0"/>
                  <a:pt x="1523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8"/>
          <p:cNvSpPr/>
          <p:nvPr/>
        </p:nvSpPr>
        <p:spPr>
          <a:xfrm>
            <a:off x="12250738" y="6642100"/>
            <a:ext cx="200025" cy="228600"/>
          </a:xfrm>
          <a:custGeom>
            <a:rect b="b" l="l" r="r" t="t"/>
            <a:pathLst>
              <a:path extrusionOk="0" h="228600" w="200025">
                <a:moveTo>
                  <a:pt x="114523" y="-14287"/>
                </a:moveTo>
                <a:cubicBezTo>
                  <a:pt x="128323" y="-14287"/>
                  <a:pt x="139526" y="-3084"/>
                  <a:pt x="139526" y="10716"/>
                </a:cubicBezTo>
                <a:cubicBezTo>
                  <a:pt x="139526" y="24515"/>
                  <a:pt x="128323" y="35719"/>
                  <a:pt x="114523" y="35719"/>
                </a:cubicBezTo>
                <a:cubicBezTo>
                  <a:pt x="100724" y="35719"/>
                  <a:pt x="89520" y="24515"/>
                  <a:pt x="89520" y="10716"/>
                </a:cubicBezTo>
                <a:cubicBezTo>
                  <a:pt x="89520" y="-3084"/>
                  <a:pt x="100724" y="-14287"/>
                  <a:pt x="114523" y="-14287"/>
                </a:cubicBezTo>
                <a:close/>
                <a:moveTo>
                  <a:pt x="55185" y="78581"/>
                </a:moveTo>
                <a:cubicBezTo>
                  <a:pt x="53712" y="78581"/>
                  <a:pt x="52417" y="79474"/>
                  <a:pt x="51881" y="80814"/>
                </a:cubicBezTo>
                <a:lnTo>
                  <a:pt x="42059" y="105326"/>
                </a:lnTo>
                <a:cubicBezTo>
                  <a:pt x="39112" y="112648"/>
                  <a:pt x="30807" y="116220"/>
                  <a:pt x="23485" y="113273"/>
                </a:cubicBezTo>
                <a:cubicBezTo>
                  <a:pt x="16163" y="110326"/>
                  <a:pt x="12591" y="102022"/>
                  <a:pt x="15538" y="94699"/>
                </a:cubicBezTo>
                <a:lnTo>
                  <a:pt x="25316" y="70187"/>
                </a:lnTo>
                <a:cubicBezTo>
                  <a:pt x="30227" y="57998"/>
                  <a:pt x="42014" y="50006"/>
                  <a:pt x="55185" y="50006"/>
                </a:cubicBezTo>
                <a:lnTo>
                  <a:pt x="98628" y="50006"/>
                </a:lnTo>
                <a:cubicBezTo>
                  <a:pt x="111353" y="50006"/>
                  <a:pt x="123096" y="56748"/>
                  <a:pt x="129480" y="67732"/>
                </a:cubicBezTo>
                <a:lnTo>
                  <a:pt x="144125" y="92869"/>
                </a:lnTo>
                <a:lnTo>
                  <a:pt x="171629" y="92869"/>
                </a:lnTo>
                <a:cubicBezTo>
                  <a:pt x="179531" y="92869"/>
                  <a:pt x="185916" y="99253"/>
                  <a:pt x="185916" y="107156"/>
                </a:cubicBezTo>
                <a:cubicBezTo>
                  <a:pt x="185916" y="115059"/>
                  <a:pt x="179531" y="121444"/>
                  <a:pt x="171629" y="121444"/>
                </a:cubicBezTo>
                <a:lnTo>
                  <a:pt x="144125" y="121444"/>
                </a:lnTo>
                <a:cubicBezTo>
                  <a:pt x="133945" y="121444"/>
                  <a:pt x="124569" y="116041"/>
                  <a:pt x="119435" y="107246"/>
                </a:cubicBezTo>
                <a:lnTo>
                  <a:pt x="114970" y="99611"/>
                </a:lnTo>
                <a:lnTo>
                  <a:pt x="105728" y="131043"/>
                </a:lnTo>
                <a:lnTo>
                  <a:pt x="139392" y="141134"/>
                </a:lnTo>
                <a:cubicBezTo>
                  <a:pt x="151760" y="144840"/>
                  <a:pt x="158055" y="158547"/>
                  <a:pt x="152832" y="170378"/>
                </a:cubicBezTo>
                <a:lnTo>
                  <a:pt x="127561" y="227261"/>
                </a:lnTo>
                <a:cubicBezTo>
                  <a:pt x="124346" y="234494"/>
                  <a:pt x="115907" y="237708"/>
                  <a:pt x="108719" y="234494"/>
                </a:cubicBezTo>
                <a:cubicBezTo>
                  <a:pt x="101531" y="231279"/>
                  <a:pt x="98271" y="222840"/>
                  <a:pt x="101486" y="215652"/>
                </a:cubicBezTo>
                <a:lnTo>
                  <a:pt x="123453" y="166181"/>
                </a:lnTo>
                <a:lnTo>
                  <a:pt x="80635" y="153323"/>
                </a:lnTo>
                <a:cubicBezTo>
                  <a:pt x="66035" y="148947"/>
                  <a:pt x="57418" y="133811"/>
                  <a:pt x="61124" y="119033"/>
                </a:cubicBezTo>
                <a:lnTo>
                  <a:pt x="71259" y="78581"/>
                </a:lnTo>
                <a:lnTo>
                  <a:pt x="55230" y="78581"/>
                </a:lnTo>
                <a:close/>
                <a:moveTo>
                  <a:pt x="51614" y="159395"/>
                </a:moveTo>
                <a:cubicBezTo>
                  <a:pt x="57552" y="166048"/>
                  <a:pt x="65321" y="171137"/>
                  <a:pt x="74474" y="173861"/>
                </a:cubicBezTo>
                <a:lnTo>
                  <a:pt x="76572" y="174486"/>
                </a:lnTo>
                <a:lnTo>
                  <a:pt x="73491" y="183103"/>
                </a:lnTo>
                <a:cubicBezTo>
                  <a:pt x="70902" y="190381"/>
                  <a:pt x="66348" y="196855"/>
                  <a:pt x="60409" y="201766"/>
                </a:cubicBezTo>
                <a:lnTo>
                  <a:pt x="23619" y="232083"/>
                </a:lnTo>
                <a:cubicBezTo>
                  <a:pt x="17547" y="237083"/>
                  <a:pt x="8528" y="236235"/>
                  <a:pt x="3527" y="230163"/>
                </a:cubicBezTo>
                <a:cubicBezTo>
                  <a:pt x="-1473" y="224091"/>
                  <a:pt x="-625" y="215072"/>
                  <a:pt x="5447" y="210071"/>
                </a:cubicBezTo>
                <a:lnTo>
                  <a:pt x="42237" y="179755"/>
                </a:lnTo>
                <a:cubicBezTo>
                  <a:pt x="44247" y="178103"/>
                  <a:pt x="45720" y="175959"/>
                  <a:pt x="46613" y="173548"/>
                </a:cubicBezTo>
                <a:lnTo>
                  <a:pt x="51614" y="159395"/>
                </a:ln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8"/>
          <p:cNvSpPr/>
          <p:nvPr/>
        </p:nvSpPr>
        <p:spPr>
          <a:xfrm>
            <a:off x="12592050" y="6604000"/>
            <a:ext cx="18161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Проворные шаги</a:t>
            </a:r>
            <a:endParaRPr b="0" i="0" sz="1600" u="none" cap="none" strike="noStrike"/>
          </a:p>
        </p:txBody>
      </p:sp>
      <p:sp>
        <p:nvSpPr>
          <p:cNvPr id="432" name="Google Shape;432;p8"/>
          <p:cNvSpPr/>
          <p:nvPr/>
        </p:nvSpPr>
        <p:spPr>
          <a:xfrm>
            <a:off x="12204700" y="7010400"/>
            <a:ext cx="3479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Короткие быстрые шаги на месте, поднимая колени высоко. 30-45 секунд.</a:t>
            </a:r>
            <a:endParaRPr b="0" i="0" sz="1600" u="none" cap="none" strike="noStrike"/>
          </a:p>
        </p:txBody>
      </p:sp>
      <p:sp>
        <p:nvSpPr>
          <p:cNvPr id="433" name="Google Shape;433;p8"/>
          <p:cNvSpPr/>
          <p:nvPr/>
        </p:nvSpPr>
        <p:spPr>
          <a:xfrm>
            <a:off x="12204700" y="7950200"/>
            <a:ext cx="3390900" cy="393700"/>
          </a:xfrm>
          <a:custGeom>
            <a:rect b="b" l="l" r="r" t="t"/>
            <a:pathLst>
              <a:path extrusionOk="0" h="393700" w="3390900">
                <a:moveTo>
                  <a:pt x="50799" y="0"/>
                </a:moveTo>
                <a:lnTo>
                  <a:pt x="3340101" y="0"/>
                </a:lnTo>
                <a:cubicBezTo>
                  <a:pt x="3368156" y="0"/>
                  <a:pt x="3390900" y="22744"/>
                  <a:pt x="3390900" y="50799"/>
                </a:cubicBezTo>
                <a:lnTo>
                  <a:pt x="3390900" y="342901"/>
                </a:lnTo>
                <a:cubicBezTo>
                  <a:pt x="3390900" y="370956"/>
                  <a:pt x="3368156" y="393700"/>
                  <a:pt x="3340101" y="393700"/>
                </a:cubicBezTo>
                <a:lnTo>
                  <a:pt x="50799" y="393700"/>
                </a:lnTo>
                <a:cubicBezTo>
                  <a:pt x="22744" y="393700"/>
                  <a:pt x="0" y="370956"/>
                  <a:pt x="0" y="342901"/>
                </a:cubicBezTo>
                <a:lnTo>
                  <a:pt x="0" y="50799"/>
                </a:lnTo>
                <a:cubicBezTo>
                  <a:pt x="0" y="22762"/>
                  <a:pt x="22762" y="0"/>
                  <a:pt x="50799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8"/>
          <p:cNvSpPr/>
          <p:nvPr/>
        </p:nvSpPr>
        <p:spPr>
          <a:xfrm>
            <a:off x="12204700" y="7950200"/>
            <a:ext cx="3467100" cy="393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01600" lIns="101600" spcFirstLastPara="1" rIns="101600" wrap="square" tIns="10160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Кардиовыносливость и реакция</a:t>
            </a:r>
            <a:endParaRPr b="0" i="0" sz="1600" u="none" cap="none" strike="noStrike"/>
          </a:p>
        </p:txBody>
      </p:sp>
      <p:sp>
        <p:nvSpPr>
          <p:cNvPr id="435" name="Google Shape;435;p8"/>
          <p:cNvSpPr/>
          <p:nvPr/>
        </p:nvSpPr>
        <p:spPr>
          <a:xfrm>
            <a:off x="508000" y="8877300"/>
            <a:ext cx="15240000" cy="1066800"/>
          </a:xfrm>
          <a:custGeom>
            <a:rect b="b" l="l" r="r" t="t"/>
            <a:pathLst>
              <a:path extrusionOk="0" h="1066800" w="15240000">
                <a:moveTo>
                  <a:pt x="152403" y="0"/>
                </a:moveTo>
                <a:lnTo>
                  <a:pt x="15087597" y="0"/>
                </a:lnTo>
                <a:cubicBezTo>
                  <a:pt x="15171767" y="0"/>
                  <a:pt x="15240000" y="68233"/>
                  <a:pt x="15240000" y="152403"/>
                </a:cubicBezTo>
                <a:lnTo>
                  <a:pt x="15240000" y="914397"/>
                </a:lnTo>
                <a:cubicBezTo>
                  <a:pt x="15240000" y="998567"/>
                  <a:pt x="15171767" y="1066800"/>
                  <a:pt x="15087597" y="1066800"/>
                </a:cubicBezTo>
                <a:lnTo>
                  <a:pt x="152403" y="1066800"/>
                </a:lnTo>
                <a:cubicBezTo>
                  <a:pt x="68233" y="1066800"/>
                  <a:pt x="0" y="998567"/>
                  <a:pt x="0" y="914397"/>
                </a:cubicBezTo>
                <a:lnTo>
                  <a:pt x="0" y="152403"/>
                </a:lnTo>
                <a:cubicBezTo>
                  <a:pt x="0" y="68290"/>
                  <a:pt x="68290" y="0"/>
                  <a:pt x="152403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8"/>
          <p:cNvSpPr/>
          <p:nvPr/>
        </p:nvSpPr>
        <p:spPr>
          <a:xfrm>
            <a:off x="698500" y="9258300"/>
            <a:ext cx="304800" cy="304800"/>
          </a:xfrm>
          <a:custGeom>
            <a:rect b="b" l="l" r="r" t="t"/>
            <a:pathLst>
              <a:path extrusionOk="0" h="304800" w="304800">
                <a:moveTo>
                  <a:pt x="152400" y="0"/>
                </a:moveTo>
                <a:cubicBezTo>
                  <a:pt x="236512" y="0"/>
                  <a:pt x="304800" y="68288"/>
                  <a:pt x="304800" y="152400"/>
                </a:cubicBezTo>
                <a:cubicBezTo>
                  <a:pt x="304800" y="236512"/>
                  <a:pt x="236512" y="304800"/>
                  <a:pt x="152400" y="304800"/>
                </a:cubicBezTo>
                <a:cubicBezTo>
                  <a:pt x="68288" y="304800"/>
                  <a:pt x="0" y="236512"/>
                  <a:pt x="0" y="152400"/>
                </a:cubicBezTo>
                <a:cubicBezTo>
                  <a:pt x="0" y="68288"/>
                  <a:pt x="68288" y="0"/>
                  <a:pt x="152400" y="0"/>
                </a:cubicBezTo>
                <a:close/>
                <a:moveTo>
                  <a:pt x="138113" y="71438"/>
                </a:moveTo>
                <a:lnTo>
                  <a:pt x="138113" y="152400"/>
                </a:lnTo>
                <a:cubicBezTo>
                  <a:pt x="138113" y="157163"/>
                  <a:pt x="140494" y="161627"/>
                  <a:pt x="144482" y="164306"/>
                </a:cubicBezTo>
                <a:lnTo>
                  <a:pt x="201632" y="202406"/>
                </a:lnTo>
                <a:cubicBezTo>
                  <a:pt x="208181" y="206812"/>
                  <a:pt x="217051" y="205026"/>
                  <a:pt x="221456" y="198418"/>
                </a:cubicBezTo>
                <a:cubicBezTo>
                  <a:pt x="225862" y="191810"/>
                  <a:pt x="224076" y="182999"/>
                  <a:pt x="217468" y="178594"/>
                </a:cubicBezTo>
                <a:lnTo>
                  <a:pt x="166688" y="144780"/>
                </a:lnTo>
                <a:lnTo>
                  <a:pt x="166688" y="71438"/>
                </a:lnTo>
                <a:cubicBezTo>
                  <a:pt x="166688" y="63520"/>
                  <a:pt x="160318" y="57150"/>
                  <a:pt x="152400" y="57150"/>
                </a:cubicBezTo>
                <a:cubicBezTo>
                  <a:pt x="144482" y="57150"/>
                  <a:pt x="138113" y="63520"/>
                  <a:pt x="138113" y="714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8"/>
          <p:cNvSpPr/>
          <p:nvPr/>
        </p:nvSpPr>
        <p:spPr>
          <a:xfrm>
            <a:off x="1244600" y="9055100"/>
            <a:ext cx="10858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Готовый план разминки</a:t>
            </a:r>
            <a:endParaRPr b="0" i="0" sz="1600" u="none" cap="none" strike="noStrike"/>
          </a:p>
        </p:txBody>
      </p:sp>
      <p:sp>
        <p:nvSpPr>
          <p:cNvPr id="438" name="Google Shape;438;p8"/>
          <p:cNvSpPr/>
          <p:nvPr/>
        </p:nvSpPr>
        <p:spPr>
          <a:xfrm>
            <a:off x="1244600" y="9461500"/>
            <a:ext cx="10845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10-15 минут перед каждым занятием: суставная мобилизация → активация мышц → дыхательные упражнения</a:t>
            </a:r>
            <a:endParaRPr b="0" i="0" sz="1600" u="none" cap="none" strike="noStrike"/>
          </a:p>
        </p:txBody>
      </p:sp>
      <p:sp>
        <p:nvSpPr>
          <p:cNvPr id="439" name="Google Shape;439;p8"/>
          <p:cNvSpPr/>
          <p:nvPr/>
        </p:nvSpPr>
        <p:spPr>
          <a:xfrm>
            <a:off x="14285317" y="9029700"/>
            <a:ext cx="13081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10-15</a:t>
            </a:r>
            <a:endParaRPr b="0" i="0" sz="1600" u="none" cap="none" strike="noStrike"/>
          </a:p>
        </p:txBody>
      </p:sp>
      <p:sp>
        <p:nvSpPr>
          <p:cNvPr id="440" name="Google Shape;440;p8"/>
          <p:cNvSpPr/>
          <p:nvPr/>
        </p:nvSpPr>
        <p:spPr>
          <a:xfrm>
            <a:off x="14374217" y="9486900"/>
            <a:ext cx="12192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минут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0F7F7"/>
        </a:solidFill>
      </p:bgPr>
    </p:bg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9"/>
          <p:cNvSpPr/>
          <p:nvPr/>
        </p:nvSpPr>
        <p:spPr>
          <a:xfrm>
            <a:off x="508000" y="508000"/>
            <a:ext cx="609600" cy="609600"/>
          </a:xfrm>
          <a:custGeom>
            <a:rect b="b" l="l" r="r" t="t"/>
            <a:pathLst>
              <a:path extrusionOk="0" h="609600" w="609600">
                <a:moveTo>
                  <a:pt x="304800" y="0"/>
                </a:moveTo>
                <a:lnTo>
                  <a:pt x="304800" y="0"/>
                </a:lnTo>
                <a:cubicBezTo>
                  <a:pt x="473024" y="0"/>
                  <a:pt x="609600" y="136576"/>
                  <a:pt x="609600" y="304800"/>
                </a:cubicBezTo>
                <a:lnTo>
                  <a:pt x="609600" y="304800"/>
                </a:lnTo>
                <a:cubicBezTo>
                  <a:pt x="609600" y="473024"/>
                  <a:pt x="473024" y="609600"/>
                  <a:pt x="304800" y="609600"/>
                </a:cubicBezTo>
                <a:lnTo>
                  <a:pt x="304800" y="609600"/>
                </a:lnTo>
                <a:cubicBezTo>
                  <a:pt x="136576" y="609600"/>
                  <a:pt x="0" y="473024"/>
                  <a:pt x="0" y="304800"/>
                </a:cubicBezTo>
                <a:lnTo>
                  <a:pt x="0" y="304800"/>
                </a:lnTo>
                <a:cubicBezTo>
                  <a:pt x="0" y="136576"/>
                  <a:pt x="136576" y="0"/>
                  <a:pt x="304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7" name="Google Shape;447;p9"/>
          <p:cNvSpPr/>
          <p:nvPr/>
        </p:nvSpPr>
        <p:spPr>
          <a:xfrm>
            <a:off x="444500" y="508000"/>
            <a:ext cx="7366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06</a:t>
            </a:r>
            <a:endParaRPr b="0" i="0" sz="1600" u="none" cap="none" strike="noStrike"/>
          </a:p>
        </p:txBody>
      </p:sp>
      <p:sp>
        <p:nvSpPr>
          <p:cNvPr id="448" name="Google Shape;448;p9"/>
          <p:cNvSpPr/>
          <p:nvPr/>
        </p:nvSpPr>
        <p:spPr>
          <a:xfrm>
            <a:off x="1270000" y="558800"/>
            <a:ext cx="93345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3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Безопасность на воде: правила и меры</a:t>
            </a:r>
            <a:endParaRPr b="0" i="0" sz="1600" u="none" cap="none" strike="noStrike"/>
          </a:p>
        </p:txBody>
      </p:sp>
      <p:sp>
        <p:nvSpPr>
          <p:cNvPr id="449" name="Google Shape;449;p9"/>
          <p:cNvSpPr/>
          <p:nvPr/>
        </p:nvSpPr>
        <p:spPr>
          <a:xfrm>
            <a:off x="1270000" y="1270000"/>
            <a:ext cx="1219200" cy="50800"/>
          </a:xfrm>
          <a:custGeom>
            <a:rect b="b" l="l" r="r" t="t"/>
            <a:pathLst>
              <a:path extrusionOk="0" h="50800" w="1219200">
                <a:moveTo>
                  <a:pt x="0" y="0"/>
                </a:moveTo>
                <a:lnTo>
                  <a:pt x="1219200" y="0"/>
                </a:lnTo>
                <a:lnTo>
                  <a:pt x="1219200" y="50800"/>
                </a:lnTo>
                <a:lnTo>
                  <a:pt x="0" y="50800"/>
                </a:lnTo>
                <a:lnTo>
                  <a:pt x="0" y="0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</p:sp>
      <p:sp>
        <p:nvSpPr>
          <p:cNvPr id="450" name="Google Shape;450;p9"/>
          <p:cNvSpPr/>
          <p:nvPr/>
        </p:nvSpPr>
        <p:spPr>
          <a:xfrm>
            <a:off x="533400" y="1473200"/>
            <a:ext cx="8864600" cy="2286000"/>
          </a:xfrm>
          <a:custGeom>
            <a:rect b="b" l="l" r="r" t="t"/>
            <a:pathLst>
              <a:path extrusionOk="0" h="2286000" w="8864600">
                <a:moveTo>
                  <a:pt x="50800" y="0"/>
                </a:moveTo>
                <a:lnTo>
                  <a:pt x="8712192" y="0"/>
                </a:lnTo>
                <a:cubicBezTo>
                  <a:pt x="8796365" y="0"/>
                  <a:pt x="8864600" y="68235"/>
                  <a:pt x="8864600" y="152408"/>
                </a:cubicBezTo>
                <a:lnTo>
                  <a:pt x="8864600" y="2133592"/>
                </a:lnTo>
                <a:cubicBezTo>
                  <a:pt x="8864600" y="2217765"/>
                  <a:pt x="8796365" y="2286000"/>
                  <a:pt x="8712192" y="2286000"/>
                </a:cubicBezTo>
                <a:lnTo>
                  <a:pt x="50800" y="2286000"/>
                </a:lnTo>
                <a:cubicBezTo>
                  <a:pt x="22763" y="2286000"/>
                  <a:pt x="0" y="2263237"/>
                  <a:pt x="0" y="2235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9"/>
          <p:cNvSpPr/>
          <p:nvPr/>
        </p:nvSpPr>
        <p:spPr>
          <a:xfrm>
            <a:off x="533400" y="1473200"/>
            <a:ext cx="50800" cy="2286000"/>
          </a:xfrm>
          <a:custGeom>
            <a:rect b="b" l="l" r="r" t="t"/>
            <a:pathLst>
              <a:path extrusionOk="0" h="2286000" w="50800">
                <a:moveTo>
                  <a:pt x="50800" y="0"/>
                </a:moveTo>
                <a:lnTo>
                  <a:pt x="50800" y="0"/>
                </a:lnTo>
                <a:lnTo>
                  <a:pt x="50800" y="2286000"/>
                </a:lnTo>
                <a:lnTo>
                  <a:pt x="50800" y="2286000"/>
                </a:lnTo>
                <a:cubicBezTo>
                  <a:pt x="22763" y="2286000"/>
                  <a:pt x="0" y="2263237"/>
                  <a:pt x="0" y="2235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p9"/>
          <p:cNvSpPr/>
          <p:nvPr/>
        </p:nvSpPr>
        <p:spPr>
          <a:xfrm>
            <a:off x="812800" y="17272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3" name="Google Shape;453;p9"/>
          <p:cNvSpPr/>
          <p:nvPr/>
        </p:nvSpPr>
        <p:spPr>
          <a:xfrm>
            <a:off x="996950" y="1930400"/>
            <a:ext cx="342900" cy="304800"/>
          </a:xfrm>
          <a:custGeom>
            <a:rect b="b" l="l" r="r" t="t"/>
            <a:pathLst>
              <a:path extrusionOk="0" h="304800" w="342900">
                <a:moveTo>
                  <a:pt x="171450" y="19050"/>
                </a:moveTo>
                <a:cubicBezTo>
                  <a:pt x="123349" y="19050"/>
                  <a:pt x="84832" y="40957"/>
                  <a:pt x="56793" y="67032"/>
                </a:cubicBezTo>
                <a:cubicBezTo>
                  <a:pt x="28932" y="92928"/>
                  <a:pt x="10299" y="123825"/>
                  <a:pt x="1429" y="145078"/>
                </a:cubicBezTo>
                <a:cubicBezTo>
                  <a:pt x="-536" y="149781"/>
                  <a:pt x="-536" y="155019"/>
                  <a:pt x="1429" y="159722"/>
                </a:cubicBezTo>
                <a:cubicBezTo>
                  <a:pt x="10299" y="180975"/>
                  <a:pt x="28932" y="211931"/>
                  <a:pt x="56793" y="237768"/>
                </a:cubicBezTo>
                <a:cubicBezTo>
                  <a:pt x="84832" y="263783"/>
                  <a:pt x="123349" y="285750"/>
                  <a:pt x="171450" y="285750"/>
                </a:cubicBezTo>
                <a:cubicBezTo>
                  <a:pt x="219551" y="285750"/>
                  <a:pt x="258068" y="263843"/>
                  <a:pt x="286107" y="237768"/>
                </a:cubicBezTo>
                <a:cubicBezTo>
                  <a:pt x="313968" y="211872"/>
                  <a:pt x="332601" y="180975"/>
                  <a:pt x="341471" y="159722"/>
                </a:cubicBezTo>
                <a:cubicBezTo>
                  <a:pt x="343436" y="155019"/>
                  <a:pt x="343436" y="149781"/>
                  <a:pt x="341471" y="145078"/>
                </a:cubicBezTo>
                <a:cubicBezTo>
                  <a:pt x="332601" y="123825"/>
                  <a:pt x="313968" y="92869"/>
                  <a:pt x="286107" y="67032"/>
                </a:cubicBezTo>
                <a:cubicBezTo>
                  <a:pt x="258068" y="41017"/>
                  <a:pt x="219551" y="19050"/>
                  <a:pt x="171450" y="19050"/>
                </a:cubicBezTo>
                <a:close/>
                <a:moveTo>
                  <a:pt x="85725" y="152400"/>
                </a:moveTo>
                <a:cubicBezTo>
                  <a:pt x="85725" y="105087"/>
                  <a:pt x="124137" y="66675"/>
                  <a:pt x="171450" y="66675"/>
                </a:cubicBezTo>
                <a:cubicBezTo>
                  <a:pt x="218763" y="66675"/>
                  <a:pt x="257175" y="105087"/>
                  <a:pt x="257175" y="152400"/>
                </a:cubicBezTo>
                <a:cubicBezTo>
                  <a:pt x="257175" y="199713"/>
                  <a:pt x="218763" y="238125"/>
                  <a:pt x="171450" y="238125"/>
                </a:cubicBezTo>
                <a:cubicBezTo>
                  <a:pt x="124137" y="238125"/>
                  <a:pt x="85725" y="199713"/>
                  <a:pt x="85725" y="152400"/>
                </a:cubicBezTo>
                <a:close/>
                <a:moveTo>
                  <a:pt x="171450" y="114300"/>
                </a:moveTo>
                <a:cubicBezTo>
                  <a:pt x="171450" y="135315"/>
                  <a:pt x="154365" y="152400"/>
                  <a:pt x="133350" y="152400"/>
                </a:cubicBezTo>
                <a:cubicBezTo>
                  <a:pt x="126504" y="152400"/>
                  <a:pt x="120075" y="150614"/>
                  <a:pt x="114479" y="147399"/>
                </a:cubicBezTo>
                <a:cubicBezTo>
                  <a:pt x="113883" y="153888"/>
                  <a:pt x="114419" y="160556"/>
                  <a:pt x="116205" y="167164"/>
                </a:cubicBezTo>
                <a:cubicBezTo>
                  <a:pt x="124361" y="197644"/>
                  <a:pt x="155734" y="215741"/>
                  <a:pt x="186214" y="207585"/>
                </a:cubicBezTo>
                <a:cubicBezTo>
                  <a:pt x="216694" y="199430"/>
                  <a:pt x="234791" y="168057"/>
                  <a:pt x="226635" y="137577"/>
                </a:cubicBezTo>
                <a:cubicBezTo>
                  <a:pt x="219373" y="110371"/>
                  <a:pt x="193596" y="93047"/>
                  <a:pt x="166449" y="95429"/>
                </a:cubicBezTo>
                <a:cubicBezTo>
                  <a:pt x="169605" y="100965"/>
                  <a:pt x="171450" y="107394"/>
                  <a:pt x="171450" y="1143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9"/>
          <p:cNvSpPr/>
          <p:nvPr/>
        </p:nvSpPr>
        <p:spPr>
          <a:xfrm>
            <a:off x="1727200" y="1727200"/>
            <a:ext cx="7543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Постоянный надзор взрослых</a:t>
            </a:r>
            <a:endParaRPr b="0" i="0" sz="1600" u="none" cap="none" strike="noStrike"/>
          </a:p>
        </p:txBody>
      </p:sp>
      <p:sp>
        <p:nvSpPr>
          <p:cNvPr id="455" name="Google Shape;455;p9"/>
          <p:cNvSpPr/>
          <p:nvPr/>
        </p:nvSpPr>
        <p:spPr>
          <a:xfrm>
            <a:off x="1727200" y="2184400"/>
            <a:ext cx="751840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Никогда не оставляйте ребёнка без присмотра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во время купания. Даже уверенные пловцы могут попасть в опасную ситуацию. Взрослый должен находиться в непосредственной близости и постоянно следить за ребёнком.</a:t>
            </a:r>
            <a:endParaRPr b="0" i="0" sz="1600" u="none" cap="none" strike="noStrike"/>
          </a:p>
        </p:txBody>
      </p:sp>
      <p:sp>
        <p:nvSpPr>
          <p:cNvPr id="456" name="Google Shape;456;p9"/>
          <p:cNvSpPr/>
          <p:nvPr/>
        </p:nvSpPr>
        <p:spPr>
          <a:xfrm>
            <a:off x="533400" y="3962400"/>
            <a:ext cx="8864600" cy="2387600"/>
          </a:xfrm>
          <a:custGeom>
            <a:rect b="b" l="l" r="r" t="t"/>
            <a:pathLst>
              <a:path extrusionOk="0" h="2387600" w="8864600">
                <a:moveTo>
                  <a:pt x="50800" y="0"/>
                </a:moveTo>
                <a:lnTo>
                  <a:pt x="8712199" y="0"/>
                </a:lnTo>
                <a:cubicBezTo>
                  <a:pt x="8796368" y="0"/>
                  <a:pt x="8864600" y="68232"/>
                  <a:pt x="8864600" y="152401"/>
                </a:cubicBezTo>
                <a:lnTo>
                  <a:pt x="8864600" y="2235199"/>
                </a:lnTo>
                <a:cubicBezTo>
                  <a:pt x="8864600" y="2319368"/>
                  <a:pt x="8796368" y="2387600"/>
                  <a:pt x="8712199" y="2387600"/>
                </a:cubicBezTo>
                <a:lnTo>
                  <a:pt x="50800" y="2387600"/>
                </a:lnTo>
                <a:cubicBezTo>
                  <a:pt x="22744" y="2387600"/>
                  <a:pt x="0" y="2364856"/>
                  <a:pt x="0" y="2336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9"/>
          <p:cNvSpPr/>
          <p:nvPr/>
        </p:nvSpPr>
        <p:spPr>
          <a:xfrm>
            <a:off x="533400" y="3962400"/>
            <a:ext cx="50800" cy="2387600"/>
          </a:xfrm>
          <a:custGeom>
            <a:rect b="b" l="l" r="r" t="t"/>
            <a:pathLst>
              <a:path extrusionOk="0" h="2387600" w="50800">
                <a:moveTo>
                  <a:pt x="50800" y="0"/>
                </a:moveTo>
                <a:lnTo>
                  <a:pt x="50800" y="0"/>
                </a:lnTo>
                <a:lnTo>
                  <a:pt x="50800" y="2387600"/>
                </a:lnTo>
                <a:lnTo>
                  <a:pt x="50800" y="2387600"/>
                </a:lnTo>
                <a:cubicBezTo>
                  <a:pt x="22763" y="2387600"/>
                  <a:pt x="0" y="2364837"/>
                  <a:pt x="0" y="23368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9"/>
          <p:cNvSpPr/>
          <p:nvPr/>
        </p:nvSpPr>
        <p:spPr>
          <a:xfrm>
            <a:off x="812800" y="42164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9"/>
          <p:cNvSpPr/>
          <p:nvPr/>
        </p:nvSpPr>
        <p:spPr>
          <a:xfrm>
            <a:off x="1054100" y="4419600"/>
            <a:ext cx="228600" cy="304800"/>
          </a:xfrm>
          <a:custGeom>
            <a:rect b="b" l="l" r="r" t="t"/>
            <a:pathLst>
              <a:path extrusionOk="0" h="304800" w="228600">
                <a:moveTo>
                  <a:pt x="0" y="112276"/>
                </a:moveTo>
                <a:cubicBezTo>
                  <a:pt x="0" y="50244"/>
                  <a:pt x="51197" y="0"/>
                  <a:pt x="114300" y="0"/>
                </a:cubicBezTo>
                <a:cubicBezTo>
                  <a:pt x="177403" y="0"/>
                  <a:pt x="228600" y="50244"/>
                  <a:pt x="228600" y="112276"/>
                </a:cubicBezTo>
                <a:cubicBezTo>
                  <a:pt x="228600" y="183297"/>
                  <a:pt x="157043" y="268426"/>
                  <a:pt x="127159" y="300871"/>
                </a:cubicBezTo>
                <a:cubicBezTo>
                  <a:pt x="120134" y="308491"/>
                  <a:pt x="108406" y="308491"/>
                  <a:pt x="101382" y="300871"/>
                </a:cubicBezTo>
                <a:cubicBezTo>
                  <a:pt x="71497" y="268426"/>
                  <a:pt x="-60" y="183297"/>
                  <a:pt x="-60" y="112276"/>
                </a:cubicBezTo>
                <a:close/>
                <a:moveTo>
                  <a:pt x="114300" y="152400"/>
                </a:moveTo>
                <a:cubicBezTo>
                  <a:pt x="135328" y="152400"/>
                  <a:pt x="152400" y="135328"/>
                  <a:pt x="152400" y="114300"/>
                </a:cubicBezTo>
                <a:cubicBezTo>
                  <a:pt x="152400" y="93272"/>
                  <a:pt x="135328" y="76200"/>
                  <a:pt x="114300" y="76200"/>
                </a:cubicBezTo>
                <a:cubicBezTo>
                  <a:pt x="93272" y="76200"/>
                  <a:pt x="76200" y="93272"/>
                  <a:pt x="76200" y="114300"/>
                </a:cubicBezTo>
                <a:cubicBezTo>
                  <a:pt x="76200" y="135328"/>
                  <a:pt x="93272" y="152400"/>
                  <a:pt x="114300" y="1524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0" name="Google Shape;460;p9"/>
          <p:cNvSpPr/>
          <p:nvPr/>
        </p:nvSpPr>
        <p:spPr>
          <a:xfrm>
            <a:off x="1727200" y="4216400"/>
            <a:ext cx="7543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Выбор безопасного места</a:t>
            </a:r>
            <a:endParaRPr b="0" i="0" sz="1600" u="none" cap="none" strike="noStrike"/>
          </a:p>
        </p:txBody>
      </p:sp>
      <p:sp>
        <p:nvSpPr>
          <p:cNvPr id="461" name="Google Shape;461;p9"/>
          <p:cNvSpPr/>
          <p:nvPr/>
        </p:nvSpPr>
        <p:spPr>
          <a:xfrm>
            <a:off x="1727200" y="4673600"/>
            <a:ext cx="7518400" cy="66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Предпочтительнее купаться в </a:t>
            </a: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специально оборудованных местах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— бассейнах, аквапарках или пляжах с постами спасателей.</a:t>
            </a:r>
            <a:endParaRPr b="0" i="0" sz="1600" u="none" cap="none" strike="noStrike"/>
          </a:p>
        </p:txBody>
      </p:sp>
      <p:sp>
        <p:nvSpPr>
          <p:cNvPr id="462" name="Google Shape;462;p9"/>
          <p:cNvSpPr/>
          <p:nvPr/>
        </p:nvSpPr>
        <p:spPr>
          <a:xfrm>
            <a:off x="1763713" y="5524500"/>
            <a:ext cx="155575" cy="177800"/>
          </a:xfrm>
          <a:custGeom>
            <a:rect b="b" l="l" r="r" t="t"/>
            <a:pathLst>
              <a:path extrusionOk="0" h="177800" w="155575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9"/>
          <p:cNvSpPr/>
          <p:nvPr/>
        </p:nvSpPr>
        <p:spPr>
          <a:xfrm>
            <a:off x="2051050" y="5486400"/>
            <a:ext cx="11557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Пологое дно</a:t>
            </a:r>
            <a:endParaRPr b="0" i="0" sz="1600" u="none" cap="none" strike="noStrike"/>
          </a:p>
        </p:txBody>
      </p:sp>
      <p:sp>
        <p:nvSpPr>
          <p:cNvPr id="464" name="Google Shape;464;p9"/>
          <p:cNvSpPr/>
          <p:nvPr/>
        </p:nvSpPr>
        <p:spPr>
          <a:xfrm>
            <a:off x="5522913" y="5524500"/>
            <a:ext cx="155575" cy="177800"/>
          </a:xfrm>
          <a:custGeom>
            <a:rect b="b" l="l" r="r" t="t"/>
            <a:pathLst>
              <a:path extrusionOk="0" h="177800" w="155575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9"/>
          <p:cNvSpPr/>
          <p:nvPr/>
        </p:nvSpPr>
        <p:spPr>
          <a:xfrm>
            <a:off x="5810250" y="5486400"/>
            <a:ext cx="15494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Прозрачная вода</a:t>
            </a:r>
            <a:endParaRPr b="0" i="0" sz="1600" u="none" cap="none" strike="noStrike"/>
          </a:p>
        </p:txBody>
      </p:sp>
      <p:sp>
        <p:nvSpPr>
          <p:cNvPr id="466" name="Google Shape;466;p9"/>
          <p:cNvSpPr/>
          <p:nvPr/>
        </p:nvSpPr>
        <p:spPr>
          <a:xfrm>
            <a:off x="1763713" y="5880100"/>
            <a:ext cx="155575" cy="177800"/>
          </a:xfrm>
          <a:custGeom>
            <a:rect b="b" l="l" r="r" t="t"/>
            <a:pathLst>
              <a:path extrusionOk="0" h="177800" w="155575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7" name="Google Shape;467;p9"/>
          <p:cNvSpPr/>
          <p:nvPr/>
        </p:nvSpPr>
        <p:spPr>
          <a:xfrm>
            <a:off x="2051050" y="5842000"/>
            <a:ext cx="17907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Отсутствие течений</a:t>
            </a:r>
            <a:endParaRPr b="0" i="0" sz="1600" u="none" cap="none" strike="noStrike"/>
          </a:p>
        </p:txBody>
      </p:sp>
      <p:sp>
        <p:nvSpPr>
          <p:cNvPr id="468" name="Google Shape;468;p9"/>
          <p:cNvSpPr/>
          <p:nvPr/>
        </p:nvSpPr>
        <p:spPr>
          <a:xfrm>
            <a:off x="5522913" y="5880100"/>
            <a:ext cx="155575" cy="177800"/>
          </a:xfrm>
          <a:custGeom>
            <a:rect b="b" l="l" r="r" t="t"/>
            <a:pathLst>
              <a:path extrusionOk="0" h="177800" w="155575">
                <a:moveTo>
                  <a:pt x="150991" y="24343"/>
                </a:moveTo>
                <a:cubicBezTo>
                  <a:pt x="155957" y="27955"/>
                  <a:pt x="157068" y="34900"/>
                  <a:pt x="153457" y="39866"/>
                </a:cubicBezTo>
                <a:lnTo>
                  <a:pt x="64557" y="162104"/>
                </a:lnTo>
                <a:cubicBezTo>
                  <a:pt x="62647" y="164743"/>
                  <a:pt x="59695" y="166375"/>
                  <a:pt x="56431" y="166653"/>
                </a:cubicBezTo>
                <a:cubicBezTo>
                  <a:pt x="53166" y="166931"/>
                  <a:pt x="50006" y="165715"/>
                  <a:pt x="47714" y="163423"/>
                </a:cubicBezTo>
                <a:lnTo>
                  <a:pt x="3264" y="118973"/>
                </a:lnTo>
                <a:cubicBezTo>
                  <a:pt x="-1077" y="114632"/>
                  <a:pt x="-1077" y="107583"/>
                  <a:pt x="3264" y="103242"/>
                </a:cubicBezTo>
                <a:cubicBezTo>
                  <a:pt x="7605" y="98901"/>
                  <a:pt x="14655" y="98901"/>
                  <a:pt x="18995" y="103242"/>
                </a:cubicBezTo>
                <a:lnTo>
                  <a:pt x="54243" y="138490"/>
                </a:lnTo>
                <a:lnTo>
                  <a:pt x="135503" y="26774"/>
                </a:lnTo>
                <a:cubicBezTo>
                  <a:pt x="139115" y="21808"/>
                  <a:pt x="146060" y="20697"/>
                  <a:pt x="151026" y="24309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p9"/>
          <p:cNvSpPr/>
          <p:nvPr/>
        </p:nvSpPr>
        <p:spPr>
          <a:xfrm>
            <a:off x="5810250" y="5842000"/>
            <a:ext cx="1841500" cy="2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Наличие спасателей</a:t>
            </a:r>
            <a:endParaRPr b="0" i="0" sz="1600" u="none" cap="none" strike="noStrike"/>
          </a:p>
        </p:txBody>
      </p:sp>
      <p:sp>
        <p:nvSpPr>
          <p:cNvPr id="470" name="Google Shape;470;p9"/>
          <p:cNvSpPr/>
          <p:nvPr/>
        </p:nvSpPr>
        <p:spPr>
          <a:xfrm>
            <a:off x="533400" y="6553200"/>
            <a:ext cx="8864600" cy="2286000"/>
          </a:xfrm>
          <a:custGeom>
            <a:rect b="b" l="l" r="r" t="t"/>
            <a:pathLst>
              <a:path extrusionOk="0" h="2286000" w="8864600">
                <a:moveTo>
                  <a:pt x="50800" y="0"/>
                </a:moveTo>
                <a:lnTo>
                  <a:pt x="8712192" y="0"/>
                </a:lnTo>
                <a:cubicBezTo>
                  <a:pt x="8796365" y="0"/>
                  <a:pt x="8864600" y="68235"/>
                  <a:pt x="8864600" y="152408"/>
                </a:cubicBezTo>
                <a:lnTo>
                  <a:pt x="8864600" y="2133592"/>
                </a:lnTo>
                <a:cubicBezTo>
                  <a:pt x="8864600" y="2217765"/>
                  <a:pt x="8796365" y="2286000"/>
                  <a:pt x="8712192" y="2286000"/>
                </a:cubicBezTo>
                <a:lnTo>
                  <a:pt x="50800" y="2286000"/>
                </a:lnTo>
                <a:cubicBezTo>
                  <a:pt x="22763" y="2286000"/>
                  <a:pt x="0" y="2263237"/>
                  <a:pt x="0" y="2235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9"/>
          <p:cNvSpPr/>
          <p:nvPr/>
        </p:nvSpPr>
        <p:spPr>
          <a:xfrm>
            <a:off x="533400" y="6553200"/>
            <a:ext cx="50800" cy="2286000"/>
          </a:xfrm>
          <a:custGeom>
            <a:rect b="b" l="l" r="r" t="t"/>
            <a:pathLst>
              <a:path extrusionOk="0" h="2286000" w="50800">
                <a:moveTo>
                  <a:pt x="50800" y="0"/>
                </a:moveTo>
                <a:lnTo>
                  <a:pt x="50800" y="0"/>
                </a:lnTo>
                <a:lnTo>
                  <a:pt x="50800" y="2286000"/>
                </a:lnTo>
                <a:lnTo>
                  <a:pt x="50800" y="2286000"/>
                </a:lnTo>
                <a:cubicBezTo>
                  <a:pt x="22763" y="2286000"/>
                  <a:pt x="0" y="2263237"/>
                  <a:pt x="0" y="22352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9"/>
          <p:cNvSpPr/>
          <p:nvPr/>
        </p:nvSpPr>
        <p:spPr>
          <a:xfrm>
            <a:off x="812800" y="6807200"/>
            <a:ext cx="711200" cy="711200"/>
          </a:xfrm>
          <a:custGeom>
            <a:rect b="b" l="l" r="r" t="t"/>
            <a:pathLst>
              <a:path extrusionOk="0" h="711200" w="711200">
                <a:moveTo>
                  <a:pt x="355600" y="0"/>
                </a:moveTo>
                <a:lnTo>
                  <a:pt x="355600" y="0"/>
                </a:lnTo>
                <a:cubicBezTo>
                  <a:pt x="551861" y="0"/>
                  <a:pt x="711200" y="159339"/>
                  <a:pt x="711200" y="355600"/>
                </a:cubicBezTo>
                <a:lnTo>
                  <a:pt x="711200" y="355600"/>
                </a:lnTo>
                <a:cubicBezTo>
                  <a:pt x="711200" y="551861"/>
                  <a:pt x="551861" y="711200"/>
                  <a:pt x="355600" y="711200"/>
                </a:cubicBezTo>
                <a:lnTo>
                  <a:pt x="355600" y="711200"/>
                </a:lnTo>
                <a:cubicBezTo>
                  <a:pt x="159339" y="711200"/>
                  <a:pt x="0" y="551861"/>
                  <a:pt x="0" y="355600"/>
                </a:cubicBezTo>
                <a:lnTo>
                  <a:pt x="0" y="355600"/>
                </a:lnTo>
                <a:cubicBezTo>
                  <a:pt x="0" y="159339"/>
                  <a:pt x="159339" y="0"/>
                  <a:pt x="3556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9"/>
          <p:cNvSpPr/>
          <p:nvPr/>
        </p:nvSpPr>
        <p:spPr>
          <a:xfrm>
            <a:off x="1016000" y="7010400"/>
            <a:ext cx="304800" cy="304800"/>
          </a:xfrm>
          <a:custGeom>
            <a:rect b="b" l="l" r="r" t="t"/>
            <a:pathLst>
              <a:path extrusionOk="0" h="304800" w="304800">
                <a:moveTo>
                  <a:pt x="218599" y="245566"/>
                </a:moveTo>
                <a:cubicBezTo>
                  <a:pt x="199965" y="258901"/>
                  <a:pt x="177105" y="266700"/>
                  <a:pt x="152400" y="266700"/>
                </a:cubicBezTo>
                <a:cubicBezTo>
                  <a:pt x="127695" y="266700"/>
                  <a:pt x="104835" y="258901"/>
                  <a:pt x="86201" y="245566"/>
                </a:cubicBezTo>
                <a:lnTo>
                  <a:pt x="120729" y="211038"/>
                </a:lnTo>
                <a:cubicBezTo>
                  <a:pt x="130135" y="216158"/>
                  <a:pt x="140970" y="219075"/>
                  <a:pt x="152460" y="219075"/>
                </a:cubicBezTo>
                <a:cubicBezTo>
                  <a:pt x="163949" y="219075"/>
                  <a:pt x="174724" y="216158"/>
                  <a:pt x="184190" y="211038"/>
                </a:cubicBezTo>
                <a:lnTo>
                  <a:pt x="218718" y="245566"/>
                </a:lnTo>
                <a:close/>
                <a:moveTo>
                  <a:pt x="272594" y="246043"/>
                </a:moveTo>
                <a:cubicBezTo>
                  <a:pt x="292715" y="220206"/>
                  <a:pt x="304740" y="187702"/>
                  <a:pt x="304740" y="152400"/>
                </a:cubicBezTo>
                <a:cubicBezTo>
                  <a:pt x="304740" y="117098"/>
                  <a:pt x="292775" y="84594"/>
                  <a:pt x="272653" y="58757"/>
                </a:cubicBezTo>
                <a:cubicBezTo>
                  <a:pt x="278011" y="51316"/>
                  <a:pt x="277356" y="40838"/>
                  <a:pt x="270629" y="34171"/>
                </a:cubicBezTo>
                <a:cubicBezTo>
                  <a:pt x="263902" y="27503"/>
                  <a:pt x="253484" y="26789"/>
                  <a:pt x="246043" y="32147"/>
                </a:cubicBezTo>
                <a:cubicBezTo>
                  <a:pt x="220206" y="12025"/>
                  <a:pt x="187702" y="0"/>
                  <a:pt x="152400" y="0"/>
                </a:cubicBezTo>
                <a:cubicBezTo>
                  <a:pt x="117098" y="0"/>
                  <a:pt x="84594" y="12025"/>
                  <a:pt x="58757" y="32147"/>
                </a:cubicBezTo>
                <a:cubicBezTo>
                  <a:pt x="51316" y="26789"/>
                  <a:pt x="40838" y="27444"/>
                  <a:pt x="34171" y="34171"/>
                </a:cubicBezTo>
                <a:cubicBezTo>
                  <a:pt x="27503" y="40898"/>
                  <a:pt x="26789" y="51316"/>
                  <a:pt x="32147" y="58757"/>
                </a:cubicBezTo>
                <a:cubicBezTo>
                  <a:pt x="12025" y="84594"/>
                  <a:pt x="0" y="117098"/>
                  <a:pt x="0" y="152400"/>
                </a:cubicBezTo>
                <a:cubicBezTo>
                  <a:pt x="0" y="187702"/>
                  <a:pt x="12025" y="220206"/>
                  <a:pt x="32147" y="246043"/>
                </a:cubicBezTo>
                <a:cubicBezTo>
                  <a:pt x="26789" y="253484"/>
                  <a:pt x="27444" y="263962"/>
                  <a:pt x="34171" y="270629"/>
                </a:cubicBezTo>
                <a:cubicBezTo>
                  <a:pt x="40898" y="277297"/>
                  <a:pt x="51316" y="278011"/>
                  <a:pt x="58757" y="272653"/>
                </a:cubicBezTo>
                <a:cubicBezTo>
                  <a:pt x="84594" y="292775"/>
                  <a:pt x="117098" y="304800"/>
                  <a:pt x="152400" y="304800"/>
                </a:cubicBezTo>
                <a:cubicBezTo>
                  <a:pt x="187702" y="304800"/>
                  <a:pt x="220206" y="292775"/>
                  <a:pt x="246043" y="272653"/>
                </a:cubicBezTo>
                <a:cubicBezTo>
                  <a:pt x="253484" y="278011"/>
                  <a:pt x="263962" y="277356"/>
                  <a:pt x="270629" y="270629"/>
                </a:cubicBezTo>
                <a:cubicBezTo>
                  <a:pt x="277297" y="263902"/>
                  <a:pt x="278011" y="253484"/>
                  <a:pt x="272653" y="246043"/>
                </a:cubicBezTo>
                <a:close/>
                <a:moveTo>
                  <a:pt x="245507" y="218599"/>
                </a:moveTo>
                <a:lnTo>
                  <a:pt x="210979" y="184071"/>
                </a:lnTo>
                <a:cubicBezTo>
                  <a:pt x="216098" y="174665"/>
                  <a:pt x="219015" y="163830"/>
                  <a:pt x="219015" y="152340"/>
                </a:cubicBezTo>
                <a:cubicBezTo>
                  <a:pt x="219015" y="140851"/>
                  <a:pt x="216098" y="130076"/>
                  <a:pt x="210979" y="120610"/>
                </a:cubicBezTo>
                <a:lnTo>
                  <a:pt x="245507" y="86082"/>
                </a:lnTo>
                <a:cubicBezTo>
                  <a:pt x="258901" y="104835"/>
                  <a:pt x="266700" y="127695"/>
                  <a:pt x="266700" y="152400"/>
                </a:cubicBezTo>
                <a:cubicBezTo>
                  <a:pt x="266700" y="177105"/>
                  <a:pt x="258901" y="199965"/>
                  <a:pt x="245566" y="218599"/>
                </a:cubicBezTo>
                <a:close/>
                <a:moveTo>
                  <a:pt x="218599" y="59234"/>
                </a:moveTo>
                <a:lnTo>
                  <a:pt x="184071" y="93762"/>
                </a:lnTo>
                <a:cubicBezTo>
                  <a:pt x="174665" y="88642"/>
                  <a:pt x="163830" y="85725"/>
                  <a:pt x="152340" y="85725"/>
                </a:cubicBezTo>
                <a:cubicBezTo>
                  <a:pt x="140851" y="85725"/>
                  <a:pt x="130076" y="88642"/>
                  <a:pt x="120610" y="93762"/>
                </a:cubicBezTo>
                <a:lnTo>
                  <a:pt x="86082" y="59234"/>
                </a:lnTo>
                <a:cubicBezTo>
                  <a:pt x="104835" y="45899"/>
                  <a:pt x="127695" y="38100"/>
                  <a:pt x="152400" y="38100"/>
                </a:cubicBezTo>
                <a:cubicBezTo>
                  <a:pt x="177105" y="38100"/>
                  <a:pt x="199965" y="45899"/>
                  <a:pt x="218599" y="59234"/>
                </a:cubicBezTo>
                <a:close/>
                <a:moveTo>
                  <a:pt x="93762" y="184130"/>
                </a:moveTo>
                <a:lnTo>
                  <a:pt x="59234" y="218658"/>
                </a:lnTo>
                <a:cubicBezTo>
                  <a:pt x="45899" y="199965"/>
                  <a:pt x="38100" y="177105"/>
                  <a:pt x="38100" y="152400"/>
                </a:cubicBezTo>
                <a:cubicBezTo>
                  <a:pt x="38100" y="127695"/>
                  <a:pt x="45899" y="104835"/>
                  <a:pt x="59234" y="86201"/>
                </a:cubicBezTo>
                <a:lnTo>
                  <a:pt x="93762" y="120729"/>
                </a:lnTo>
                <a:cubicBezTo>
                  <a:pt x="88642" y="130135"/>
                  <a:pt x="85725" y="140970"/>
                  <a:pt x="85725" y="152460"/>
                </a:cubicBezTo>
                <a:cubicBezTo>
                  <a:pt x="85725" y="163949"/>
                  <a:pt x="88642" y="174724"/>
                  <a:pt x="93762" y="184190"/>
                </a:cubicBezTo>
                <a:close/>
                <a:moveTo>
                  <a:pt x="123825" y="152400"/>
                </a:moveTo>
                <a:cubicBezTo>
                  <a:pt x="123825" y="136629"/>
                  <a:pt x="136629" y="123825"/>
                  <a:pt x="152400" y="123825"/>
                </a:cubicBezTo>
                <a:cubicBezTo>
                  <a:pt x="168171" y="123825"/>
                  <a:pt x="180975" y="136629"/>
                  <a:pt x="180975" y="152400"/>
                </a:cubicBezTo>
                <a:cubicBezTo>
                  <a:pt x="180975" y="168171"/>
                  <a:pt x="168171" y="180975"/>
                  <a:pt x="152400" y="180975"/>
                </a:cubicBezTo>
                <a:cubicBezTo>
                  <a:pt x="136629" y="180975"/>
                  <a:pt x="123825" y="168171"/>
                  <a:pt x="123825" y="1524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9"/>
          <p:cNvSpPr/>
          <p:nvPr/>
        </p:nvSpPr>
        <p:spPr>
          <a:xfrm>
            <a:off x="1727200" y="6807200"/>
            <a:ext cx="75438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Спасательное оборудование</a:t>
            </a:r>
            <a:endParaRPr b="0" i="0" sz="1600" u="none" cap="none" strike="noStrike"/>
          </a:p>
        </p:txBody>
      </p:sp>
      <p:sp>
        <p:nvSpPr>
          <p:cNvPr id="475" name="Google Shape;475;p9"/>
          <p:cNvSpPr/>
          <p:nvPr/>
        </p:nvSpPr>
        <p:spPr>
          <a:xfrm>
            <a:off x="1727200" y="7264400"/>
            <a:ext cx="7518400" cy="132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Используйте </a:t>
            </a:r>
            <a:r>
              <a:rPr b="1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сертифицированные спасательные жилеты</a:t>
            </a:r>
            <a:r>
              <a:rPr b="0" i="0" lang="en-US" sz="16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 на открытой воде. Надувные круги и нарукавники не обеспечивают надёжной защиты — они могут соскользнуть или перевернуться. Держите под рукой спасательный круг, длинную палку или верёвку.</a:t>
            </a:r>
            <a:endParaRPr b="0" i="0" sz="1600" u="none" cap="none" strike="noStrike"/>
          </a:p>
        </p:txBody>
      </p:sp>
      <p:sp>
        <p:nvSpPr>
          <p:cNvPr id="476" name="Google Shape;476;p9"/>
          <p:cNvSpPr/>
          <p:nvPr/>
        </p:nvSpPr>
        <p:spPr>
          <a:xfrm>
            <a:off x="9652000" y="1473200"/>
            <a:ext cx="6096000" cy="3810000"/>
          </a:xfrm>
          <a:custGeom>
            <a:rect b="b" l="l" r="r" t="t"/>
            <a:pathLst>
              <a:path extrusionOk="0" h="3810000" w="6096000">
                <a:moveTo>
                  <a:pt x="152400" y="0"/>
                </a:moveTo>
                <a:lnTo>
                  <a:pt x="5943600" y="0"/>
                </a:lnTo>
                <a:cubicBezTo>
                  <a:pt x="6027712" y="0"/>
                  <a:pt x="6096000" y="68288"/>
                  <a:pt x="6096000" y="152400"/>
                </a:cubicBezTo>
                <a:lnTo>
                  <a:pt x="6096000" y="3657600"/>
                </a:lnTo>
                <a:cubicBezTo>
                  <a:pt x="6096000" y="3741712"/>
                  <a:pt x="6027712" y="3810000"/>
                  <a:pt x="5943600" y="3810000"/>
                </a:cubicBezTo>
                <a:lnTo>
                  <a:pt x="152400" y="3810000"/>
                </a:lnTo>
                <a:cubicBezTo>
                  <a:pt x="68288" y="3810000"/>
                  <a:pt x="0" y="3741712"/>
                  <a:pt x="0" y="36576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005F6B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9"/>
          <p:cNvSpPr/>
          <p:nvPr/>
        </p:nvSpPr>
        <p:spPr>
          <a:xfrm>
            <a:off x="9937750" y="1778000"/>
            <a:ext cx="254000" cy="254000"/>
          </a:xfrm>
          <a:custGeom>
            <a:rect b="b" l="l" r="r" t="t"/>
            <a:pathLst>
              <a:path extrusionOk="0" h="254000" w="254000">
                <a:moveTo>
                  <a:pt x="66377" y="18008"/>
                </a:moveTo>
                <a:cubicBezTo>
                  <a:pt x="71785" y="21779"/>
                  <a:pt x="73075" y="29220"/>
                  <a:pt x="69304" y="34578"/>
                </a:cubicBezTo>
                <a:lnTo>
                  <a:pt x="41523" y="74265"/>
                </a:lnTo>
                <a:cubicBezTo>
                  <a:pt x="39489" y="77143"/>
                  <a:pt x="36314" y="78978"/>
                  <a:pt x="32792" y="79276"/>
                </a:cubicBezTo>
                <a:cubicBezTo>
                  <a:pt x="29270" y="79573"/>
                  <a:pt x="25797" y="78383"/>
                  <a:pt x="23316" y="75902"/>
                </a:cubicBezTo>
                <a:lnTo>
                  <a:pt x="3473" y="56059"/>
                </a:lnTo>
                <a:cubicBezTo>
                  <a:pt x="-1141" y="51395"/>
                  <a:pt x="-1141" y="43855"/>
                  <a:pt x="3473" y="39191"/>
                </a:cubicBezTo>
                <a:cubicBezTo>
                  <a:pt x="8086" y="34528"/>
                  <a:pt x="15677" y="34578"/>
                  <a:pt x="20340" y="39191"/>
                </a:cubicBezTo>
                <a:lnTo>
                  <a:pt x="30163" y="49014"/>
                </a:lnTo>
                <a:lnTo>
                  <a:pt x="49808" y="20935"/>
                </a:lnTo>
                <a:cubicBezTo>
                  <a:pt x="53578" y="15528"/>
                  <a:pt x="61020" y="14238"/>
                  <a:pt x="66377" y="18008"/>
                </a:cubicBezTo>
                <a:close/>
                <a:moveTo>
                  <a:pt x="66377" y="97383"/>
                </a:moveTo>
                <a:cubicBezTo>
                  <a:pt x="71785" y="101154"/>
                  <a:pt x="73075" y="108595"/>
                  <a:pt x="69304" y="113953"/>
                </a:cubicBezTo>
                <a:lnTo>
                  <a:pt x="41523" y="153640"/>
                </a:lnTo>
                <a:cubicBezTo>
                  <a:pt x="39489" y="156518"/>
                  <a:pt x="36314" y="158353"/>
                  <a:pt x="32792" y="158651"/>
                </a:cubicBezTo>
                <a:cubicBezTo>
                  <a:pt x="29270" y="158948"/>
                  <a:pt x="25797" y="157758"/>
                  <a:pt x="23316" y="155277"/>
                </a:cubicBezTo>
                <a:lnTo>
                  <a:pt x="3473" y="135434"/>
                </a:lnTo>
                <a:cubicBezTo>
                  <a:pt x="-1191" y="130770"/>
                  <a:pt x="-1191" y="123230"/>
                  <a:pt x="3473" y="118616"/>
                </a:cubicBezTo>
                <a:cubicBezTo>
                  <a:pt x="8136" y="114002"/>
                  <a:pt x="15677" y="113953"/>
                  <a:pt x="20290" y="118616"/>
                </a:cubicBezTo>
                <a:lnTo>
                  <a:pt x="30113" y="128439"/>
                </a:lnTo>
                <a:lnTo>
                  <a:pt x="49758" y="100360"/>
                </a:lnTo>
                <a:cubicBezTo>
                  <a:pt x="53529" y="94952"/>
                  <a:pt x="60970" y="93662"/>
                  <a:pt x="66328" y="97433"/>
                </a:cubicBezTo>
                <a:close/>
                <a:moveTo>
                  <a:pt x="111125" y="47625"/>
                </a:moveTo>
                <a:cubicBezTo>
                  <a:pt x="111125" y="38844"/>
                  <a:pt x="118219" y="31750"/>
                  <a:pt x="127000" y="31750"/>
                </a:cubicBezTo>
                <a:lnTo>
                  <a:pt x="238125" y="31750"/>
                </a:lnTo>
                <a:cubicBezTo>
                  <a:pt x="246906" y="31750"/>
                  <a:pt x="254000" y="38844"/>
                  <a:pt x="254000" y="47625"/>
                </a:cubicBezTo>
                <a:cubicBezTo>
                  <a:pt x="254000" y="56406"/>
                  <a:pt x="246906" y="63500"/>
                  <a:pt x="238125" y="63500"/>
                </a:cubicBezTo>
                <a:lnTo>
                  <a:pt x="127000" y="63500"/>
                </a:lnTo>
                <a:cubicBezTo>
                  <a:pt x="118219" y="63500"/>
                  <a:pt x="111125" y="56406"/>
                  <a:pt x="111125" y="47625"/>
                </a:cubicBezTo>
                <a:close/>
                <a:moveTo>
                  <a:pt x="111125" y="127000"/>
                </a:moveTo>
                <a:cubicBezTo>
                  <a:pt x="111125" y="118219"/>
                  <a:pt x="118219" y="111125"/>
                  <a:pt x="127000" y="111125"/>
                </a:cubicBezTo>
                <a:lnTo>
                  <a:pt x="238125" y="111125"/>
                </a:lnTo>
                <a:cubicBezTo>
                  <a:pt x="246906" y="111125"/>
                  <a:pt x="254000" y="118219"/>
                  <a:pt x="254000" y="127000"/>
                </a:cubicBezTo>
                <a:cubicBezTo>
                  <a:pt x="254000" y="135781"/>
                  <a:pt x="246906" y="142875"/>
                  <a:pt x="238125" y="142875"/>
                </a:cubicBezTo>
                <a:lnTo>
                  <a:pt x="127000" y="142875"/>
                </a:lnTo>
                <a:cubicBezTo>
                  <a:pt x="118219" y="142875"/>
                  <a:pt x="111125" y="135781"/>
                  <a:pt x="111125" y="127000"/>
                </a:cubicBezTo>
                <a:close/>
                <a:moveTo>
                  <a:pt x="79375" y="206375"/>
                </a:moveTo>
                <a:cubicBezTo>
                  <a:pt x="79375" y="197594"/>
                  <a:pt x="86469" y="190500"/>
                  <a:pt x="95250" y="190500"/>
                </a:cubicBezTo>
                <a:lnTo>
                  <a:pt x="238125" y="190500"/>
                </a:lnTo>
                <a:cubicBezTo>
                  <a:pt x="246906" y="190500"/>
                  <a:pt x="254000" y="197594"/>
                  <a:pt x="254000" y="206375"/>
                </a:cubicBezTo>
                <a:cubicBezTo>
                  <a:pt x="254000" y="215156"/>
                  <a:pt x="246906" y="222250"/>
                  <a:pt x="238125" y="222250"/>
                </a:cubicBezTo>
                <a:lnTo>
                  <a:pt x="95250" y="222250"/>
                </a:lnTo>
                <a:cubicBezTo>
                  <a:pt x="86469" y="222250"/>
                  <a:pt x="79375" y="215156"/>
                  <a:pt x="79375" y="206375"/>
                </a:cubicBezTo>
                <a:close/>
                <a:moveTo>
                  <a:pt x="31750" y="186531"/>
                </a:moveTo>
                <a:cubicBezTo>
                  <a:pt x="42702" y="186531"/>
                  <a:pt x="51594" y="195423"/>
                  <a:pt x="51594" y="206375"/>
                </a:cubicBezTo>
                <a:cubicBezTo>
                  <a:pt x="51594" y="217327"/>
                  <a:pt x="42702" y="226219"/>
                  <a:pt x="31750" y="226219"/>
                </a:cubicBezTo>
                <a:cubicBezTo>
                  <a:pt x="20798" y="226219"/>
                  <a:pt x="11906" y="217327"/>
                  <a:pt x="11906" y="206375"/>
                </a:cubicBezTo>
                <a:cubicBezTo>
                  <a:pt x="11906" y="195423"/>
                  <a:pt x="20798" y="186531"/>
                  <a:pt x="31750" y="186531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9"/>
          <p:cNvSpPr/>
          <p:nvPr/>
        </p:nvSpPr>
        <p:spPr>
          <a:xfrm>
            <a:off x="10223500" y="1727200"/>
            <a:ext cx="5397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Правила поведения в воде</a:t>
            </a:r>
            <a:endParaRPr b="0" i="0" sz="1600" u="none" cap="none" strike="noStrike"/>
          </a:p>
        </p:txBody>
      </p:sp>
      <p:sp>
        <p:nvSpPr>
          <p:cNvPr id="479" name="Google Shape;479;p9"/>
          <p:cNvSpPr/>
          <p:nvPr/>
        </p:nvSpPr>
        <p:spPr>
          <a:xfrm>
            <a:off x="9937750" y="23368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228600"/>
                </a:moveTo>
                <a:cubicBezTo>
                  <a:pt x="177384" y="228600"/>
                  <a:pt x="228600" y="177384"/>
                  <a:pt x="228600" y="114300"/>
                </a:cubicBezTo>
                <a:cubicBezTo>
                  <a:pt x="228600" y="51216"/>
                  <a:pt x="177384" y="0"/>
                  <a:pt x="114300" y="0"/>
                </a:cubicBezTo>
                <a:cubicBezTo>
                  <a:pt x="51216" y="0"/>
                  <a:pt x="0" y="51216"/>
                  <a:pt x="0" y="114300"/>
                </a:cubicBezTo>
                <a:cubicBezTo>
                  <a:pt x="0" y="177384"/>
                  <a:pt x="51216" y="228600"/>
                  <a:pt x="114300" y="228600"/>
                </a:cubicBezTo>
                <a:close/>
                <a:moveTo>
                  <a:pt x="74563" y="74563"/>
                </a:moveTo>
                <a:cubicBezTo>
                  <a:pt x="78760" y="70366"/>
                  <a:pt x="85546" y="70366"/>
                  <a:pt x="89699" y="74563"/>
                </a:cubicBezTo>
                <a:lnTo>
                  <a:pt x="114255" y="99120"/>
                </a:lnTo>
                <a:lnTo>
                  <a:pt x="138812" y="74563"/>
                </a:lnTo>
                <a:cubicBezTo>
                  <a:pt x="143009" y="70366"/>
                  <a:pt x="149796" y="70366"/>
                  <a:pt x="153948" y="74563"/>
                </a:cubicBezTo>
                <a:cubicBezTo>
                  <a:pt x="158100" y="78760"/>
                  <a:pt x="158145" y="85546"/>
                  <a:pt x="153948" y="89699"/>
                </a:cubicBezTo>
                <a:lnTo>
                  <a:pt x="129391" y="114255"/>
                </a:lnTo>
                <a:lnTo>
                  <a:pt x="153948" y="138812"/>
                </a:lnTo>
                <a:cubicBezTo>
                  <a:pt x="158145" y="143009"/>
                  <a:pt x="158145" y="149796"/>
                  <a:pt x="153948" y="153948"/>
                </a:cubicBezTo>
                <a:cubicBezTo>
                  <a:pt x="149751" y="158100"/>
                  <a:pt x="142964" y="158145"/>
                  <a:pt x="138812" y="153948"/>
                </a:cubicBezTo>
                <a:lnTo>
                  <a:pt x="114255" y="129391"/>
                </a:lnTo>
                <a:lnTo>
                  <a:pt x="89699" y="153948"/>
                </a:lnTo>
                <a:cubicBezTo>
                  <a:pt x="85502" y="158145"/>
                  <a:pt x="78715" y="158145"/>
                  <a:pt x="74563" y="153948"/>
                </a:cubicBezTo>
                <a:cubicBezTo>
                  <a:pt x="70411" y="149751"/>
                  <a:pt x="70366" y="142964"/>
                  <a:pt x="74563" y="138812"/>
                </a:cubicBezTo>
                <a:lnTo>
                  <a:pt x="99120" y="114255"/>
                </a:lnTo>
                <a:lnTo>
                  <a:pt x="74563" y="89699"/>
                </a:lnTo>
                <a:cubicBezTo>
                  <a:pt x="70366" y="85502"/>
                  <a:pt x="70366" y="78715"/>
                  <a:pt x="74563" y="74563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9"/>
          <p:cNvSpPr/>
          <p:nvPr/>
        </p:nvSpPr>
        <p:spPr>
          <a:xfrm>
            <a:off x="10344150" y="2286000"/>
            <a:ext cx="52578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Не бегать возле бассейна — скользкие поверхности опасны</a:t>
            </a:r>
            <a:endParaRPr b="0" i="0" sz="1600" u="none" cap="none" strike="noStrike"/>
          </a:p>
        </p:txBody>
      </p:sp>
      <p:sp>
        <p:nvSpPr>
          <p:cNvPr id="481" name="Google Shape;481;p9"/>
          <p:cNvSpPr/>
          <p:nvPr/>
        </p:nvSpPr>
        <p:spPr>
          <a:xfrm>
            <a:off x="9937750" y="30988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228600"/>
                </a:moveTo>
                <a:cubicBezTo>
                  <a:pt x="177384" y="228600"/>
                  <a:pt x="228600" y="177384"/>
                  <a:pt x="228600" y="114300"/>
                </a:cubicBezTo>
                <a:cubicBezTo>
                  <a:pt x="228600" y="51216"/>
                  <a:pt x="177384" y="0"/>
                  <a:pt x="114300" y="0"/>
                </a:cubicBezTo>
                <a:cubicBezTo>
                  <a:pt x="51216" y="0"/>
                  <a:pt x="0" y="51216"/>
                  <a:pt x="0" y="114300"/>
                </a:cubicBezTo>
                <a:cubicBezTo>
                  <a:pt x="0" y="177384"/>
                  <a:pt x="51216" y="228600"/>
                  <a:pt x="114300" y="228600"/>
                </a:cubicBezTo>
                <a:close/>
                <a:moveTo>
                  <a:pt x="74563" y="74563"/>
                </a:moveTo>
                <a:cubicBezTo>
                  <a:pt x="78760" y="70366"/>
                  <a:pt x="85546" y="70366"/>
                  <a:pt x="89699" y="74563"/>
                </a:cubicBezTo>
                <a:lnTo>
                  <a:pt x="114255" y="99120"/>
                </a:lnTo>
                <a:lnTo>
                  <a:pt x="138812" y="74563"/>
                </a:lnTo>
                <a:cubicBezTo>
                  <a:pt x="143009" y="70366"/>
                  <a:pt x="149796" y="70366"/>
                  <a:pt x="153948" y="74563"/>
                </a:cubicBezTo>
                <a:cubicBezTo>
                  <a:pt x="158100" y="78760"/>
                  <a:pt x="158145" y="85546"/>
                  <a:pt x="153948" y="89699"/>
                </a:cubicBezTo>
                <a:lnTo>
                  <a:pt x="129391" y="114255"/>
                </a:lnTo>
                <a:lnTo>
                  <a:pt x="153948" y="138812"/>
                </a:lnTo>
                <a:cubicBezTo>
                  <a:pt x="158145" y="143009"/>
                  <a:pt x="158145" y="149796"/>
                  <a:pt x="153948" y="153948"/>
                </a:cubicBezTo>
                <a:cubicBezTo>
                  <a:pt x="149751" y="158100"/>
                  <a:pt x="142964" y="158145"/>
                  <a:pt x="138812" y="153948"/>
                </a:cubicBezTo>
                <a:lnTo>
                  <a:pt x="114255" y="129391"/>
                </a:lnTo>
                <a:lnTo>
                  <a:pt x="89699" y="153948"/>
                </a:lnTo>
                <a:cubicBezTo>
                  <a:pt x="85502" y="158145"/>
                  <a:pt x="78715" y="158145"/>
                  <a:pt x="74563" y="153948"/>
                </a:cubicBezTo>
                <a:cubicBezTo>
                  <a:pt x="70411" y="149751"/>
                  <a:pt x="70366" y="142964"/>
                  <a:pt x="74563" y="138812"/>
                </a:cubicBezTo>
                <a:lnTo>
                  <a:pt x="99120" y="114255"/>
                </a:lnTo>
                <a:lnTo>
                  <a:pt x="74563" y="89699"/>
                </a:lnTo>
                <a:cubicBezTo>
                  <a:pt x="70366" y="85502"/>
                  <a:pt x="70366" y="78715"/>
                  <a:pt x="74563" y="74563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2" name="Google Shape;482;p9"/>
          <p:cNvSpPr/>
          <p:nvPr/>
        </p:nvSpPr>
        <p:spPr>
          <a:xfrm>
            <a:off x="10344150" y="3048000"/>
            <a:ext cx="52578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Не нырять в незнакомых местах и не заплывать за буйки</a:t>
            </a:r>
            <a:endParaRPr b="0" i="0" sz="1600" u="none" cap="none" strike="noStrike"/>
          </a:p>
        </p:txBody>
      </p:sp>
      <p:sp>
        <p:nvSpPr>
          <p:cNvPr id="483" name="Google Shape;483;p9"/>
          <p:cNvSpPr/>
          <p:nvPr/>
        </p:nvSpPr>
        <p:spPr>
          <a:xfrm>
            <a:off x="9937750" y="38608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228600"/>
                </a:moveTo>
                <a:cubicBezTo>
                  <a:pt x="177384" y="228600"/>
                  <a:pt x="228600" y="177384"/>
                  <a:pt x="228600" y="114300"/>
                </a:cubicBezTo>
                <a:cubicBezTo>
                  <a:pt x="228600" y="51216"/>
                  <a:pt x="177384" y="0"/>
                  <a:pt x="114300" y="0"/>
                </a:cubicBezTo>
                <a:cubicBezTo>
                  <a:pt x="51216" y="0"/>
                  <a:pt x="0" y="51216"/>
                  <a:pt x="0" y="114300"/>
                </a:cubicBezTo>
                <a:cubicBezTo>
                  <a:pt x="0" y="177384"/>
                  <a:pt x="51216" y="228600"/>
                  <a:pt x="114300" y="228600"/>
                </a:cubicBezTo>
                <a:close/>
                <a:moveTo>
                  <a:pt x="74563" y="74563"/>
                </a:moveTo>
                <a:cubicBezTo>
                  <a:pt x="78760" y="70366"/>
                  <a:pt x="85546" y="70366"/>
                  <a:pt x="89699" y="74563"/>
                </a:cubicBezTo>
                <a:lnTo>
                  <a:pt x="114255" y="99120"/>
                </a:lnTo>
                <a:lnTo>
                  <a:pt x="138812" y="74563"/>
                </a:lnTo>
                <a:cubicBezTo>
                  <a:pt x="143009" y="70366"/>
                  <a:pt x="149796" y="70366"/>
                  <a:pt x="153948" y="74563"/>
                </a:cubicBezTo>
                <a:cubicBezTo>
                  <a:pt x="158100" y="78760"/>
                  <a:pt x="158145" y="85546"/>
                  <a:pt x="153948" y="89699"/>
                </a:cubicBezTo>
                <a:lnTo>
                  <a:pt x="129391" y="114255"/>
                </a:lnTo>
                <a:lnTo>
                  <a:pt x="153948" y="138812"/>
                </a:lnTo>
                <a:cubicBezTo>
                  <a:pt x="158145" y="143009"/>
                  <a:pt x="158145" y="149796"/>
                  <a:pt x="153948" y="153948"/>
                </a:cubicBezTo>
                <a:cubicBezTo>
                  <a:pt x="149751" y="158100"/>
                  <a:pt x="142964" y="158145"/>
                  <a:pt x="138812" y="153948"/>
                </a:cubicBezTo>
                <a:lnTo>
                  <a:pt x="114255" y="129391"/>
                </a:lnTo>
                <a:lnTo>
                  <a:pt x="89699" y="153948"/>
                </a:lnTo>
                <a:cubicBezTo>
                  <a:pt x="85502" y="158145"/>
                  <a:pt x="78715" y="158145"/>
                  <a:pt x="74563" y="153948"/>
                </a:cubicBezTo>
                <a:cubicBezTo>
                  <a:pt x="70411" y="149751"/>
                  <a:pt x="70366" y="142964"/>
                  <a:pt x="74563" y="138812"/>
                </a:cubicBezTo>
                <a:lnTo>
                  <a:pt x="99120" y="114255"/>
                </a:lnTo>
                <a:lnTo>
                  <a:pt x="74563" y="89699"/>
                </a:lnTo>
                <a:cubicBezTo>
                  <a:pt x="70366" y="85502"/>
                  <a:pt x="70366" y="78715"/>
                  <a:pt x="74563" y="74563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9"/>
          <p:cNvSpPr/>
          <p:nvPr/>
        </p:nvSpPr>
        <p:spPr>
          <a:xfrm>
            <a:off x="10344150" y="3810000"/>
            <a:ext cx="31369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Не толкать других детей в воду</a:t>
            </a:r>
            <a:endParaRPr b="0" i="0" sz="1600" u="none" cap="none" strike="noStrike"/>
          </a:p>
        </p:txBody>
      </p:sp>
      <p:sp>
        <p:nvSpPr>
          <p:cNvPr id="485" name="Google Shape;485;p9"/>
          <p:cNvSpPr/>
          <p:nvPr/>
        </p:nvSpPr>
        <p:spPr>
          <a:xfrm>
            <a:off x="9937750" y="43180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228600"/>
                </a:moveTo>
                <a:cubicBezTo>
                  <a:pt x="177384" y="228600"/>
                  <a:pt x="228600" y="177384"/>
                  <a:pt x="228600" y="114300"/>
                </a:cubicBezTo>
                <a:cubicBezTo>
                  <a:pt x="228600" y="51216"/>
                  <a:pt x="177384" y="0"/>
                  <a:pt x="114300" y="0"/>
                </a:cubicBezTo>
                <a:cubicBezTo>
                  <a:pt x="51216" y="0"/>
                  <a:pt x="0" y="51216"/>
                  <a:pt x="0" y="114300"/>
                </a:cubicBezTo>
                <a:cubicBezTo>
                  <a:pt x="0" y="177384"/>
                  <a:pt x="51216" y="228600"/>
                  <a:pt x="114300" y="228600"/>
                </a:cubicBezTo>
                <a:close/>
                <a:moveTo>
                  <a:pt x="74563" y="74563"/>
                </a:moveTo>
                <a:cubicBezTo>
                  <a:pt x="78760" y="70366"/>
                  <a:pt x="85546" y="70366"/>
                  <a:pt x="89699" y="74563"/>
                </a:cubicBezTo>
                <a:lnTo>
                  <a:pt x="114255" y="99120"/>
                </a:lnTo>
                <a:lnTo>
                  <a:pt x="138812" y="74563"/>
                </a:lnTo>
                <a:cubicBezTo>
                  <a:pt x="143009" y="70366"/>
                  <a:pt x="149796" y="70366"/>
                  <a:pt x="153948" y="74563"/>
                </a:cubicBezTo>
                <a:cubicBezTo>
                  <a:pt x="158100" y="78760"/>
                  <a:pt x="158145" y="85546"/>
                  <a:pt x="153948" y="89699"/>
                </a:cubicBezTo>
                <a:lnTo>
                  <a:pt x="129391" y="114255"/>
                </a:lnTo>
                <a:lnTo>
                  <a:pt x="153948" y="138812"/>
                </a:lnTo>
                <a:cubicBezTo>
                  <a:pt x="158145" y="143009"/>
                  <a:pt x="158145" y="149796"/>
                  <a:pt x="153948" y="153948"/>
                </a:cubicBezTo>
                <a:cubicBezTo>
                  <a:pt x="149751" y="158100"/>
                  <a:pt x="142964" y="158145"/>
                  <a:pt x="138812" y="153948"/>
                </a:cubicBezTo>
                <a:lnTo>
                  <a:pt x="114255" y="129391"/>
                </a:lnTo>
                <a:lnTo>
                  <a:pt x="89699" y="153948"/>
                </a:lnTo>
                <a:cubicBezTo>
                  <a:pt x="85502" y="158145"/>
                  <a:pt x="78715" y="158145"/>
                  <a:pt x="74563" y="153948"/>
                </a:cubicBezTo>
                <a:cubicBezTo>
                  <a:pt x="70411" y="149751"/>
                  <a:pt x="70366" y="142964"/>
                  <a:pt x="74563" y="138812"/>
                </a:cubicBezTo>
                <a:lnTo>
                  <a:pt x="99120" y="114255"/>
                </a:lnTo>
                <a:lnTo>
                  <a:pt x="74563" y="89699"/>
                </a:lnTo>
                <a:cubicBezTo>
                  <a:pt x="70366" y="85502"/>
                  <a:pt x="70366" y="78715"/>
                  <a:pt x="74563" y="74563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6" name="Google Shape;486;p9"/>
          <p:cNvSpPr/>
          <p:nvPr/>
        </p:nvSpPr>
        <p:spPr>
          <a:xfrm>
            <a:off x="10344150" y="4267200"/>
            <a:ext cx="45593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Не заходить в воду без разрешения взрослых</a:t>
            </a:r>
            <a:endParaRPr b="0" i="0" sz="1600" u="none" cap="none" strike="noStrike"/>
          </a:p>
        </p:txBody>
      </p:sp>
      <p:sp>
        <p:nvSpPr>
          <p:cNvPr id="487" name="Google Shape;487;p9"/>
          <p:cNvSpPr/>
          <p:nvPr/>
        </p:nvSpPr>
        <p:spPr>
          <a:xfrm>
            <a:off x="9937750" y="4775200"/>
            <a:ext cx="228600" cy="228600"/>
          </a:xfrm>
          <a:custGeom>
            <a:rect b="b" l="l" r="r" t="t"/>
            <a:pathLst>
              <a:path extrusionOk="0" h="228600" w="228600">
                <a:moveTo>
                  <a:pt x="114300" y="228600"/>
                </a:moveTo>
                <a:cubicBezTo>
                  <a:pt x="177384" y="228600"/>
                  <a:pt x="228600" y="177384"/>
                  <a:pt x="228600" y="114300"/>
                </a:cubicBezTo>
                <a:cubicBezTo>
                  <a:pt x="228600" y="51216"/>
                  <a:pt x="177384" y="0"/>
                  <a:pt x="114300" y="0"/>
                </a:cubicBezTo>
                <a:cubicBezTo>
                  <a:pt x="51216" y="0"/>
                  <a:pt x="0" y="51216"/>
                  <a:pt x="0" y="114300"/>
                </a:cubicBezTo>
                <a:cubicBezTo>
                  <a:pt x="0" y="177384"/>
                  <a:pt x="51216" y="228600"/>
                  <a:pt x="114300" y="228600"/>
                </a:cubicBezTo>
                <a:close/>
                <a:moveTo>
                  <a:pt x="151983" y="94967"/>
                </a:moveTo>
                <a:lnTo>
                  <a:pt x="116265" y="152117"/>
                </a:lnTo>
                <a:cubicBezTo>
                  <a:pt x="114389" y="155109"/>
                  <a:pt x="111175" y="156984"/>
                  <a:pt x="107647" y="157163"/>
                </a:cubicBezTo>
                <a:cubicBezTo>
                  <a:pt x="104120" y="157341"/>
                  <a:pt x="100727" y="155734"/>
                  <a:pt x="98628" y="152876"/>
                </a:cubicBezTo>
                <a:lnTo>
                  <a:pt x="77197" y="124301"/>
                </a:lnTo>
                <a:cubicBezTo>
                  <a:pt x="73625" y="119569"/>
                  <a:pt x="74608" y="112871"/>
                  <a:pt x="79340" y="109299"/>
                </a:cubicBezTo>
                <a:cubicBezTo>
                  <a:pt x="84073" y="105727"/>
                  <a:pt x="90770" y="106710"/>
                  <a:pt x="94342" y="111443"/>
                </a:cubicBezTo>
                <a:lnTo>
                  <a:pt x="106397" y="127516"/>
                </a:lnTo>
                <a:lnTo>
                  <a:pt x="133811" y="83627"/>
                </a:lnTo>
                <a:cubicBezTo>
                  <a:pt x="136937" y="78626"/>
                  <a:pt x="143545" y="77063"/>
                  <a:pt x="148590" y="80233"/>
                </a:cubicBezTo>
                <a:cubicBezTo>
                  <a:pt x="153635" y="83403"/>
                  <a:pt x="155153" y="89967"/>
                  <a:pt x="151983" y="95012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9"/>
          <p:cNvSpPr/>
          <p:nvPr/>
        </p:nvSpPr>
        <p:spPr>
          <a:xfrm>
            <a:off x="10344150" y="4724400"/>
            <a:ext cx="44196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Сразу звать на помощь</a:t>
            </a:r>
            <a:r>
              <a:rPr b="0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, если кто-то в беде</a:t>
            </a:r>
            <a:endParaRPr b="0" i="0" sz="1600" u="none" cap="none" strike="noStrike"/>
          </a:p>
        </p:txBody>
      </p:sp>
      <p:sp>
        <p:nvSpPr>
          <p:cNvPr id="489" name="Google Shape;489;p9"/>
          <p:cNvSpPr/>
          <p:nvPr/>
        </p:nvSpPr>
        <p:spPr>
          <a:xfrm>
            <a:off x="9652000" y="5486400"/>
            <a:ext cx="6096000" cy="4876800"/>
          </a:xfrm>
          <a:custGeom>
            <a:rect b="b" l="l" r="r" t="t"/>
            <a:pathLst>
              <a:path extrusionOk="0" h="4876800" w="6096000">
                <a:moveTo>
                  <a:pt x="152400" y="0"/>
                </a:moveTo>
                <a:lnTo>
                  <a:pt x="5943600" y="0"/>
                </a:lnTo>
                <a:cubicBezTo>
                  <a:pt x="6027712" y="0"/>
                  <a:pt x="6096000" y="68288"/>
                  <a:pt x="6096000" y="152400"/>
                </a:cubicBezTo>
                <a:lnTo>
                  <a:pt x="6096000" y="4724400"/>
                </a:lnTo>
                <a:cubicBezTo>
                  <a:pt x="6096000" y="4808512"/>
                  <a:pt x="6027712" y="4876800"/>
                  <a:pt x="5943600" y="4876800"/>
                </a:cubicBezTo>
                <a:lnTo>
                  <a:pt x="152400" y="4876800"/>
                </a:lnTo>
                <a:cubicBezTo>
                  <a:pt x="68288" y="4876800"/>
                  <a:pt x="0" y="4808512"/>
                  <a:pt x="0" y="4724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76200" rotWithShape="0" algn="bl" dir="5400000" dist="50800">
              <a:srgbClr val="000000">
                <a:alpha val="10196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0" name="Google Shape;490;p9"/>
          <p:cNvSpPr/>
          <p:nvPr/>
        </p:nvSpPr>
        <p:spPr>
          <a:xfrm>
            <a:off x="9937750" y="5791200"/>
            <a:ext cx="254000" cy="254000"/>
          </a:xfrm>
          <a:custGeom>
            <a:rect b="b" l="l" r="r" t="t"/>
            <a:pathLst>
              <a:path extrusionOk="0" h="254000" w="254000">
                <a:moveTo>
                  <a:pt x="31750" y="31750"/>
                </a:moveTo>
                <a:cubicBezTo>
                  <a:pt x="14238" y="31750"/>
                  <a:pt x="0" y="45988"/>
                  <a:pt x="0" y="63500"/>
                </a:cubicBezTo>
                <a:lnTo>
                  <a:pt x="0" y="190500"/>
                </a:lnTo>
                <a:cubicBezTo>
                  <a:pt x="0" y="208012"/>
                  <a:pt x="14238" y="222250"/>
                  <a:pt x="31750" y="222250"/>
                </a:cubicBezTo>
                <a:lnTo>
                  <a:pt x="39688" y="222250"/>
                </a:lnTo>
                <a:lnTo>
                  <a:pt x="39688" y="31750"/>
                </a:lnTo>
                <a:lnTo>
                  <a:pt x="31750" y="31750"/>
                </a:lnTo>
                <a:close/>
                <a:moveTo>
                  <a:pt x="63500" y="31750"/>
                </a:moveTo>
                <a:lnTo>
                  <a:pt x="63500" y="222250"/>
                </a:lnTo>
                <a:lnTo>
                  <a:pt x="190500" y="222250"/>
                </a:lnTo>
                <a:lnTo>
                  <a:pt x="190500" y="31750"/>
                </a:lnTo>
                <a:lnTo>
                  <a:pt x="63500" y="31750"/>
                </a:lnTo>
                <a:close/>
                <a:moveTo>
                  <a:pt x="222250" y="222250"/>
                </a:moveTo>
                <a:cubicBezTo>
                  <a:pt x="239762" y="222250"/>
                  <a:pt x="254000" y="208012"/>
                  <a:pt x="254000" y="190500"/>
                </a:cubicBezTo>
                <a:lnTo>
                  <a:pt x="254000" y="63500"/>
                </a:lnTo>
                <a:cubicBezTo>
                  <a:pt x="254000" y="45988"/>
                  <a:pt x="239762" y="31750"/>
                  <a:pt x="222250" y="31750"/>
                </a:cubicBezTo>
                <a:lnTo>
                  <a:pt x="214313" y="31750"/>
                </a:lnTo>
                <a:lnTo>
                  <a:pt x="214313" y="222250"/>
                </a:lnTo>
                <a:lnTo>
                  <a:pt x="222250" y="222250"/>
                </a:lnTo>
                <a:close/>
                <a:moveTo>
                  <a:pt x="111125" y="91281"/>
                </a:moveTo>
                <a:cubicBezTo>
                  <a:pt x="111125" y="86916"/>
                  <a:pt x="114697" y="83344"/>
                  <a:pt x="119063" y="83344"/>
                </a:cubicBezTo>
                <a:lnTo>
                  <a:pt x="134938" y="83344"/>
                </a:lnTo>
                <a:cubicBezTo>
                  <a:pt x="139303" y="83344"/>
                  <a:pt x="142875" y="86916"/>
                  <a:pt x="142875" y="91281"/>
                </a:cubicBezTo>
                <a:lnTo>
                  <a:pt x="142875" y="111125"/>
                </a:lnTo>
                <a:lnTo>
                  <a:pt x="162719" y="111125"/>
                </a:lnTo>
                <a:cubicBezTo>
                  <a:pt x="167084" y="111125"/>
                  <a:pt x="170656" y="114697"/>
                  <a:pt x="170656" y="119063"/>
                </a:cubicBezTo>
                <a:lnTo>
                  <a:pt x="170656" y="134938"/>
                </a:lnTo>
                <a:cubicBezTo>
                  <a:pt x="170656" y="139303"/>
                  <a:pt x="167084" y="142875"/>
                  <a:pt x="162719" y="142875"/>
                </a:cubicBezTo>
                <a:lnTo>
                  <a:pt x="142875" y="142875"/>
                </a:lnTo>
                <a:lnTo>
                  <a:pt x="142875" y="162719"/>
                </a:lnTo>
                <a:cubicBezTo>
                  <a:pt x="142875" y="167084"/>
                  <a:pt x="139303" y="170656"/>
                  <a:pt x="134938" y="170656"/>
                </a:cubicBezTo>
                <a:lnTo>
                  <a:pt x="119063" y="170656"/>
                </a:lnTo>
                <a:cubicBezTo>
                  <a:pt x="114697" y="170656"/>
                  <a:pt x="111125" y="167084"/>
                  <a:pt x="111125" y="162719"/>
                </a:cubicBezTo>
                <a:lnTo>
                  <a:pt x="111125" y="142875"/>
                </a:lnTo>
                <a:lnTo>
                  <a:pt x="91281" y="142875"/>
                </a:lnTo>
                <a:cubicBezTo>
                  <a:pt x="86916" y="142875"/>
                  <a:pt x="83344" y="139303"/>
                  <a:pt x="83344" y="134938"/>
                </a:cubicBezTo>
                <a:lnTo>
                  <a:pt x="83344" y="119063"/>
                </a:lnTo>
                <a:cubicBezTo>
                  <a:pt x="83344" y="114697"/>
                  <a:pt x="86916" y="111125"/>
                  <a:pt x="91281" y="111125"/>
                </a:cubicBezTo>
                <a:lnTo>
                  <a:pt x="111125" y="111125"/>
                </a:lnTo>
                <a:lnTo>
                  <a:pt x="111125" y="91281"/>
                </a:ln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1" name="Google Shape;491;p9"/>
          <p:cNvSpPr/>
          <p:nvPr/>
        </p:nvSpPr>
        <p:spPr>
          <a:xfrm>
            <a:off x="10223500" y="5740400"/>
            <a:ext cx="5397500" cy="35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Навыки самоспасения</a:t>
            </a:r>
            <a:endParaRPr b="0" i="0" sz="1600" u="none" cap="none" strike="noStrike"/>
          </a:p>
        </p:txBody>
      </p:sp>
      <p:sp>
        <p:nvSpPr>
          <p:cNvPr id="492" name="Google Shape;492;p9"/>
          <p:cNvSpPr/>
          <p:nvPr/>
        </p:nvSpPr>
        <p:spPr>
          <a:xfrm>
            <a:off x="9906000" y="6299200"/>
            <a:ext cx="5588000" cy="1168400"/>
          </a:xfrm>
          <a:custGeom>
            <a:rect b="b" l="l" r="r" t="t"/>
            <a:pathLst>
              <a:path extrusionOk="0" h="1168400" w="5588000">
                <a:moveTo>
                  <a:pt x="101604" y="0"/>
                </a:moveTo>
                <a:lnTo>
                  <a:pt x="5486396" y="0"/>
                </a:lnTo>
                <a:cubicBezTo>
                  <a:pt x="5542510" y="0"/>
                  <a:pt x="5588000" y="45490"/>
                  <a:pt x="5588000" y="101604"/>
                </a:cubicBezTo>
                <a:lnTo>
                  <a:pt x="5588000" y="1066796"/>
                </a:lnTo>
                <a:cubicBezTo>
                  <a:pt x="5588000" y="1122910"/>
                  <a:pt x="5542510" y="1168400"/>
                  <a:pt x="5486396" y="1168400"/>
                </a:cubicBezTo>
                <a:lnTo>
                  <a:pt x="101604" y="1168400"/>
                </a:lnTo>
                <a:cubicBezTo>
                  <a:pt x="45490" y="1168400"/>
                  <a:pt x="0" y="1122910"/>
                  <a:pt x="0" y="10667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9"/>
          <p:cNvSpPr/>
          <p:nvPr/>
        </p:nvSpPr>
        <p:spPr>
          <a:xfrm>
            <a:off x="10058400" y="6451600"/>
            <a:ext cx="538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1. Держаться на воде</a:t>
            </a:r>
            <a:endParaRPr b="0" i="0" sz="1600" u="none" cap="none" strike="noStrike"/>
          </a:p>
        </p:txBody>
      </p:sp>
      <p:sp>
        <p:nvSpPr>
          <p:cNvPr id="494" name="Google Shape;494;p9"/>
          <p:cNvSpPr/>
          <p:nvPr/>
        </p:nvSpPr>
        <p:spPr>
          <a:xfrm>
            <a:off x="10058400" y="6807200"/>
            <a:ext cx="5372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Лечь на спину, раскинуть руки и ноги, расслабиться, дышать ровно</a:t>
            </a:r>
            <a:endParaRPr b="0" i="0" sz="1600" u="none" cap="none" strike="noStrike"/>
          </a:p>
        </p:txBody>
      </p:sp>
      <p:sp>
        <p:nvSpPr>
          <p:cNvPr id="495" name="Google Shape;495;p9"/>
          <p:cNvSpPr/>
          <p:nvPr/>
        </p:nvSpPr>
        <p:spPr>
          <a:xfrm>
            <a:off x="9906000" y="7620000"/>
            <a:ext cx="5588000" cy="1168400"/>
          </a:xfrm>
          <a:custGeom>
            <a:rect b="b" l="l" r="r" t="t"/>
            <a:pathLst>
              <a:path extrusionOk="0" h="1168400" w="5588000">
                <a:moveTo>
                  <a:pt x="101604" y="0"/>
                </a:moveTo>
                <a:lnTo>
                  <a:pt x="5486396" y="0"/>
                </a:lnTo>
                <a:cubicBezTo>
                  <a:pt x="5542510" y="0"/>
                  <a:pt x="5588000" y="45490"/>
                  <a:pt x="5588000" y="101604"/>
                </a:cubicBezTo>
                <a:lnTo>
                  <a:pt x="5588000" y="1066796"/>
                </a:lnTo>
                <a:cubicBezTo>
                  <a:pt x="5588000" y="1122910"/>
                  <a:pt x="5542510" y="1168400"/>
                  <a:pt x="5486396" y="1168400"/>
                </a:cubicBezTo>
                <a:lnTo>
                  <a:pt x="101604" y="1168400"/>
                </a:lnTo>
                <a:cubicBezTo>
                  <a:pt x="45490" y="1168400"/>
                  <a:pt x="0" y="1122910"/>
                  <a:pt x="0" y="10667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6" name="Google Shape;496;p9"/>
          <p:cNvSpPr/>
          <p:nvPr/>
        </p:nvSpPr>
        <p:spPr>
          <a:xfrm>
            <a:off x="10058400" y="7772400"/>
            <a:ext cx="538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2. Поворот в кроле</a:t>
            </a:r>
            <a:endParaRPr b="0" i="0" sz="1600" u="none" cap="none" strike="noStrike"/>
          </a:p>
        </p:txBody>
      </p:sp>
      <p:sp>
        <p:nvSpPr>
          <p:cNvPr id="497" name="Google Shape;497;p9"/>
          <p:cNvSpPr/>
          <p:nvPr/>
        </p:nvSpPr>
        <p:spPr>
          <a:xfrm>
            <a:off x="10058400" y="8128000"/>
            <a:ext cx="5372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Умение перевернуться на спину для отдыха и восстановления дыхания</a:t>
            </a:r>
            <a:endParaRPr b="0" i="0" sz="1600" u="none" cap="none" strike="noStrike"/>
          </a:p>
        </p:txBody>
      </p:sp>
      <p:sp>
        <p:nvSpPr>
          <p:cNvPr id="498" name="Google Shape;498;p9"/>
          <p:cNvSpPr/>
          <p:nvPr/>
        </p:nvSpPr>
        <p:spPr>
          <a:xfrm>
            <a:off x="9906000" y="8940800"/>
            <a:ext cx="5588000" cy="1168400"/>
          </a:xfrm>
          <a:custGeom>
            <a:rect b="b" l="l" r="r" t="t"/>
            <a:pathLst>
              <a:path extrusionOk="0" h="1168400" w="5588000">
                <a:moveTo>
                  <a:pt x="101604" y="0"/>
                </a:moveTo>
                <a:lnTo>
                  <a:pt x="5486396" y="0"/>
                </a:lnTo>
                <a:cubicBezTo>
                  <a:pt x="5542510" y="0"/>
                  <a:pt x="5588000" y="45490"/>
                  <a:pt x="5588000" y="101604"/>
                </a:cubicBezTo>
                <a:lnTo>
                  <a:pt x="5588000" y="1066796"/>
                </a:lnTo>
                <a:cubicBezTo>
                  <a:pt x="5588000" y="1122910"/>
                  <a:pt x="5542510" y="1168400"/>
                  <a:pt x="5486396" y="1168400"/>
                </a:cubicBezTo>
                <a:lnTo>
                  <a:pt x="101604" y="1168400"/>
                </a:lnTo>
                <a:cubicBezTo>
                  <a:pt x="45490" y="1168400"/>
                  <a:pt x="0" y="1122910"/>
                  <a:pt x="0" y="1066796"/>
                </a:cubicBezTo>
                <a:lnTo>
                  <a:pt x="0" y="101604"/>
                </a:lnTo>
                <a:cubicBezTo>
                  <a:pt x="0" y="45527"/>
                  <a:pt x="45527" y="0"/>
                  <a:pt x="101604" y="0"/>
                </a:cubicBezTo>
                <a:close/>
              </a:path>
            </a:pathLst>
          </a:custGeom>
          <a:solidFill>
            <a:srgbClr val="F0F7F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9"/>
          <p:cNvSpPr/>
          <p:nvPr/>
        </p:nvSpPr>
        <p:spPr>
          <a:xfrm>
            <a:off x="10058400" y="9093200"/>
            <a:ext cx="538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3. Добраться до берега</a:t>
            </a:r>
            <a:endParaRPr b="0" i="0" sz="1600" u="none" cap="none" strike="noStrike"/>
          </a:p>
        </p:txBody>
      </p:sp>
      <p:sp>
        <p:nvSpPr>
          <p:cNvPr id="500" name="Google Shape;500;p9"/>
          <p:cNvSpPr/>
          <p:nvPr/>
        </p:nvSpPr>
        <p:spPr>
          <a:xfrm>
            <a:off x="10058400" y="9448800"/>
            <a:ext cx="5372100" cy="508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Плавание к бортику или берегу с минимальными энергозатратами</a:t>
            </a:r>
            <a:endParaRPr b="0" i="0" sz="1600" u="none" cap="none" strike="noStrike"/>
          </a:p>
        </p:txBody>
      </p:sp>
      <p:sp>
        <p:nvSpPr>
          <p:cNvPr id="501" name="Google Shape;501;p9"/>
          <p:cNvSpPr/>
          <p:nvPr/>
        </p:nvSpPr>
        <p:spPr>
          <a:xfrm>
            <a:off x="9677400" y="10566400"/>
            <a:ext cx="6070600" cy="1320800"/>
          </a:xfrm>
          <a:custGeom>
            <a:rect b="b" l="l" r="r" t="t"/>
            <a:pathLst>
              <a:path extrusionOk="0" h="1320800" w="6070600">
                <a:moveTo>
                  <a:pt x="50800" y="0"/>
                </a:moveTo>
                <a:lnTo>
                  <a:pt x="5918206" y="0"/>
                </a:lnTo>
                <a:cubicBezTo>
                  <a:pt x="6002371" y="0"/>
                  <a:pt x="6070600" y="68229"/>
                  <a:pt x="6070600" y="152394"/>
                </a:cubicBezTo>
                <a:lnTo>
                  <a:pt x="6070600" y="1168406"/>
                </a:lnTo>
                <a:cubicBezTo>
                  <a:pt x="6070600" y="1252571"/>
                  <a:pt x="6002371" y="1320800"/>
                  <a:pt x="5918206" y="1320800"/>
                </a:cubicBezTo>
                <a:lnTo>
                  <a:pt x="50800" y="1320800"/>
                </a:lnTo>
                <a:cubicBezTo>
                  <a:pt x="22763" y="1320800"/>
                  <a:pt x="0" y="1298037"/>
                  <a:pt x="0" y="1270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>
              <a:alpha val="10196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9"/>
          <p:cNvSpPr/>
          <p:nvPr/>
        </p:nvSpPr>
        <p:spPr>
          <a:xfrm>
            <a:off x="9677400" y="10566400"/>
            <a:ext cx="50800" cy="1320800"/>
          </a:xfrm>
          <a:custGeom>
            <a:rect b="b" l="l" r="r" t="t"/>
            <a:pathLst>
              <a:path extrusionOk="0" h="1320800" w="50800">
                <a:moveTo>
                  <a:pt x="50800" y="0"/>
                </a:moveTo>
                <a:lnTo>
                  <a:pt x="50800" y="0"/>
                </a:lnTo>
                <a:lnTo>
                  <a:pt x="50800" y="1320800"/>
                </a:lnTo>
                <a:lnTo>
                  <a:pt x="50800" y="1320800"/>
                </a:lnTo>
                <a:cubicBezTo>
                  <a:pt x="22763" y="1320800"/>
                  <a:pt x="0" y="1298037"/>
                  <a:pt x="0" y="1270000"/>
                </a:cubicBezTo>
                <a:lnTo>
                  <a:pt x="0" y="50800"/>
                </a:lnTo>
                <a:cubicBezTo>
                  <a:pt x="0" y="22763"/>
                  <a:pt x="22763" y="0"/>
                  <a:pt x="50800" y="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9"/>
          <p:cNvSpPr/>
          <p:nvPr/>
        </p:nvSpPr>
        <p:spPr>
          <a:xfrm>
            <a:off x="9937750" y="10820400"/>
            <a:ext cx="254000" cy="254000"/>
          </a:xfrm>
          <a:custGeom>
            <a:rect b="b" l="l" r="r" t="t"/>
            <a:pathLst>
              <a:path extrusionOk="0" h="254000" w="254000">
                <a:moveTo>
                  <a:pt x="127000" y="0"/>
                </a:moveTo>
                <a:cubicBezTo>
                  <a:pt x="134293" y="0"/>
                  <a:pt x="140990" y="4018"/>
                  <a:pt x="144463" y="10418"/>
                </a:cubicBezTo>
                <a:lnTo>
                  <a:pt x="251619" y="208855"/>
                </a:lnTo>
                <a:cubicBezTo>
                  <a:pt x="254943" y="215007"/>
                  <a:pt x="254794" y="222448"/>
                  <a:pt x="251222" y="228451"/>
                </a:cubicBezTo>
                <a:cubicBezTo>
                  <a:pt x="247650" y="234454"/>
                  <a:pt x="241151" y="238125"/>
                  <a:pt x="234156" y="238125"/>
                </a:cubicBezTo>
                <a:lnTo>
                  <a:pt x="19844" y="238125"/>
                </a:lnTo>
                <a:cubicBezTo>
                  <a:pt x="12849" y="238125"/>
                  <a:pt x="6400" y="234454"/>
                  <a:pt x="2778" y="228451"/>
                </a:cubicBezTo>
                <a:cubicBezTo>
                  <a:pt x="-843" y="222448"/>
                  <a:pt x="-943" y="215007"/>
                  <a:pt x="2381" y="208855"/>
                </a:cubicBezTo>
                <a:lnTo>
                  <a:pt x="109538" y="10418"/>
                </a:lnTo>
                <a:cubicBezTo>
                  <a:pt x="113010" y="4018"/>
                  <a:pt x="119707" y="0"/>
                  <a:pt x="127000" y="0"/>
                </a:cubicBezTo>
                <a:close/>
                <a:moveTo>
                  <a:pt x="127000" y="83344"/>
                </a:moveTo>
                <a:cubicBezTo>
                  <a:pt x="120402" y="83344"/>
                  <a:pt x="115094" y="88652"/>
                  <a:pt x="115094" y="95250"/>
                </a:cubicBezTo>
                <a:lnTo>
                  <a:pt x="115094" y="150813"/>
                </a:lnTo>
                <a:cubicBezTo>
                  <a:pt x="115094" y="157411"/>
                  <a:pt x="120402" y="162719"/>
                  <a:pt x="127000" y="162719"/>
                </a:cubicBezTo>
                <a:cubicBezTo>
                  <a:pt x="133598" y="162719"/>
                  <a:pt x="138906" y="157411"/>
                  <a:pt x="138906" y="150813"/>
                </a:cubicBezTo>
                <a:lnTo>
                  <a:pt x="138906" y="95250"/>
                </a:lnTo>
                <a:cubicBezTo>
                  <a:pt x="138906" y="88652"/>
                  <a:pt x="133598" y="83344"/>
                  <a:pt x="127000" y="83344"/>
                </a:cubicBezTo>
                <a:close/>
                <a:moveTo>
                  <a:pt x="140246" y="190500"/>
                </a:moveTo>
                <a:cubicBezTo>
                  <a:pt x="140547" y="185583"/>
                  <a:pt x="138095" y="180906"/>
                  <a:pt x="133880" y="178356"/>
                </a:cubicBezTo>
                <a:cubicBezTo>
                  <a:pt x="129666" y="175807"/>
                  <a:pt x="124384" y="175807"/>
                  <a:pt x="120169" y="178356"/>
                </a:cubicBezTo>
                <a:cubicBezTo>
                  <a:pt x="115955" y="180906"/>
                  <a:pt x="113503" y="185583"/>
                  <a:pt x="113804" y="190500"/>
                </a:cubicBezTo>
                <a:cubicBezTo>
                  <a:pt x="113503" y="195417"/>
                  <a:pt x="115955" y="200094"/>
                  <a:pt x="120169" y="202644"/>
                </a:cubicBezTo>
                <a:cubicBezTo>
                  <a:pt x="124384" y="205193"/>
                  <a:pt x="129666" y="205193"/>
                  <a:pt x="133880" y="202644"/>
                </a:cubicBezTo>
                <a:cubicBezTo>
                  <a:pt x="138095" y="200094"/>
                  <a:pt x="140547" y="195417"/>
                  <a:pt x="140246" y="190500"/>
                </a:cubicBezTo>
                <a:close/>
              </a:path>
            </a:pathLst>
          </a:custGeom>
          <a:solidFill>
            <a:srgbClr val="FF8C4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9"/>
          <p:cNvSpPr/>
          <p:nvPr/>
        </p:nvSpPr>
        <p:spPr>
          <a:xfrm>
            <a:off x="10375900" y="10769600"/>
            <a:ext cx="52705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05F6B"/>
                </a:solidFill>
                <a:latin typeface="Arial"/>
                <a:ea typeface="Arial"/>
                <a:cs typeface="Arial"/>
                <a:sym typeface="Arial"/>
              </a:rPr>
              <a:t>Важно!</a:t>
            </a:r>
            <a:endParaRPr b="0" i="0" sz="1600" u="none" cap="none" strike="noStrike"/>
          </a:p>
        </p:txBody>
      </p:sp>
      <p:sp>
        <p:nvSpPr>
          <p:cNvPr id="505" name="Google Shape;505;p9"/>
          <p:cNvSpPr/>
          <p:nvPr/>
        </p:nvSpPr>
        <p:spPr>
          <a:xfrm>
            <a:off x="10375900" y="11125200"/>
            <a:ext cx="5257800" cy="55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rgbClr val="2D3748"/>
                </a:solidFill>
                <a:latin typeface="Arial"/>
                <a:ea typeface="Arial"/>
                <a:cs typeface="Arial"/>
                <a:sym typeface="Arial"/>
              </a:rPr>
              <a:t>Обучайте детей навыкам самоспасения с 7 лет. Это может спасти жизнь в экстренной ситуации.</a:t>
            </a:r>
            <a:endParaRPr b="0" i="0" sz="1600" u="none" cap="none" strike="noStrike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2026-02-22T20:05:39Z</dcterms:created>
  <dc:creator>Kimi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{"Label":"Обучение детей плаванию с 7 лет","ContentProducer":"001191110108MACG2KBH8F10000","ProduceID":"","ReservedCode1":"","ContentPropagator":"001191110108MACG2KBH8F20000","PropagateID":"","ReservedCode2":""}</vt:lpwstr>
  </property>
</Properties>
</file>